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34"/>
  </p:notesMasterIdLst>
  <p:sldIdLst>
    <p:sldId id="257" r:id="rId2"/>
    <p:sldId id="612" r:id="rId3"/>
    <p:sldId id="614" r:id="rId4"/>
    <p:sldId id="613" r:id="rId5"/>
    <p:sldId id="615" r:id="rId6"/>
    <p:sldId id="616" r:id="rId7"/>
    <p:sldId id="617" r:id="rId8"/>
    <p:sldId id="618" r:id="rId9"/>
    <p:sldId id="619" r:id="rId10"/>
    <p:sldId id="620" r:id="rId11"/>
    <p:sldId id="621" r:id="rId12"/>
    <p:sldId id="623" r:id="rId13"/>
    <p:sldId id="622" r:id="rId14"/>
    <p:sldId id="625" r:id="rId15"/>
    <p:sldId id="626" r:id="rId16"/>
    <p:sldId id="624" r:id="rId17"/>
    <p:sldId id="627" r:id="rId18"/>
    <p:sldId id="636" r:id="rId19"/>
    <p:sldId id="628" r:id="rId20"/>
    <p:sldId id="634" r:id="rId21"/>
    <p:sldId id="635" r:id="rId22"/>
    <p:sldId id="629" r:id="rId23"/>
    <p:sldId id="632" r:id="rId24"/>
    <p:sldId id="631" r:id="rId25"/>
    <p:sldId id="633" r:id="rId26"/>
    <p:sldId id="630" r:id="rId27"/>
    <p:sldId id="637" r:id="rId28"/>
    <p:sldId id="641" r:id="rId29"/>
    <p:sldId id="640" r:id="rId30"/>
    <p:sldId id="642" r:id="rId31"/>
    <p:sldId id="643" r:id="rId32"/>
    <p:sldId id="644"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41"/>
    <p:restoredTop sz="77343"/>
  </p:normalViewPr>
  <p:slideViewPr>
    <p:cSldViewPr snapToGrid="0" snapToObjects="1">
      <p:cViewPr varScale="1">
        <p:scale>
          <a:sx n="128" d="100"/>
          <a:sy n="128" d="100"/>
        </p:scale>
        <p:origin x="192" y="103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AB0295-79D2-9643-8380-6C60B57E0778}" type="datetimeFigureOut">
              <a:rPr lang="en-US" smtClean="0"/>
              <a:t>4/8/23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513B2-5834-7F44-92C6-32D9C72F6072}" type="slidenum">
              <a:rPr lang="en-US" smtClean="0"/>
              <a:t>‹#›</a:t>
            </a:fld>
            <a:endParaRPr lang="en-US"/>
          </a:p>
        </p:txBody>
      </p:sp>
    </p:spTree>
    <p:extLst>
      <p:ext uri="{BB962C8B-B14F-4D97-AF65-F5344CB8AC3E}">
        <p14:creationId xmlns:p14="http://schemas.microsoft.com/office/powerpoint/2010/main" val="1462842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646c57400e_2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646c57400e_2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dirty="0"/>
              <a:t>https://</a:t>
            </a:r>
            <a:r>
              <a:rPr lang="en-US" dirty="0" err="1"/>
              <a:t>sourceware.org</a:t>
            </a:r>
            <a:r>
              <a:rPr lang="en-US" dirty="0"/>
              <a:t>/</a:t>
            </a:r>
            <a:r>
              <a:rPr lang="en-US" dirty="0" err="1"/>
              <a:t>glibc</a:t>
            </a:r>
            <a:r>
              <a:rPr lang="en-US" dirty="0"/>
              <a:t>/wiki/</a:t>
            </a:r>
            <a:r>
              <a:rPr lang="en-US" dirty="0" err="1"/>
              <a:t>MallocInternals</a:t>
            </a:r>
            <a:endParaRPr lang="en-US" dirty="0"/>
          </a:p>
          <a:p>
            <a:r>
              <a:rPr lang="en-US" dirty="0"/>
              <a:t>https://</a:t>
            </a:r>
            <a:r>
              <a:rPr lang="en-US" dirty="0" err="1"/>
              <a:t>sploitfun.wordpress.com</a:t>
            </a:r>
            <a:r>
              <a:rPr lang="en-US" dirty="0"/>
              <a:t>/2015/02/10/understanding-</a:t>
            </a:r>
            <a:r>
              <a:rPr lang="en-US" dirty="0" err="1"/>
              <a:t>glibc</a:t>
            </a:r>
            <a:r>
              <a:rPr lang="en-US" dirty="0"/>
              <a:t>-malloc/</a:t>
            </a:r>
          </a:p>
          <a:p>
            <a:r>
              <a:rPr lang="en-US" dirty="0"/>
              <a:t>https://</a:t>
            </a:r>
            <a:r>
              <a:rPr lang="en-US" dirty="0" err="1"/>
              <a:t>www.bencode.net</a:t>
            </a:r>
            <a:r>
              <a:rPr lang="en-US" dirty="0"/>
              <a:t>/posts/2019-10-19-heap-overflow/</a:t>
            </a:r>
          </a:p>
          <a:p>
            <a:r>
              <a:rPr lang="en-US" dirty="0"/>
              <a:t>https://</a:t>
            </a:r>
            <a:r>
              <a:rPr lang="en-US" dirty="0" err="1"/>
              <a:t>azeria-labs.com</a:t>
            </a:r>
            <a:r>
              <a:rPr lang="en-US" dirty="0"/>
              <a:t>/heap-exploitation-part-2-glibc-heap-free-bins/</a:t>
            </a:r>
          </a:p>
        </p:txBody>
      </p:sp>
    </p:spTree>
    <p:extLst>
      <p:ext uri="{BB962C8B-B14F-4D97-AF65-F5344CB8AC3E}">
        <p14:creationId xmlns:p14="http://schemas.microsoft.com/office/powerpoint/2010/main" val="3236948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there is a suitable (exact match only) chunk in the </a:t>
            </a:r>
            <a:r>
              <a:rPr lang="en-US" dirty="0" err="1"/>
              <a:t>tcache</a:t>
            </a:r>
            <a:r>
              <a:rPr lang="en-US" dirty="0"/>
              <a:t>,</a:t>
            </a:r>
            <a:r>
              <a:rPr lang="zh-CN" altLang="en-US" dirty="0"/>
              <a:t> </a:t>
            </a:r>
            <a:r>
              <a:rPr lang="en-US" altLang="zh-CN" dirty="0"/>
              <a:t>return the </a:t>
            </a:r>
            <a:r>
              <a:rPr lang="en-US" altLang="zh-CN" dirty="0" err="1"/>
              <a:t>tcache</a:t>
            </a:r>
            <a:r>
              <a:rPr lang="en-US" altLang="zh-CN" dirty="0"/>
              <a:t> chunk</a:t>
            </a:r>
            <a:r>
              <a:rPr lang="en-US" dirty="0"/>
              <a:t>.</a:t>
            </a:r>
          </a:p>
          <a:p>
            <a:pPr marL="171450" indent="-171450">
              <a:buFont typeface="Arial" panose="020B0604020202020204" pitchFamily="34" charset="0"/>
              <a:buChar char="•"/>
            </a:pPr>
            <a:r>
              <a:rPr lang="en-US" dirty="0"/>
              <a:t>If the request is large enough, </a:t>
            </a:r>
            <a:r>
              <a:rPr lang="en-US" dirty="0" err="1"/>
              <a:t>mmap</a:t>
            </a:r>
            <a:r>
              <a:rPr lang="en-US" dirty="0"/>
              <a:t>() is used to request memory directly from the operating system. Note that the threshold for </a:t>
            </a:r>
            <a:r>
              <a:rPr lang="en-US" dirty="0" err="1"/>
              <a:t>mmap'ing</a:t>
            </a:r>
            <a:r>
              <a:rPr lang="en-US" dirty="0"/>
              <a:t> is dynamic, unless overridden by M_MMAP_THRESHOLD (see </a:t>
            </a:r>
            <a:r>
              <a:rPr lang="en-US" dirty="0" err="1"/>
              <a:t>mallopt</a:t>
            </a:r>
            <a:r>
              <a:rPr lang="en-US" dirty="0"/>
              <a:t>() documentation), and there may be a limit to how many such mappings there can be at one time.</a:t>
            </a:r>
          </a:p>
          <a:p>
            <a:pPr marL="171450" indent="-171450">
              <a:buFont typeface="Arial" panose="020B0604020202020204" pitchFamily="34" charset="0"/>
              <a:buChar char="•"/>
            </a:pPr>
            <a:r>
              <a:rPr lang="en-US" dirty="0"/>
              <a:t>If the appropriate </a:t>
            </a:r>
            <a:r>
              <a:rPr lang="en-US" dirty="0" err="1"/>
              <a:t>fastbin</a:t>
            </a:r>
            <a:r>
              <a:rPr lang="en-US" dirty="0"/>
              <a:t> has a chunk in it, use that. If additional chunks are available, also pre-fill the </a:t>
            </a:r>
            <a:r>
              <a:rPr lang="en-US" dirty="0" err="1"/>
              <a:t>tcache</a:t>
            </a:r>
            <a:r>
              <a:rPr lang="en-US" dirty="0"/>
              <a:t>.</a:t>
            </a:r>
          </a:p>
          <a:p>
            <a:pPr marL="171450" indent="-171450">
              <a:buFont typeface="Arial" panose="020B0604020202020204" pitchFamily="34" charset="0"/>
              <a:buChar char="•"/>
            </a:pPr>
            <a:r>
              <a:rPr lang="en-US" dirty="0"/>
              <a:t>If the appropriate </a:t>
            </a:r>
            <a:r>
              <a:rPr lang="en-US" dirty="0" err="1"/>
              <a:t>smallbin</a:t>
            </a:r>
            <a:r>
              <a:rPr lang="en-US" dirty="0"/>
              <a:t> has a chunk in it, use that, possibly pre-filling the </a:t>
            </a:r>
            <a:r>
              <a:rPr lang="en-US" dirty="0" err="1"/>
              <a:t>tcache</a:t>
            </a:r>
            <a:r>
              <a:rPr lang="en-US" dirty="0"/>
              <a:t> here also.</a:t>
            </a:r>
          </a:p>
          <a:p>
            <a:pPr marL="171450" indent="-171450">
              <a:buFont typeface="Arial" panose="020B0604020202020204" pitchFamily="34" charset="0"/>
              <a:buChar char="•"/>
            </a:pPr>
            <a:r>
              <a:rPr lang="en-US" dirty="0"/>
              <a:t>If the request is "large", take a moment to take everything in the </a:t>
            </a:r>
            <a:r>
              <a:rPr lang="en-US" dirty="0" err="1"/>
              <a:t>fastbins</a:t>
            </a:r>
            <a:r>
              <a:rPr lang="en-US" dirty="0"/>
              <a:t> and move them to the unsorted bin, coalescing them as you go.</a:t>
            </a:r>
          </a:p>
          <a:p>
            <a:pPr marL="171450" indent="-171450">
              <a:buFont typeface="Arial" panose="020B0604020202020204" pitchFamily="34" charset="0"/>
              <a:buChar char="•"/>
            </a:pPr>
            <a:r>
              <a:rPr lang="en-US" dirty="0"/>
              <a:t>Start taking chunks off the unsorted list, and moving them to small/large bins, coalescing as you go (note that this is the only place in the code that puts chunks into the small/large bins). If a chunk of the right size is seen, use that.</a:t>
            </a:r>
          </a:p>
          <a:p>
            <a:pPr marL="171450" indent="-171450">
              <a:buFont typeface="Arial" panose="020B0604020202020204" pitchFamily="34" charset="0"/>
              <a:buChar char="•"/>
            </a:pPr>
            <a:r>
              <a:rPr lang="en-US" dirty="0"/>
              <a:t>If the request is "large", search the appropriate large bin, and successively larger bins, until a large-enough chunk is found.</a:t>
            </a:r>
          </a:p>
          <a:p>
            <a:pPr marL="171450" indent="-171450">
              <a:buFont typeface="Arial" panose="020B0604020202020204" pitchFamily="34" charset="0"/>
              <a:buChar char="•"/>
            </a:pPr>
            <a:r>
              <a:rPr lang="en-US" dirty="0"/>
              <a:t>If we still have chunks in the </a:t>
            </a:r>
            <a:r>
              <a:rPr lang="en-US" dirty="0" err="1"/>
              <a:t>fastbins</a:t>
            </a:r>
            <a:r>
              <a:rPr lang="en-US" dirty="0"/>
              <a:t> (this may happen for "small" requests), consolidate those and repeat the previous two steps.</a:t>
            </a:r>
          </a:p>
          <a:p>
            <a:pPr marL="171450" indent="-171450">
              <a:buFont typeface="Arial" panose="020B0604020202020204" pitchFamily="34" charset="0"/>
              <a:buChar char="•"/>
            </a:pPr>
            <a:r>
              <a:rPr lang="en-US" dirty="0"/>
              <a:t>Split off part of the "top" chunk, possibly enlarging "top" beforehand.</a:t>
            </a:r>
          </a:p>
          <a:p>
            <a:endParaRPr lang="en-US" dirty="0"/>
          </a:p>
          <a:p>
            <a:endParaRPr lang="en-US" dirty="0"/>
          </a:p>
        </p:txBody>
      </p:sp>
      <p:sp>
        <p:nvSpPr>
          <p:cNvPr id="4" name="Slide Number Placeholder 3"/>
          <p:cNvSpPr>
            <a:spLocks noGrp="1"/>
          </p:cNvSpPr>
          <p:nvPr>
            <p:ph type="sldNum" sz="quarter" idx="5"/>
          </p:nvPr>
        </p:nvSpPr>
        <p:spPr/>
        <p:txBody>
          <a:bodyPr/>
          <a:lstStyle/>
          <a:p>
            <a:fld id="{F88513B2-5834-7F44-92C6-32D9C72F6072}" type="slidenum">
              <a:rPr lang="en-US" smtClean="0"/>
              <a:t>18</a:t>
            </a:fld>
            <a:endParaRPr lang="en-US"/>
          </a:p>
        </p:txBody>
      </p:sp>
    </p:spTree>
    <p:extLst>
      <p:ext uri="{BB962C8B-B14F-4D97-AF65-F5344CB8AC3E}">
        <p14:creationId xmlns:p14="http://schemas.microsoft.com/office/powerpoint/2010/main" val="2820602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there is a suitable (exact match only) chunk in the </a:t>
            </a:r>
            <a:r>
              <a:rPr lang="en-US" dirty="0" err="1"/>
              <a:t>tcache</a:t>
            </a:r>
            <a:r>
              <a:rPr lang="en-US" dirty="0"/>
              <a:t>,</a:t>
            </a:r>
            <a:r>
              <a:rPr lang="zh-CN" altLang="en-US" dirty="0"/>
              <a:t> </a:t>
            </a:r>
            <a:r>
              <a:rPr lang="en-US" altLang="zh-CN" dirty="0"/>
              <a:t>return the </a:t>
            </a:r>
            <a:r>
              <a:rPr lang="en-US" altLang="zh-CN" dirty="0" err="1"/>
              <a:t>tcache</a:t>
            </a:r>
            <a:r>
              <a:rPr lang="en-US" altLang="zh-CN" dirty="0"/>
              <a:t> chunk</a:t>
            </a:r>
            <a:r>
              <a:rPr lang="en-US" dirty="0"/>
              <a:t>.</a:t>
            </a:r>
          </a:p>
          <a:p>
            <a:pPr marL="171450" indent="-171450">
              <a:buFont typeface="Arial" panose="020B0604020202020204" pitchFamily="34" charset="0"/>
              <a:buChar char="•"/>
            </a:pPr>
            <a:r>
              <a:rPr lang="en-US" dirty="0"/>
              <a:t>If the request is large enough, </a:t>
            </a:r>
            <a:r>
              <a:rPr lang="en-US" dirty="0" err="1"/>
              <a:t>mmap</a:t>
            </a:r>
            <a:r>
              <a:rPr lang="en-US" dirty="0"/>
              <a:t>() is used to request memory directly from the operating system. Note that the threshold for </a:t>
            </a:r>
            <a:r>
              <a:rPr lang="en-US" dirty="0" err="1"/>
              <a:t>mmap'ing</a:t>
            </a:r>
            <a:r>
              <a:rPr lang="en-US" dirty="0"/>
              <a:t> is dynamic, unless overridden by M_MMAP_THRESHOLD (see </a:t>
            </a:r>
            <a:r>
              <a:rPr lang="en-US" dirty="0" err="1"/>
              <a:t>mallopt</a:t>
            </a:r>
            <a:r>
              <a:rPr lang="en-US" dirty="0"/>
              <a:t>() documentation), and there may be a limit to how many such mappings there can be at one time.</a:t>
            </a:r>
          </a:p>
          <a:p>
            <a:pPr marL="171450" indent="-171450">
              <a:buFont typeface="Arial" panose="020B0604020202020204" pitchFamily="34" charset="0"/>
              <a:buChar char="•"/>
            </a:pPr>
            <a:r>
              <a:rPr lang="en-US" dirty="0"/>
              <a:t>If the appropriate </a:t>
            </a:r>
            <a:r>
              <a:rPr lang="en-US" dirty="0" err="1"/>
              <a:t>fastbin</a:t>
            </a:r>
            <a:r>
              <a:rPr lang="en-US" dirty="0"/>
              <a:t> has a chunk in it, use that. If additional chunks are available, also pre-fill the </a:t>
            </a:r>
            <a:r>
              <a:rPr lang="en-US" dirty="0" err="1"/>
              <a:t>tcache</a:t>
            </a:r>
            <a:r>
              <a:rPr lang="en-US" dirty="0"/>
              <a:t>.</a:t>
            </a:r>
          </a:p>
          <a:p>
            <a:pPr marL="171450" indent="-171450">
              <a:buFont typeface="Arial" panose="020B0604020202020204" pitchFamily="34" charset="0"/>
              <a:buChar char="•"/>
            </a:pPr>
            <a:r>
              <a:rPr lang="en-US" dirty="0"/>
              <a:t>If the appropriate </a:t>
            </a:r>
            <a:r>
              <a:rPr lang="en-US" dirty="0" err="1"/>
              <a:t>smallbin</a:t>
            </a:r>
            <a:r>
              <a:rPr lang="en-US" dirty="0"/>
              <a:t> has a chunk in it, use that, possibly pre-filling the </a:t>
            </a:r>
            <a:r>
              <a:rPr lang="en-US" dirty="0" err="1"/>
              <a:t>tcache</a:t>
            </a:r>
            <a:r>
              <a:rPr lang="en-US" dirty="0"/>
              <a:t> here also.</a:t>
            </a:r>
          </a:p>
          <a:p>
            <a:pPr marL="171450" indent="-171450">
              <a:buFont typeface="Arial" panose="020B0604020202020204" pitchFamily="34" charset="0"/>
              <a:buChar char="•"/>
            </a:pPr>
            <a:r>
              <a:rPr lang="en-US" dirty="0"/>
              <a:t>If the request is "large", take a moment to take everything in the </a:t>
            </a:r>
            <a:r>
              <a:rPr lang="en-US" dirty="0" err="1"/>
              <a:t>fastbins</a:t>
            </a:r>
            <a:r>
              <a:rPr lang="en-US" dirty="0"/>
              <a:t> and move them to the unsorted bin, coalescing them as you go.</a:t>
            </a:r>
          </a:p>
          <a:p>
            <a:pPr marL="171450" indent="-171450">
              <a:buFont typeface="Arial" panose="020B0604020202020204" pitchFamily="34" charset="0"/>
              <a:buChar char="•"/>
            </a:pPr>
            <a:r>
              <a:rPr lang="en-US" dirty="0"/>
              <a:t>Start taking chunks off the unsorted list, and moving them to small/large bins, coalescing as you go (note that this is the only place in the code that puts chunks into the small/large bins). If a chunk of the right size is seen, use that.</a:t>
            </a:r>
          </a:p>
          <a:p>
            <a:pPr marL="171450" indent="-171450">
              <a:buFont typeface="Arial" panose="020B0604020202020204" pitchFamily="34" charset="0"/>
              <a:buChar char="•"/>
            </a:pPr>
            <a:r>
              <a:rPr lang="en-US" dirty="0"/>
              <a:t>If the request is "large", search the appropriate large bin, and successively larger bins, until a large-enough chunk is found.</a:t>
            </a:r>
          </a:p>
          <a:p>
            <a:pPr marL="171450" indent="-171450">
              <a:buFont typeface="Arial" panose="020B0604020202020204" pitchFamily="34" charset="0"/>
              <a:buChar char="•"/>
            </a:pPr>
            <a:r>
              <a:rPr lang="en-US" dirty="0"/>
              <a:t>If we still have chunks in the </a:t>
            </a:r>
            <a:r>
              <a:rPr lang="en-US" dirty="0" err="1"/>
              <a:t>fastbins</a:t>
            </a:r>
            <a:r>
              <a:rPr lang="en-US" dirty="0"/>
              <a:t> (this may happen for "small" requests), consolidate those and repeat the previous two steps.</a:t>
            </a:r>
          </a:p>
          <a:p>
            <a:pPr marL="171450" indent="-171450">
              <a:buFont typeface="Arial" panose="020B0604020202020204" pitchFamily="34" charset="0"/>
              <a:buChar char="•"/>
            </a:pPr>
            <a:r>
              <a:rPr lang="en-US" dirty="0"/>
              <a:t>Split off part of the "top" chunk, possibly enlarging "top" beforehand.</a:t>
            </a:r>
          </a:p>
          <a:p>
            <a:endParaRPr lang="en-US" dirty="0"/>
          </a:p>
          <a:p>
            <a:endParaRPr lang="en-US" dirty="0"/>
          </a:p>
        </p:txBody>
      </p:sp>
      <p:sp>
        <p:nvSpPr>
          <p:cNvPr id="4" name="Slide Number Placeholder 3"/>
          <p:cNvSpPr>
            <a:spLocks noGrp="1"/>
          </p:cNvSpPr>
          <p:nvPr>
            <p:ph type="sldNum" sz="quarter" idx="5"/>
          </p:nvPr>
        </p:nvSpPr>
        <p:spPr/>
        <p:txBody>
          <a:bodyPr/>
          <a:lstStyle/>
          <a:p>
            <a:fld id="{F88513B2-5834-7F44-92C6-32D9C72F6072}" type="slidenum">
              <a:rPr lang="en-US" smtClean="0"/>
              <a:t>19</a:t>
            </a:fld>
            <a:endParaRPr lang="en-US"/>
          </a:p>
        </p:txBody>
      </p:sp>
    </p:spTree>
    <p:extLst>
      <p:ext uri="{BB962C8B-B14F-4D97-AF65-F5344CB8AC3E}">
        <p14:creationId xmlns:p14="http://schemas.microsoft.com/office/powerpoint/2010/main" val="4090423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there is a suitable (exact match only) chunk in the </a:t>
            </a:r>
            <a:r>
              <a:rPr lang="en-US" dirty="0" err="1"/>
              <a:t>tcache</a:t>
            </a:r>
            <a:r>
              <a:rPr lang="en-US" dirty="0"/>
              <a:t>,</a:t>
            </a:r>
            <a:r>
              <a:rPr lang="zh-CN" altLang="en-US" dirty="0"/>
              <a:t> </a:t>
            </a:r>
            <a:r>
              <a:rPr lang="en-US" altLang="zh-CN" dirty="0"/>
              <a:t>return the </a:t>
            </a:r>
            <a:r>
              <a:rPr lang="en-US" altLang="zh-CN" dirty="0" err="1"/>
              <a:t>tcache</a:t>
            </a:r>
            <a:r>
              <a:rPr lang="en-US" altLang="zh-CN" dirty="0"/>
              <a:t> chunk</a:t>
            </a:r>
            <a:r>
              <a:rPr lang="en-US" dirty="0"/>
              <a:t>.</a:t>
            </a:r>
          </a:p>
          <a:p>
            <a:pPr marL="171450" indent="-171450">
              <a:buFont typeface="Arial" panose="020B0604020202020204" pitchFamily="34" charset="0"/>
              <a:buChar char="•"/>
            </a:pPr>
            <a:r>
              <a:rPr lang="en-US" dirty="0"/>
              <a:t>If the request is large enough, </a:t>
            </a:r>
            <a:r>
              <a:rPr lang="en-US" dirty="0" err="1"/>
              <a:t>mmap</a:t>
            </a:r>
            <a:r>
              <a:rPr lang="en-US" dirty="0"/>
              <a:t>() is used to request memory directly from the operating system. Note that the threshold for </a:t>
            </a:r>
            <a:r>
              <a:rPr lang="en-US" dirty="0" err="1"/>
              <a:t>mmap'ing</a:t>
            </a:r>
            <a:r>
              <a:rPr lang="en-US" dirty="0"/>
              <a:t> is dynamic, unless overridden by M_MMAP_THRESHOLD (see </a:t>
            </a:r>
            <a:r>
              <a:rPr lang="en-US" dirty="0" err="1"/>
              <a:t>mallopt</a:t>
            </a:r>
            <a:r>
              <a:rPr lang="en-US" dirty="0"/>
              <a:t>() documentation), and there may be a limit to how many such mappings there can be at one time.</a:t>
            </a:r>
          </a:p>
          <a:p>
            <a:pPr marL="171450" indent="-171450">
              <a:buFont typeface="Arial" panose="020B0604020202020204" pitchFamily="34" charset="0"/>
              <a:buChar char="•"/>
            </a:pPr>
            <a:r>
              <a:rPr lang="en-US" dirty="0"/>
              <a:t>If the appropriate </a:t>
            </a:r>
            <a:r>
              <a:rPr lang="en-US" dirty="0" err="1"/>
              <a:t>fastbin</a:t>
            </a:r>
            <a:r>
              <a:rPr lang="en-US" dirty="0"/>
              <a:t> has a chunk in it, use that. If additional chunks are available, also pre-fill the </a:t>
            </a:r>
            <a:r>
              <a:rPr lang="en-US" dirty="0" err="1"/>
              <a:t>tcache</a:t>
            </a:r>
            <a:r>
              <a:rPr lang="en-US" dirty="0"/>
              <a:t>.</a:t>
            </a:r>
          </a:p>
          <a:p>
            <a:pPr marL="171450" indent="-171450">
              <a:buFont typeface="Arial" panose="020B0604020202020204" pitchFamily="34" charset="0"/>
              <a:buChar char="•"/>
            </a:pPr>
            <a:r>
              <a:rPr lang="en-US" dirty="0"/>
              <a:t>If the appropriate </a:t>
            </a:r>
            <a:r>
              <a:rPr lang="en-US" dirty="0" err="1"/>
              <a:t>smallbin</a:t>
            </a:r>
            <a:r>
              <a:rPr lang="en-US" dirty="0"/>
              <a:t> has a chunk in it, use that, possibly pre-filling the </a:t>
            </a:r>
            <a:r>
              <a:rPr lang="en-US" dirty="0" err="1"/>
              <a:t>tcache</a:t>
            </a:r>
            <a:r>
              <a:rPr lang="en-US" dirty="0"/>
              <a:t> here also.</a:t>
            </a:r>
          </a:p>
          <a:p>
            <a:pPr marL="171450" indent="-171450">
              <a:buFont typeface="Arial" panose="020B0604020202020204" pitchFamily="34" charset="0"/>
              <a:buChar char="•"/>
            </a:pPr>
            <a:r>
              <a:rPr lang="en-US" dirty="0"/>
              <a:t>If the request is "large", take a moment to take everything in the </a:t>
            </a:r>
            <a:r>
              <a:rPr lang="en-US" dirty="0" err="1"/>
              <a:t>fastbins</a:t>
            </a:r>
            <a:r>
              <a:rPr lang="en-US" dirty="0"/>
              <a:t> and move them to the unsorted bin, coalescing them as you go.</a:t>
            </a:r>
          </a:p>
          <a:p>
            <a:pPr marL="171450" indent="-171450">
              <a:buFont typeface="Arial" panose="020B0604020202020204" pitchFamily="34" charset="0"/>
              <a:buChar char="•"/>
            </a:pPr>
            <a:r>
              <a:rPr lang="en-US" dirty="0"/>
              <a:t>Start taking chunks off the unsorted list, and moving them to small/large bins, coalescing as you go (note that this is the only place in the code that puts chunks into the small/large bins). If a chunk of the right size is seen, use that.</a:t>
            </a:r>
          </a:p>
          <a:p>
            <a:pPr marL="171450" indent="-171450">
              <a:buFont typeface="Arial" panose="020B0604020202020204" pitchFamily="34" charset="0"/>
              <a:buChar char="•"/>
            </a:pPr>
            <a:r>
              <a:rPr lang="en-US" dirty="0"/>
              <a:t>If the request is "large", search the appropriate large bin, and successively larger bins, until a large-enough chunk is found.</a:t>
            </a:r>
          </a:p>
          <a:p>
            <a:pPr marL="171450" indent="-171450">
              <a:buFont typeface="Arial" panose="020B0604020202020204" pitchFamily="34" charset="0"/>
              <a:buChar char="•"/>
            </a:pPr>
            <a:r>
              <a:rPr lang="en-US" dirty="0"/>
              <a:t>If we still have chunks in the </a:t>
            </a:r>
            <a:r>
              <a:rPr lang="en-US" dirty="0" err="1"/>
              <a:t>fastbins</a:t>
            </a:r>
            <a:r>
              <a:rPr lang="en-US" dirty="0"/>
              <a:t> (this may happen for "small" requests), consolidate those and repeat the previous two steps.</a:t>
            </a:r>
          </a:p>
          <a:p>
            <a:pPr marL="171450" indent="-171450">
              <a:buFont typeface="Arial" panose="020B0604020202020204" pitchFamily="34" charset="0"/>
              <a:buChar char="•"/>
            </a:pPr>
            <a:r>
              <a:rPr lang="en-US" dirty="0"/>
              <a:t>Split off part of the "top" chunk, possibly enlarging "top" beforehand.</a:t>
            </a:r>
          </a:p>
          <a:p>
            <a:endParaRPr lang="en-US" dirty="0"/>
          </a:p>
          <a:p>
            <a:endParaRPr lang="en-US" dirty="0"/>
          </a:p>
        </p:txBody>
      </p:sp>
      <p:sp>
        <p:nvSpPr>
          <p:cNvPr id="4" name="Slide Number Placeholder 3"/>
          <p:cNvSpPr>
            <a:spLocks noGrp="1"/>
          </p:cNvSpPr>
          <p:nvPr>
            <p:ph type="sldNum" sz="quarter" idx="5"/>
          </p:nvPr>
        </p:nvSpPr>
        <p:spPr/>
        <p:txBody>
          <a:bodyPr/>
          <a:lstStyle/>
          <a:p>
            <a:fld id="{F88513B2-5834-7F44-92C6-32D9C72F6072}" type="slidenum">
              <a:rPr lang="en-US" smtClean="0"/>
              <a:t>20</a:t>
            </a:fld>
            <a:endParaRPr lang="en-US"/>
          </a:p>
        </p:txBody>
      </p:sp>
    </p:spTree>
    <p:extLst>
      <p:ext uri="{BB962C8B-B14F-4D97-AF65-F5344CB8AC3E}">
        <p14:creationId xmlns:p14="http://schemas.microsoft.com/office/powerpoint/2010/main" val="1502456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sourceware.org</a:t>
            </a:r>
            <a:r>
              <a:rPr lang="en-US" dirty="0"/>
              <a:t>/</a:t>
            </a:r>
            <a:r>
              <a:rPr lang="en-US" dirty="0" err="1"/>
              <a:t>glibc</a:t>
            </a:r>
            <a:r>
              <a:rPr lang="en-US" dirty="0"/>
              <a:t>/wiki/</a:t>
            </a:r>
            <a:r>
              <a:rPr lang="en-US" dirty="0" err="1"/>
              <a:t>MallocInternals</a:t>
            </a:r>
            <a:endParaRPr lang="en-US" dirty="0"/>
          </a:p>
          <a:p>
            <a:r>
              <a:rPr lang="en-US" dirty="0"/>
              <a:t>https://</a:t>
            </a:r>
            <a:r>
              <a:rPr lang="en-US" dirty="0" err="1"/>
              <a:t>sploitfun.wordpress.com</a:t>
            </a:r>
            <a:r>
              <a:rPr lang="en-US" dirty="0"/>
              <a:t>/2015/02/10/understanding-</a:t>
            </a:r>
            <a:r>
              <a:rPr lang="en-US" dirty="0" err="1"/>
              <a:t>glibc</a:t>
            </a:r>
            <a:r>
              <a:rPr lang="en-US" dirty="0"/>
              <a:t>-malloc/</a:t>
            </a:r>
          </a:p>
          <a:p>
            <a:r>
              <a:rPr lang="en-US" dirty="0"/>
              <a:t>https://</a:t>
            </a:r>
            <a:r>
              <a:rPr lang="en-US" dirty="0" err="1"/>
              <a:t>www.bencode.net</a:t>
            </a:r>
            <a:r>
              <a:rPr lang="en-US" dirty="0"/>
              <a:t>/posts/2019-10-19-heap-overflow/</a:t>
            </a:r>
          </a:p>
          <a:p>
            <a:r>
              <a:rPr lang="en-US" dirty="0"/>
              <a:t>https://</a:t>
            </a:r>
            <a:r>
              <a:rPr lang="en-US" dirty="0" err="1"/>
              <a:t>xz.aliyun.com</a:t>
            </a:r>
            <a:r>
              <a:rPr lang="en-US" dirty="0"/>
              <a:t>/t/2582</a:t>
            </a:r>
          </a:p>
        </p:txBody>
      </p:sp>
      <p:sp>
        <p:nvSpPr>
          <p:cNvPr id="4" name="Slide Number Placeholder 3"/>
          <p:cNvSpPr>
            <a:spLocks noGrp="1"/>
          </p:cNvSpPr>
          <p:nvPr>
            <p:ph type="sldNum" sz="quarter" idx="5"/>
          </p:nvPr>
        </p:nvSpPr>
        <p:spPr/>
        <p:txBody>
          <a:bodyPr/>
          <a:lstStyle/>
          <a:p>
            <a:fld id="{F88513B2-5834-7F44-92C6-32D9C72F6072}" type="slidenum">
              <a:rPr lang="en-US" smtClean="0"/>
              <a:t>28</a:t>
            </a:fld>
            <a:endParaRPr lang="en-US"/>
          </a:p>
        </p:txBody>
      </p:sp>
    </p:spTree>
    <p:extLst>
      <p:ext uri="{BB962C8B-B14F-4D97-AF65-F5344CB8AC3E}">
        <p14:creationId xmlns:p14="http://schemas.microsoft.com/office/powerpoint/2010/main" val="1151318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8513B2-5834-7F44-92C6-32D9C72F6072}" type="slidenum">
              <a:rPr lang="en-US" smtClean="0"/>
              <a:t>31</a:t>
            </a:fld>
            <a:endParaRPr lang="en-US"/>
          </a:p>
        </p:txBody>
      </p:sp>
    </p:spTree>
    <p:extLst>
      <p:ext uri="{BB962C8B-B14F-4D97-AF65-F5344CB8AC3E}">
        <p14:creationId xmlns:p14="http://schemas.microsoft.com/office/powerpoint/2010/main" val="2989658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sploitfun.wordpress.com</a:t>
            </a:r>
            <a:r>
              <a:rPr lang="en-US" dirty="0"/>
              <a:t>/2015/02/10/understanding-</a:t>
            </a:r>
            <a:r>
              <a:rPr lang="en-US" dirty="0" err="1"/>
              <a:t>glibc</a:t>
            </a:r>
            <a:r>
              <a:rPr lang="en-US" dirty="0"/>
              <a:t>-malloc/</a:t>
            </a:r>
          </a:p>
        </p:txBody>
      </p:sp>
      <p:sp>
        <p:nvSpPr>
          <p:cNvPr id="4" name="Slide Number Placeholder 3"/>
          <p:cNvSpPr>
            <a:spLocks noGrp="1"/>
          </p:cNvSpPr>
          <p:nvPr>
            <p:ph type="sldNum" sz="quarter" idx="5"/>
          </p:nvPr>
        </p:nvSpPr>
        <p:spPr/>
        <p:txBody>
          <a:bodyPr/>
          <a:lstStyle/>
          <a:p>
            <a:fld id="{F88513B2-5834-7F44-92C6-32D9C72F6072}" type="slidenum">
              <a:rPr lang="en-US" smtClean="0"/>
              <a:t>4</a:t>
            </a:fld>
            <a:endParaRPr lang="en-US"/>
          </a:p>
        </p:txBody>
      </p:sp>
    </p:spTree>
    <p:extLst>
      <p:ext uri="{BB962C8B-B14F-4D97-AF65-F5344CB8AC3E}">
        <p14:creationId xmlns:p14="http://schemas.microsoft.com/office/powerpoint/2010/main" val="1910025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During early days of </a:t>
            </a:r>
            <a:r>
              <a:rPr lang="en-US" sz="1200" b="0" i="0" kern="1200" dirty="0" err="1">
                <a:solidFill>
                  <a:schemeClr val="tx1"/>
                </a:solidFill>
                <a:effectLst/>
                <a:latin typeface="+mn-lt"/>
                <a:ea typeface="+mn-ea"/>
                <a:cs typeface="+mn-cs"/>
              </a:rPr>
              <a:t>linux</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dlmalloc</a:t>
            </a:r>
            <a:r>
              <a:rPr lang="en-US" sz="1200" b="0" i="0" kern="1200" dirty="0">
                <a:solidFill>
                  <a:schemeClr val="tx1"/>
                </a:solidFill>
                <a:effectLst/>
                <a:latin typeface="+mn-lt"/>
                <a:ea typeface="+mn-ea"/>
                <a:cs typeface="+mn-cs"/>
              </a:rPr>
              <a:t> was used as the default memory allocator. But later due to ptmalloc2’s threading support, it became the default memory allocator for </a:t>
            </a:r>
            <a:r>
              <a:rPr lang="en-US" sz="1200" b="0" i="0" kern="1200" dirty="0" err="1">
                <a:solidFill>
                  <a:schemeClr val="tx1"/>
                </a:solidFill>
                <a:effectLst/>
                <a:latin typeface="+mn-lt"/>
                <a:ea typeface="+mn-ea"/>
                <a:cs typeface="+mn-cs"/>
              </a:rPr>
              <a:t>linux</a:t>
            </a:r>
            <a:r>
              <a:rPr lang="en-US" sz="1200" b="0" i="0" kern="1200" dirty="0">
                <a:solidFill>
                  <a:schemeClr val="tx1"/>
                </a:solidFill>
                <a:effectLst/>
                <a:latin typeface="+mn-lt"/>
                <a:ea typeface="+mn-ea"/>
                <a:cs typeface="+mn-cs"/>
              </a:rPr>
              <a:t>. Threading support helps in improving memory allocator performance and hence application performance. </a:t>
            </a:r>
            <a:r>
              <a:rPr lang="en-US" dirty="0"/>
              <a:t>In </a:t>
            </a:r>
            <a:r>
              <a:rPr lang="en-US" dirty="0" err="1"/>
              <a:t>dlmalloc</a:t>
            </a:r>
            <a:r>
              <a:rPr lang="en-US" dirty="0"/>
              <a:t> when two threads call malloc at the same time ONLY one thread can enter the critical section</a:t>
            </a:r>
            <a:r>
              <a:rPr lang="en-US" sz="1200" b="0" i="0" kern="1200" dirty="0">
                <a:solidFill>
                  <a:schemeClr val="tx1"/>
                </a:solidFill>
                <a:effectLst/>
                <a:latin typeface="+mn-lt"/>
                <a:ea typeface="+mn-ea"/>
                <a:cs typeface="+mn-cs"/>
              </a:rPr>
              <a:t>, since </a:t>
            </a:r>
            <a:r>
              <a:rPr lang="en-US" sz="1200" b="0" i="0" kern="1200" dirty="0" err="1">
                <a:solidFill>
                  <a:schemeClr val="tx1"/>
                </a:solidFill>
                <a:effectLst/>
                <a:latin typeface="+mn-lt"/>
                <a:ea typeface="+mn-ea"/>
                <a:cs typeface="+mn-cs"/>
              </a:rPr>
              <a:t>freelist</a:t>
            </a:r>
            <a:r>
              <a:rPr lang="en-US" sz="1200" b="0" i="0" kern="1200" dirty="0">
                <a:solidFill>
                  <a:schemeClr val="tx1"/>
                </a:solidFill>
                <a:effectLst/>
                <a:latin typeface="+mn-lt"/>
                <a:ea typeface="+mn-ea"/>
                <a:cs typeface="+mn-cs"/>
              </a:rPr>
              <a:t> data structure is shared among all the available threads. Hence memory allocation takes time in multi threaded applications, resulting in performance degradation. While in ptmalloc2, when two threads call malloc at the same time memory is allocated immediately since each thread maintains a separate heap segment and hence </a:t>
            </a:r>
            <a:r>
              <a:rPr lang="en-US" sz="1200" b="0" i="0" kern="1200" dirty="0" err="1">
                <a:solidFill>
                  <a:schemeClr val="tx1"/>
                </a:solidFill>
                <a:effectLst/>
                <a:latin typeface="+mn-lt"/>
                <a:ea typeface="+mn-ea"/>
                <a:cs typeface="+mn-cs"/>
              </a:rPr>
              <a:t>freelist</a:t>
            </a:r>
            <a:r>
              <a:rPr lang="en-US" sz="1200" b="0" i="0" kern="1200" dirty="0">
                <a:solidFill>
                  <a:schemeClr val="tx1"/>
                </a:solidFill>
                <a:effectLst/>
                <a:latin typeface="+mn-lt"/>
                <a:ea typeface="+mn-ea"/>
                <a:cs typeface="+mn-cs"/>
              </a:rPr>
              <a:t> data structures maintaining those heaps are also separate. </a:t>
            </a:r>
            <a:r>
              <a:rPr lang="en-US" dirty="0"/>
              <a:t>This act of maintaining separate heap and </a:t>
            </a:r>
            <a:r>
              <a:rPr lang="en-US" dirty="0" err="1"/>
              <a:t>freelist</a:t>
            </a:r>
            <a:r>
              <a:rPr lang="en-US" dirty="0"/>
              <a:t> data structures for each thread is called </a:t>
            </a:r>
            <a:r>
              <a:rPr lang="en-US" sz="1200" b="1" i="0" kern="1200" dirty="0">
                <a:solidFill>
                  <a:schemeClr val="tx1"/>
                </a:solidFill>
                <a:effectLst/>
                <a:latin typeface="+mn-lt"/>
                <a:ea typeface="+mn-ea"/>
                <a:cs typeface="+mn-cs"/>
              </a:rPr>
              <a:t>per thread arena</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F88513B2-5834-7F44-92C6-32D9C72F6072}" type="slidenum">
              <a:rPr lang="en-US" smtClean="0"/>
              <a:t>6</a:t>
            </a:fld>
            <a:endParaRPr lang="en-US"/>
          </a:p>
        </p:txBody>
      </p:sp>
    </p:spTree>
    <p:extLst>
      <p:ext uri="{BB962C8B-B14F-4D97-AF65-F5344CB8AC3E}">
        <p14:creationId xmlns:p14="http://schemas.microsoft.com/office/powerpoint/2010/main" val="102948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10 </a:t>
            </a:r>
            <a:r>
              <a:rPr lang="en-US" dirty="0" err="1"/>
              <a:t>fastbins</a:t>
            </a:r>
            <a:r>
              <a:rPr lang="en-US" dirty="0"/>
              <a:t> in arena: it is configurable. The default setup uses only 7 (up to </a:t>
            </a:r>
            <a:r>
              <a:rPr lang="en-US" sz="1200" i="1" kern="1200" dirty="0">
                <a:solidFill>
                  <a:schemeClr val="tx1"/>
                </a:solidFill>
                <a:effectLst/>
                <a:latin typeface="+mn-lt"/>
                <a:ea typeface="+mn-ea"/>
                <a:cs typeface="+mn-cs"/>
              </a:rPr>
              <a:t>64*</a:t>
            </a:r>
            <a:r>
              <a:rPr lang="en-US" sz="1200" i="1" kern="1200" dirty="0" err="1">
                <a:solidFill>
                  <a:schemeClr val="tx1"/>
                </a:solidFill>
                <a:effectLst/>
                <a:latin typeface="+mn-lt"/>
                <a:ea typeface="+mn-ea"/>
                <a:cs typeface="+mn-cs"/>
              </a:rPr>
              <a:t>sizeof</a:t>
            </a:r>
            <a:r>
              <a:rPr lang="en-US" sz="1200" i="1"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size_t</a:t>
            </a:r>
            <a:r>
              <a:rPr lang="en-US" sz="1200" i="1" kern="1200" dirty="0">
                <a:solidFill>
                  <a:schemeClr val="tx1"/>
                </a:solidFill>
                <a:effectLst/>
                <a:latin typeface="+mn-lt"/>
                <a:ea typeface="+mn-ea"/>
                <a:cs typeface="+mn-cs"/>
              </a:rPr>
              <a:t>)/4 = 64 * 8 / 4 = 0x80 for x64). </a:t>
            </a:r>
            <a:r>
              <a:rPr lang="en-US" dirty="0"/>
              <a:t>The range for this parameter is 0 to </a:t>
            </a:r>
            <a:r>
              <a:rPr lang="en-US" sz="1200" i="1" kern="1200" dirty="0">
                <a:solidFill>
                  <a:schemeClr val="tx1"/>
                </a:solidFill>
                <a:effectLst/>
                <a:latin typeface="+mn-lt"/>
                <a:ea typeface="+mn-ea"/>
                <a:cs typeface="+mn-cs"/>
              </a:rPr>
              <a:t>80*</a:t>
            </a:r>
            <a:r>
              <a:rPr lang="en-US" sz="1200" i="1" kern="1200" dirty="0" err="1">
                <a:solidFill>
                  <a:schemeClr val="tx1"/>
                </a:solidFill>
                <a:effectLst/>
                <a:latin typeface="+mn-lt"/>
                <a:ea typeface="+mn-ea"/>
                <a:cs typeface="+mn-cs"/>
              </a:rPr>
              <a:t>sizeof</a:t>
            </a:r>
            <a:r>
              <a:rPr lang="en-US" sz="1200" i="1"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size_t</a:t>
            </a:r>
            <a:r>
              <a:rPr lang="en-US" sz="1200" i="1" kern="1200" dirty="0">
                <a:solidFill>
                  <a:schemeClr val="tx1"/>
                </a:solidFill>
                <a:effectLst/>
                <a:latin typeface="+mn-lt"/>
                <a:ea typeface="+mn-ea"/>
                <a:cs typeface="+mn-cs"/>
              </a:rPr>
              <a:t>)/4</a:t>
            </a:r>
            <a:r>
              <a:rPr lang="en-US" dirty="0"/>
              <a:t>. </a:t>
            </a:r>
          </a:p>
          <a:p>
            <a:r>
              <a:rPr lang="en-US" dirty="0"/>
              <a:t>Reference: https://man7.org/</a:t>
            </a:r>
            <a:r>
              <a:rPr lang="en-US" dirty="0" err="1"/>
              <a:t>linux</a:t>
            </a:r>
            <a:r>
              <a:rPr lang="en-US" dirty="0"/>
              <a:t>/man-pages/man3/mallopt.3.html</a:t>
            </a:r>
          </a:p>
        </p:txBody>
      </p:sp>
      <p:sp>
        <p:nvSpPr>
          <p:cNvPr id="4" name="Slide Number Placeholder 3"/>
          <p:cNvSpPr>
            <a:spLocks noGrp="1"/>
          </p:cNvSpPr>
          <p:nvPr>
            <p:ph type="sldNum" sz="quarter" idx="5"/>
          </p:nvPr>
        </p:nvSpPr>
        <p:spPr/>
        <p:txBody>
          <a:bodyPr/>
          <a:lstStyle/>
          <a:p>
            <a:fld id="{F88513B2-5834-7F44-92C6-32D9C72F6072}" type="slidenum">
              <a:rPr lang="en-US" smtClean="0"/>
              <a:t>11</a:t>
            </a:fld>
            <a:endParaRPr lang="en-US"/>
          </a:p>
        </p:txBody>
      </p:sp>
    </p:spTree>
    <p:extLst>
      <p:ext uri="{BB962C8B-B14F-4D97-AF65-F5344CB8AC3E}">
        <p14:creationId xmlns:p14="http://schemas.microsoft.com/office/powerpoint/2010/main" val="2299882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32 bins of size 64 16 bins of size 512 8 bins of size 4096 4 bins of size 32768 2 bins of size 262144 1 bin of size what's left</a:t>
            </a:r>
            <a:endParaRPr lang="en-US" dirty="0"/>
          </a:p>
        </p:txBody>
      </p:sp>
      <p:sp>
        <p:nvSpPr>
          <p:cNvPr id="4" name="Slide Number Placeholder 3"/>
          <p:cNvSpPr>
            <a:spLocks noGrp="1"/>
          </p:cNvSpPr>
          <p:nvPr>
            <p:ph type="sldNum" sz="quarter" idx="5"/>
          </p:nvPr>
        </p:nvSpPr>
        <p:spPr/>
        <p:txBody>
          <a:bodyPr/>
          <a:lstStyle/>
          <a:p>
            <a:fld id="{F88513B2-5834-7F44-92C6-32D9C72F6072}" type="slidenum">
              <a:rPr lang="en-US" smtClean="0"/>
              <a:t>13</a:t>
            </a:fld>
            <a:endParaRPr lang="en-US"/>
          </a:p>
        </p:txBody>
      </p:sp>
    </p:spTree>
    <p:extLst>
      <p:ext uri="{BB962C8B-B14F-4D97-AF65-F5344CB8AC3E}">
        <p14:creationId xmlns:p14="http://schemas.microsoft.com/office/powerpoint/2010/main" val="2279689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32 bins of size 64 16 bins of size 512 8 bins of size 4096 4 bins of size 32768 2 bins of size 262144 1 bin of size what's left</a:t>
            </a:r>
            <a:endParaRPr lang="en-US" dirty="0"/>
          </a:p>
        </p:txBody>
      </p:sp>
      <p:sp>
        <p:nvSpPr>
          <p:cNvPr id="4" name="Slide Number Placeholder 3"/>
          <p:cNvSpPr>
            <a:spLocks noGrp="1"/>
          </p:cNvSpPr>
          <p:nvPr>
            <p:ph type="sldNum" sz="quarter" idx="5"/>
          </p:nvPr>
        </p:nvSpPr>
        <p:spPr/>
        <p:txBody>
          <a:bodyPr/>
          <a:lstStyle/>
          <a:p>
            <a:fld id="{F88513B2-5834-7F44-92C6-32D9C72F6072}" type="slidenum">
              <a:rPr lang="en-US" smtClean="0"/>
              <a:t>14</a:t>
            </a:fld>
            <a:endParaRPr lang="en-US"/>
          </a:p>
        </p:txBody>
      </p:sp>
    </p:spTree>
    <p:extLst>
      <p:ext uri="{BB962C8B-B14F-4D97-AF65-F5344CB8AC3E}">
        <p14:creationId xmlns:p14="http://schemas.microsoft.com/office/powerpoint/2010/main" val="1311143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elixir.bootlin.com</a:t>
            </a:r>
            <a:r>
              <a:rPr lang="en-US" dirty="0"/>
              <a:t>/</a:t>
            </a:r>
            <a:r>
              <a:rPr lang="en-US" dirty="0" err="1"/>
              <a:t>glibc</a:t>
            </a:r>
            <a:r>
              <a:rPr lang="en-US" dirty="0"/>
              <a:t>/glibc-2.27/source/malloc/</a:t>
            </a:r>
            <a:r>
              <a:rPr lang="en-US" dirty="0" err="1"/>
              <a:t>malloc.c</a:t>
            </a:r>
            <a:endParaRPr lang="en-US" dirty="0"/>
          </a:p>
        </p:txBody>
      </p:sp>
      <p:sp>
        <p:nvSpPr>
          <p:cNvPr id="4" name="Slide Number Placeholder 3"/>
          <p:cNvSpPr>
            <a:spLocks noGrp="1"/>
          </p:cNvSpPr>
          <p:nvPr>
            <p:ph type="sldNum" sz="quarter" idx="5"/>
          </p:nvPr>
        </p:nvSpPr>
        <p:spPr/>
        <p:txBody>
          <a:bodyPr/>
          <a:lstStyle/>
          <a:p>
            <a:fld id="{F88513B2-5834-7F44-92C6-32D9C72F6072}" type="slidenum">
              <a:rPr lang="en-US" smtClean="0"/>
              <a:t>15</a:t>
            </a:fld>
            <a:endParaRPr lang="en-US"/>
          </a:p>
        </p:txBody>
      </p:sp>
    </p:spTree>
    <p:extLst>
      <p:ext uri="{BB962C8B-B14F-4D97-AF65-F5344CB8AC3E}">
        <p14:creationId xmlns:p14="http://schemas.microsoft.com/office/powerpoint/2010/main" val="4026785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sourceware.org</a:t>
            </a:r>
            <a:r>
              <a:rPr lang="en-US" dirty="0"/>
              <a:t>/</a:t>
            </a:r>
            <a:r>
              <a:rPr lang="en-US" dirty="0" err="1"/>
              <a:t>glibc</a:t>
            </a:r>
            <a:r>
              <a:rPr lang="en-US" dirty="0"/>
              <a:t>/wiki/</a:t>
            </a:r>
            <a:r>
              <a:rPr lang="en-US" dirty="0" err="1"/>
              <a:t>MallocInternals</a:t>
            </a:r>
            <a:endParaRPr lang="en-US" dirty="0"/>
          </a:p>
          <a:p>
            <a:r>
              <a:rPr lang="en-US" dirty="0"/>
              <a:t>https://</a:t>
            </a:r>
            <a:r>
              <a:rPr lang="en-US" dirty="0" err="1"/>
              <a:t>sploitfun.wordpress.com</a:t>
            </a:r>
            <a:r>
              <a:rPr lang="en-US" dirty="0"/>
              <a:t>/2015/02/10/understanding-</a:t>
            </a:r>
            <a:r>
              <a:rPr lang="en-US" dirty="0" err="1"/>
              <a:t>glibc</a:t>
            </a:r>
            <a:r>
              <a:rPr lang="en-US" dirty="0"/>
              <a:t>-malloc/</a:t>
            </a:r>
          </a:p>
          <a:p>
            <a:r>
              <a:rPr lang="en-US" dirty="0"/>
              <a:t>https://</a:t>
            </a:r>
            <a:r>
              <a:rPr lang="en-US" dirty="0" err="1"/>
              <a:t>www.bencode.net</a:t>
            </a:r>
            <a:r>
              <a:rPr lang="en-US" dirty="0"/>
              <a:t>/posts/2019-10-19-heap-overflow/</a:t>
            </a:r>
          </a:p>
          <a:p>
            <a:r>
              <a:rPr lang="en-US" dirty="0"/>
              <a:t>https://</a:t>
            </a:r>
            <a:r>
              <a:rPr lang="en-US" dirty="0" err="1"/>
              <a:t>xz.aliyun.com</a:t>
            </a:r>
            <a:r>
              <a:rPr lang="en-US" dirty="0"/>
              <a:t>/t/2582</a:t>
            </a:r>
          </a:p>
        </p:txBody>
      </p:sp>
      <p:sp>
        <p:nvSpPr>
          <p:cNvPr id="4" name="Slide Number Placeholder 3"/>
          <p:cNvSpPr>
            <a:spLocks noGrp="1"/>
          </p:cNvSpPr>
          <p:nvPr>
            <p:ph type="sldNum" sz="quarter" idx="5"/>
          </p:nvPr>
        </p:nvSpPr>
        <p:spPr/>
        <p:txBody>
          <a:bodyPr/>
          <a:lstStyle/>
          <a:p>
            <a:fld id="{F88513B2-5834-7F44-92C6-32D9C72F6072}" type="slidenum">
              <a:rPr lang="en-US" smtClean="0"/>
              <a:t>16</a:t>
            </a:fld>
            <a:endParaRPr lang="en-US"/>
          </a:p>
        </p:txBody>
      </p:sp>
    </p:spTree>
    <p:extLst>
      <p:ext uri="{BB962C8B-B14F-4D97-AF65-F5344CB8AC3E}">
        <p14:creationId xmlns:p14="http://schemas.microsoft.com/office/powerpoint/2010/main" val="2872676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sourceware.org</a:t>
            </a:r>
            <a:r>
              <a:rPr lang="en-US" dirty="0"/>
              <a:t>/</a:t>
            </a:r>
            <a:r>
              <a:rPr lang="en-US" dirty="0" err="1"/>
              <a:t>glibc</a:t>
            </a:r>
            <a:r>
              <a:rPr lang="en-US" dirty="0"/>
              <a:t>/wiki/</a:t>
            </a:r>
            <a:r>
              <a:rPr lang="en-US" dirty="0" err="1"/>
              <a:t>MallocInternals</a:t>
            </a:r>
            <a:endParaRPr lang="en-US" dirty="0"/>
          </a:p>
        </p:txBody>
      </p:sp>
      <p:sp>
        <p:nvSpPr>
          <p:cNvPr id="4" name="Slide Number Placeholder 3"/>
          <p:cNvSpPr>
            <a:spLocks noGrp="1"/>
          </p:cNvSpPr>
          <p:nvPr>
            <p:ph type="sldNum" sz="quarter" idx="5"/>
          </p:nvPr>
        </p:nvSpPr>
        <p:spPr/>
        <p:txBody>
          <a:bodyPr/>
          <a:lstStyle/>
          <a:p>
            <a:fld id="{F88513B2-5834-7F44-92C6-32D9C72F6072}" type="slidenum">
              <a:rPr lang="en-US" smtClean="0"/>
              <a:t>17</a:t>
            </a:fld>
            <a:endParaRPr lang="en-US"/>
          </a:p>
        </p:txBody>
      </p:sp>
    </p:spTree>
    <p:extLst>
      <p:ext uri="{BB962C8B-B14F-4D97-AF65-F5344CB8AC3E}">
        <p14:creationId xmlns:p14="http://schemas.microsoft.com/office/powerpoint/2010/main" val="1643254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5"/>
        </a:solidFill>
        <a:effectLst/>
      </p:bgPr>
    </p:bg>
    <p:spTree>
      <p:nvGrpSpPr>
        <p:cNvPr id="1" name="Shape 9"/>
        <p:cNvGrpSpPr/>
        <p:nvPr/>
      </p:nvGrpSpPr>
      <p:grpSpPr>
        <a:xfrm>
          <a:off x="0" y="0"/>
          <a:ext cx="0" cy="0"/>
          <a:chOff x="0" y="0"/>
          <a:chExt cx="0" cy="0"/>
        </a:xfrm>
      </p:grpSpPr>
      <p:pic>
        <p:nvPicPr>
          <p:cNvPr id="10" name="Google Shape;10;p2" descr="comic-04.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11" name="Google Shape;11;p2"/>
          <p:cNvSpPr/>
          <p:nvPr/>
        </p:nvSpPr>
        <p:spPr>
          <a:xfrm>
            <a:off x="1753700" y="1228300"/>
            <a:ext cx="8548867" cy="5214133"/>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001936">
              <a:alpha val="21920"/>
            </a:srgbClr>
          </a:solidFill>
          <a:ln>
            <a:noFill/>
          </a:ln>
        </p:spPr>
      </p:sp>
      <p:sp>
        <p:nvSpPr>
          <p:cNvPr id="12" name="Google Shape;12;p2"/>
          <p:cNvSpPr/>
          <p:nvPr/>
        </p:nvSpPr>
        <p:spPr>
          <a:xfrm>
            <a:off x="1347300" y="821900"/>
            <a:ext cx="8548867" cy="5214133"/>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w="76200" cap="flat" cmpd="sng">
            <a:solidFill>
              <a:srgbClr val="000000"/>
            </a:solidFill>
            <a:prstDash val="solid"/>
            <a:miter lim="8000"/>
            <a:headEnd type="none" w="med" len="med"/>
            <a:tailEnd type="none" w="med" len="med"/>
          </a:ln>
        </p:spPr>
      </p:sp>
      <p:sp>
        <p:nvSpPr>
          <p:cNvPr id="13" name="Google Shape;13;p2"/>
          <p:cNvSpPr txBox="1">
            <a:spLocks noGrp="1"/>
          </p:cNvSpPr>
          <p:nvPr>
            <p:ph type="ctrTitle"/>
          </p:nvPr>
        </p:nvSpPr>
        <p:spPr>
          <a:xfrm>
            <a:off x="3429500" y="2758167"/>
            <a:ext cx="5695600" cy="1546400"/>
          </a:xfrm>
          <a:prstGeom prst="rect">
            <a:avLst/>
          </a:prstGeom>
        </p:spPr>
        <p:txBody>
          <a:bodyPr spcFirstLastPara="1" wrap="square" lIns="91425" tIns="91425" rIns="91425" bIns="91425" anchor="ctr" anchorCtr="0">
            <a:noAutofit/>
          </a:bodyPr>
          <a:lstStyle>
            <a:lvl1pPr lvl="0">
              <a:spcBef>
                <a:spcPts val="0"/>
              </a:spcBef>
              <a:spcAft>
                <a:spcPts val="0"/>
              </a:spcAft>
              <a:buSzPts val="6400"/>
              <a:buNone/>
              <a:defRPr sz="6000"/>
            </a:lvl1pPr>
            <a:lvl2pPr lvl="1">
              <a:spcBef>
                <a:spcPts val="0"/>
              </a:spcBef>
              <a:spcAft>
                <a:spcPts val="0"/>
              </a:spcAft>
              <a:buSzPts val="6400"/>
              <a:buNone/>
              <a:defRPr sz="8533"/>
            </a:lvl2pPr>
            <a:lvl3pPr lvl="2">
              <a:spcBef>
                <a:spcPts val="0"/>
              </a:spcBef>
              <a:spcAft>
                <a:spcPts val="0"/>
              </a:spcAft>
              <a:buSzPts val="6400"/>
              <a:buNone/>
              <a:defRPr sz="8533"/>
            </a:lvl3pPr>
            <a:lvl4pPr lvl="3">
              <a:spcBef>
                <a:spcPts val="0"/>
              </a:spcBef>
              <a:spcAft>
                <a:spcPts val="0"/>
              </a:spcAft>
              <a:buSzPts val="6400"/>
              <a:buNone/>
              <a:defRPr sz="8533"/>
            </a:lvl4pPr>
            <a:lvl5pPr lvl="4">
              <a:spcBef>
                <a:spcPts val="0"/>
              </a:spcBef>
              <a:spcAft>
                <a:spcPts val="0"/>
              </a:spcAft>
              <a:buSzPts val="6400"/>
              <a:buNone/>
              <a:defRPr sz="8533"/>
            </a:lvl5pPr>
            <a:lvl6pPr lvl="5">
              <a:spcBef>
                <a:spcPts val="0"/>
              </a:spcBef>
              <a:spcAft>
                <a:spcPts val="0"/>
              </a:spcAft>
              <a:buSzPts val="6400"/>
              <a:buNone/>
              <a:defRPr sz="8533"/>
            </a:lvl6pPr>
            <a:lvl7pPr lvl="6">
              <a:spcBef>
                <a:spcPts val="0"/>
              </a:spcBef>
              <a:spcAft>
                <a:spcPts val="0"/>
              </a:spcAft>
              <a:buSzPts val="6400"/>
              <a:buNone/>
              <a:defRPr sz="8533"/>
            </a:lvl7pPr>
            <a:lvl8pPr lvl="7">
              <a:spcBef>
                <a:spcPts val="0"/>
              </a:spcBef>
              <a:spcAft>
                <a:spcPts val="0"/>
              </a:spcAft>
              <a:buSzPts val="6400"/>
              <a:buNone/>
              <a:defRPr sz="8533"/>
            </a:lvl8pPr>
            <a:lvl9pPr lvl="8">
              <a:spcBef>
                <a:spcPts val="0"/>
              </a:spcBef>
              <a:spcAft>
                <a:spcPts val="0"/>
              </a:spcAft>
              <a:buSzPts val="6400"/>
              <a:buNone/>
              <a:defRPr sz="8533"/>
            </a:lvl9pPr>
          </a:lstStyle>
          <a:p>
            <a:r>
              <a:rPr lang="en-US"/>
              <a:t>Click to edit Master title style</a:t>
            </a:r>
            <a:endParaRPr dirty="0"/>
          </a:p>
        </p:txBody>
      </p:sp>
    </p:spTree>
    <p:extLst>
      <p:ext uri="{BB962C8B-B14F-4D97-AF65-F5344CB8AC3E}">
        <p14:creationId xmlns:p14="http://schemas.microsoft.com/office/powerpoint/2010/main" val="86792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accent3"/>
        </a:solidFill>
        <a:effectLst/>
      </p:bgPr>
    </p:bg>
    <p:spTree>
      <p:nvGrpSpPr>
        <p:cNvPr id="1" name="Shape 27"/>
        <p:cNvGrpSpPr/>
        <p:nvPr/>
      </p:nvGrpSpPr>
      <p:grpSpPr>
        <a:xfrm>
          <a:off x="0" y="0"/>
          <a:ext cx="0" cy="0"/>
          <a:chOff x="0" y="0"/>
          <a:chExt cx="0" cy="0"/>
        </a:xfrm>
      </p:grpSpPr>
      <p:pic>
        <p:nvPicPr>
          <p:cNvPr id="28" name="Google Shape;28;p5" descr="comic-01.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29" name="Google Shape;29;p5"/>
          <p:cNvSpPr/>
          <p:nvPr/>
        </p:nvSpPr>
        <p:spPr>
          <a:xfrm>
            <a:off x="979467" y="10180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30" name="Google Shape;30;p5"/>
          <p:cNvSpPr/>
          <p:nvPr/>
        </p:nvSpPr>
        <p:spPr>
          <a:xfrm>
            <a:off x="674667" y="7132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31" name="Google Shape;31;p5"/>
          <p:cNvSpPr txBox="1">
            <a:spLocks noGrp="1"/>
          </p:cNvSpPr>
          <p:nvPr>
            <p:ph type="title"/>
          </p:nvPr>
        </p:nvSpPr>
        <p:spPr>
          <a:xfrm rot="161729">
            <a:off x="1301681" y="1169209"/>
            <a:ext cx="9373171" cy="1013519"/>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40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2" name="Google Shape;32;p5"/>
          <p:cNvSpPr txBox="1">
            <a:spLocks noGrp="1"/>
          </p:cNvSpPr>
          <p:nvPr>
            <p:ph type="body" idx="1"/>
          </p:nvPr>
        </p:nvSpPr>
        <p:spPr>
          <a:xfrm>
            <a:off x="1402733" y="2061256"/>
            <a:ext cx="9290766" cy="3847374"/>
          </a:xfrm>
          <a:prstGeom prst="rect">
            <a:avLst/>
          </a:prstGeom>
        </p:spPr>
        <p:txBody>
          <a:bodyPr spcFirstLastPara="1" wrap="square" lIns="91425" tIns="91425" rIns="91425" bIns="91425" anchor="t" anchorCtr="0">
            <a:noAutofit/>
          </a:bodyPr>
          <a:lstStyle>
            <a:lvl1pPr marL="609585" lvl="0" indent="-558786">
              <a:spcBef>
                <a:spcPts val="800"/>
              </a:spcBef>
              <a:spcAft>
                <a:spcPts val="0"/>
              </a:spcAft>
              <a:buSzPct val="100000"/>
              <a:buFont typeface="Sniglet" pitchFamily="82" charset="0"/>
              <a:buChar char="×"/>
              <a:defRPr sz="2400"/>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pPr lvl="0"/>
            <a:r>
              <a:rPr lang="en-US" dirty="0"/>
              <a:t>Click to edit Master text styles</a:t>
            </a:r>
          </a:p>
        </p:txBody>
      </p:sp>
      <p:sp>
        <p:nvSpPr>
          <p:cNvPr id="33" name="Google Shape;33;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B8AB1F1C-5B97-FA47-A21B-131B164DAC8F}" type="slidenum">
              <a:rPr lang="en-US" smtClean="0"/>
              <a:t>‹#›</a:t>
            </a:fld>
            <a:endParaRPr lang="en-US"/>
          </a:p>
        </p:txBody>
      </p:sp>
    </p:spTree>
    <p:extLst>
      <p:ext uri="{BB962C8B-B14F-4D97-AF65-F5344CB8AC3E}">
        <p14:creationId xmlns:p14="http://schemas.microsoft.com/office/powerpoint/2010/main" val="1666597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solidFill>
          <a:schemeClr val="accent5"/>
        </a:solidFill>
        <a:effectLst/>
      </p:bgPr>
    </p:bg>
    <p:spTree>
      <p:nvGrpSpPr>
        <p:cNvPr id="1" name="Shape 42"/>
        <p:cNvGrpSpPr/>
        <p:nvPr/>
      </p:nvGrpSpPr>
      <p:grpSpPr>
        <a:xfrm>
          <a:off x="0" y="0"/>
          <a:ext cx="0" cy="0"/>
          <a:chOff x="0" y="0"/>
          <a:chExt cx="0" cy="0"/>
        </a:xfrm>
      </p:grpSpPr>
      <p:pic>
        <p:nvPicPr>
          <p:cNvPr id="43" name="Google Shape;43;p7" descr="comic-01.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44" name="Google Shape;44;p7"/>
          <p:cNvSpPr/>
          <p:nvPr/>
        </p:nvSpPr>
        <p:spPr>
          <a:xfrm>
            <a:off x="979467" y="10180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45" name="Google Shape;45;p7"/>
          <p:cNvSpPr/>
          <p:nvPr/>
        </p:nvSpPr>
        <p:spPr>
          <a:xfrm>
            <a:off x="674667" y="7132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46" name="Google Shape;46;p7"/>
          <p:cNvSpPr txBox="1">
            <a:spLocks noGrp="1"/>
          </p:cNvSpPr>
          <p:nvPr>
            <p:ph type="title"/>
          </p:nvPr>
        </p:nvSpPr>
        <p:spPr>
          <a:xfrm rot="161729">
            <a:off x="1301681" y="1169209"/>
            <a:ext cx="9373171" cy="1013519"/>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dirty="0"/>
          </a:p>
        </p:txBody>
      </p:sp>
      <p:sp>
        <p:nvSpPr>
          <p:cNvPr id="47" name="Google Shape;47;p7"/>
          <p:cNvSpPr txBox="1">
            <a:spLocks noGrp="1"/>
          </p:cNvSpPr>
          <p:nvPr>
            <p:ph type="body" idx="1"/>
          </p:nvPr>
        </p:nvSpPr>
        <p:spPr>
          <a:xfrm>
            <a:off x="1203933" y="2074900"/>
            <a:ext cx="3060400" cy="37636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pPr lvl="0"/>
            <a:r>
              <a:rPr lang="en-US"/>
              <a:t>Click to edit Master text styles</a:t>
            </a:r>
          </a:p>
        </p:txBody>
      </p:sp>
      <p:sp>
        <p:nvSpPr>
          <p:cNvPr id="48" name="Google Shape;48;p7"/>
          <p:cNvSpPr txBox="1">
            <a:spLocks noGrp="1"/>
          </p:cNvSpPr>
          <p:nvPr>
            <p:ph type="body" idx="2"/>
          </p:nvPr>
        </p:nvSpPr>
        <p:spPr>
          <a:xfrm>
            <a:off x="4421324" y="2074900"/>
            <a:ext cx="3060400" cy="37636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pPr lvl="0"/>
            <a:r>
              <a:rPr lang="en-US"/>
              <a:t>Click to edit Master text styles</a:t>
            </a:r>
          </a:p>
        </p:txBody>
      </p:sp>
      <p:sp>
        <p:nvSpPr>
          <p:cNvPr id="49" name="Google Shape;49;p7"/>
          <p:cNvSpPr txBox="1">
            <a:spLocks noGrp="1"/>
          </p:cNvSpPr>
          <p:nvPr>
            <p:ph type="body" idx="3"/>
          </p:nvPr>
        </p:nvSpPr>
        <p:spPr>
          <a:xfrm>
            <a:off x="7638713" y="2074900"/>
            <a:ext cx="3060400" cy="37636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pPr lvl="0"/>
            <a:r>
              <a:rPr lang="en-US"/>
              <a:t>Click to edit Master text styles</a:t>
            </a:r>
          </a:p>
        </p:txBody>
      </p:sp>
      <p:sp>
        <p:nvSpPr>
          <p:cNvPr id="50" name="Google Shape;50;p7"/>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B8AB1F1C-5B97-FA47-A21B-131B164DAC8F}" type="slidenum">
              <a:rPr lang="en-US" smtClean="0"/>
              <a:t>‹#›</a:t>
            </a:fld>
            <a:endParaRPr lang="en-US"/>
          </a:p>
        </p:txBody>
      </p:sp>
    </p:spTree>
    <p:extLst>
      <p:ext uri="{BB962C8B-B14F-4D97-AF65-F5344CB8AC3E}">
        <p14:creationId xmlns:p14="http://schemas.microsoft.com/office/powerpoint/2010/main" val="91777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6"/>
        </a:solidFill>
        <a:effectLst/>
      </p:bgPr>
    </p:bg>
    <p:spTree>
      <p:nvGrpSpPr>
        <p:cNvPr id="1" name="Shape 51"/>
        <p:cNvGrpSpPr/>
        <p:nvPr/>
      </p:nvGrpSpPr>
      <p:grpSpPr>
        <a:xfrm>
          <a:off x="0" y="0"/>
          <a:ext cx="0" cy="0"/>
          <a:chOff x="0" y="0"/>
          <a:chExt cx="0" cy="0"/>
        </a:xfrm>
      </p:grpSpPr>
      <p:pic>
        <p:nvPicPr>
          <p:cNvPr id="52" name="Google Shape;52;p8" descr="comic-01.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53" name="Google Shape;53;p8"/>
          <p:cNvSpPr/>
          <p:nvPr/>
        </p:nvSpPr>
        <p:spPr>
          <a:xfrm>
            <a:off x="979467" y="10180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54" name="Google Shape;54;p8"/>
          <p:cNvSpPr/>
          <p:nvPr/>
        </p:nvSpPr>
        <p:spPr>
          <a:xfrm>
            <a:off x="674667" y="7132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55" name="Google Shape;55;p8"/>
          <p:cNvSpPr txBox="1">
            <a:spLocks noGrp="1"/>
          </p:cNvSpPr>
          <p:nvPr>
            <p:ph type="title"/>
          </p:nvPr>
        </p:nvSpPr>
        <p:spPr>
          <a:xfrm rot="161729">
            <a:off x="1301681" y="1169209"/>
            <a:ext cx="9373171" cy="1013519"/>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40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56" name="Google Shape;56;p8"/>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B8AB1F1C-5B97-FA47-A21B-131B164DAC8F}" type="slidenum">
              <a:rPr lang="en-US" smtClean="0"/>
              <a:t>‹#›</a:t>
            </a:fld>
            <a:endParaRPr lang="en-US"/>
          </a:p>
        </p:txBody>
      </p:sp>
    </p:spTree>
    <p:extLst>
      <p:ext uri="{BB962C8B-B14F-4D97-AF65-F5344CB8AC3E}">
        <p14:creationId xmlns:p14="http://schemas.microsoft.com/office/powerpoint/2010/main" val="2854305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userDrawn="1">
  <p:cSld name="Subtitle">
    <p:bg>
      <p:bgPr>
        <a:solidFill>
          <a:schemeClr val="accent4"/>
        </a:solidFill>
        <a:effectLst/>
      </p:bgPr>
    </p:bg>
    <p:spTree>
      <p:nvGrpSpPr>
        <p:cNvPr id="1" name="Shape 14"/>
        <p:cNvGrpSpPr/>
        <p:nvPr/>
      </p:nvGrpSpPr>
      <p:grpSpPr>
        <a:xfrm>
          <a:off x="0" y="0"/>
          <a:ext cx="0" cy="0"/>
          <a:chOff x="0" y="0"/>
          <a:chExt cx="0" cy="0"/>
        </a:xfrm>
      </p:grpSpPr>
      <p:pic>
        <p:nvPicPr>
          <p:cNvPr id="15" name="Google Shape;15;p3" descr="comic-04.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16" name="Google Shape;16;p3"/>
          <p:cNvSpPr/>
          <p:nvPr/>
        </p:nvSpPr>
        <p:spPr>
          <a:xfrm rot="169468" flipH="1">
            <a:off x="4811963" y="861595"/>
            <a:ext cx="6997300" cy="5079376"/>
          </a:xfrm>
          <a:prstGeom prst="wedgeEllipseCallout">
            <a:avLst>
              <a:gd name="adj1" fmla="val -42509"/>
              <a:gd name="adj2" fmla="val 62980"/>
            </a:avLst>
          </a:prstGeom>
          <a:solidFill>
            <a:srgbClr val="001936">
              <a:alpha val="21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3"/>
          <p:cNvSpPr/>
          <p:nvPr/>
        </p:nvSpPr>
        <p:spPr>
          <a:xfrm rot="169468" flipH="1">
            <a:off x="4507163" y="556795"/>
            <a:ext cx="6997300" cy="5079376"/>
          </a:xfrm>
          <a:prstGeom prst="wedgeEllipseCallout">
            <a:avLst>
              <a:gd name="adj1" fmla="val -42509"/>
              <a:gd name="adj2" fmla="val 62980"/>
            </a:avLst>
          </a:prstGeom>
          <a:solidFill>
            <a:srgbClr val="FFFFFF"/>
          </a:solidFill>
          <a:ln w="76200" cap="flat" cmpd="sng">
            <a:solidFill>
              <a:srgbClr val="000000"/>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3"/>
          <p:cNvSpPr txBox="1">
            <a:spLocks noGrp="1"/>
          </p:cNvSpPr>
          <p:nvPr>
            <p:ph type="ctrTitle"/>
          </p:nvPr>
        </p:nvSpPr>
        <p:spPr>
          <a:xfrm>
            <a:off x="5468167" y="2212733"/>
            <a:ext cx="50232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dirty="0"/>
              <a:t>Click to edit Master title style</a:t>
            </a:r>
            <a:endParaRPr dirty="0"/>
          </a:p>
        </p:txBody>
      </p:sp>
      <p:sp>
        <p:nvSpPr>
          <p:cNvPr id="20" name="Google Shape;20;p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B8AB1F1C-5B97-FA47-A21B-131B164DAC8F}" type="slidenum">
              <a:rPr lang="en-US" smtClean="0"/>
              <a:t>‹#›</a:t>
            </a:fld>
            <a:endParaRPr lang="en-US"/>
          </a:p>
        </p:txBody>
      </p:sp>
    </p:spTree>
    <p:extLst>
      <p:ext uri="{BB962C8B-B14F-4D97-AF65-F5344CB8AC3E}">
        <p14:creationId xmlns:p14="http://schemas.microsoft.com/office/powerpoint/2010/main" val="32822688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A7E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rot="161729">
            <a:off x="1301681" y="1169209"/>
            <a:ext cx="9373171" cy="1013519"/>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1pPr>
            <a:lvl2pPr lvl="1">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2pPr>
            <a:lvl3pPr lvl="2">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3pPr>
            <a:lvl4pPr lvl="3">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4pPr>
            <a:lvl5pPr lvl="4">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5pPr>
            <a:lvl6pPr lvl="5">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6pPr>
            <a:lvl7pPr lvl="6">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7pPr>
            <a:lvl8pPr lvl="7">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8pPr>
            <a:lvl9pPr lvl="8">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9pPr>
          </a:lstStyle>
          <a:p>
            <a:endParaRPr/>
          </a:p>
        </p:txBody>
      </p:sp>
      <p:sp>
        <p:nvSpPr>
          <p:cNvPr id="7" name="Google Shape;7;p1"/>
          <p:cNvSpPr txBox="1">
            <a:spLocks noGrp="1"/>
          </p:cNvSpPr>
          <p:nvPr>
            <p:ph type="body" idx="1"/>
          </p:nvPr>
        </p:nvSpPr>
        <p:spPr>
          <a:xfrm>
            <a:off x="1402733" y="2061256"/>
            <a:ext cx="10281200" cy="44048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Font typeface="Sniglet"/>
              <a:buChar char="×"/>
              <a:defRPr sz="3000">
                <a:solidFill>
                  <a:schemeClr val="dk1"/>
                </a:solidFill>
                <a:latin typeface="Sniglet"/>
                <a:ea typeface="Sniglet"/>
                <a:cs typeface="Sniglet"/>
                <a:sym typeface="Sniglet"/>
              </a:defRPr>
            </a:lvl1pPr>
            <a:lvl2pPr marL="914400" lvl="1"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2pPr>
            <a:lvl3pPr marL="1371600" lvl="2"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3pPr>
            <a:lvl4pPr marL="1828800" lvl="3"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4pPr>
            <a:lvl5pPr marL="2286000" lvl="4"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5pPr>
            <a:lvl6pPr marL="2743200" lvl="5"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6pPr>
            <a:lvl7pPr marL="3200400" lvl="6"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7pPr>
            <a:lvl8pPr marL="3657600" lvl="7"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8pPr>
            <a:lvl9pPr marL="4114800" lvl="8"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lvl="0" algn="r">
              <a:buNone/>
              <a:defRPr sz="1600">
                <a:solidFill>
                  <a:srgbClr val="FFFFFF"/>
                </a:solidFill>
                <a:latin typeface="Bangers"/>
                <a:ea typeface="Bangers"/>
                <a:cs typeface="Bangers"/>
                <a:sym typeface="Bangers"/>
              </a:defRPr>
            </a:lvl1pPr>
            <a:lvl2pPr lvl="1" algn="r">
              <a:buNone/>
              <a:defRPr sz="1600">
                <a:solidFill>
                  <a:srgbClr val="FFFFFF"/>
                </a:solidFill>
                <a:latin typeface="Bangers"/>
                <a:ea typeface="Bangers"/>
                <a:cs typeface="Bangers"/>
                <a:sym typeface="Bangers"/>
              </a:defRPr>
            </a:lvl2pPr>
            <a:lvl3pPr lvl="2" algn="r">
              <a:buNone/>
              <a:defRPr sz="1600">
                <a:solidFill>
                  <a:srgbClr val="FFFFFF"/>
                </a:solidFill>
                <a:latin typeface="Bangers"/>
                <a:ea typeface="Bangers"/>
                <a:cs typeface="Bangers"/>
                <a:sym typeface="Bangers"/>
              </a:defRPr>
            </a:lvl3pPr>
            <a:lvl4pPr lvl="3" algn="r">
              <a:buNone/>
              <a:defRPr sz="1600">
                <a:solidFill>
                  <a:srgbClr val="FFFFFF"/>
                </a:solidFill>
                <a:latin typeface="Bangers"/>
                <a:ea typeface="Bangers"/>
                <a:cs typeface="Bangers"/>
                <a:sym typeface="Bangers"/>
              </a:defRPr>
            </a:lvl4pPr>
            <a:lvl5pPr lvl="4" algn="r">
              <a:buNone/>
              <a:defRPr sz="1600">
                <a:solidFill>
                  <a:srgbClr val="FFFFFF"/>
                </a:solidFill>
                <a:latin typeface="Bangers"/>
                <a:ea typeface="Bangers"/>
                <a:cs typeface="Bangers"/>
                <a:sym typeface="Bangers"/>
              </a:defRPr>
            </a:lvl5pPr>
            <a:lvl6pPr lvl="5" algn="r">
              <a:buNone/>
              <a:defRPr sz="1600">
                <a:solidFill>
                  <a:srgbClr val="FFFFFF"/>
                </a:solidFill>
                <a:latin typeface="Bangers"/>
                <a:ea typeface="Bangers"/>
                <a:cs typeface="Bangers"/>
                <a:sym typeface="Bangers"/>
              </a:defRPr>
            </a:lvl6pPr>
            <a:lvl7pPr lvl="6" algn="r">
              <a:buNone/>
              <a:defRPr sz="1600">
                <a:solidFill>
                  <a:srgbClr val="FFFFFF"/>
                </a:solidFill>
                <a:latin typeface="Bangers"/>
                <a:ea typeface="Bangers"/>
                <a:cs typeface="Bangers"/>
                <a:sym typeface="Bangers"/>
              </a:defRPr>
            </a:lvl7pPr>
            <a:lvl8pPr lvl="7" algn="r">
              <a:buNone/>
              <a:defRPr sz="1600">
                <a:solidFill>
                  <a:srgbClr val="FFFFFF"/>
                </a:solidFill>
                <a:latin typeface="Bangers"/>
                <a:ea typeface="Bangers"/>
                <a:cs typeface="Bangers"/>
                <a:sym typeface="Bangers"/>
              </a:defRPr>
            </a:lvl8pPr>
            <a:lvl9pPr lvl="8" algn="r">
              <a:buNone/>
              <a:defRPr sz="1600">
                <a:solidFill>
                  <a:srgbClr val="FFFFFF"/>
                </a:solidFill>
                <a:latin typeface="Bangers"/>
                <a:ea typeface="Bangers"/>
                <a:cs typeface="Bangers"/>
                <a:sym typeface="Bangers"/>
              </a:defRPr>
            </a:lvl9pPr>
          </a:lstStyle>
          <a:p>
            <a:fld id="{B8AB1F1C-5B97-FA47-A21B-131B164DAC8F}" type="slidenum">
              <a:rPr lang="en-US" smtClean="0"/>
              <a:t>‹#›</a:t>
            </a:fld>
            <a:endParaRPr lang="en-US"/>
          </a:p>
        </p:txBody>
      </p:sp>
    </p:spTree>
    <p:extLst>
      <p:ext uri="{BB962C8B-B14F-4D97-AF65-F5344CB8AC3E}">
        <p14:creationId xmlns:p14="http://schemas.microsoft.com/office/powerpoint/2010/main" val="3961408591"/>
      </p:ext>
    </p:extLst>
  </p:cSld>
  <p:clrMap bg1="lt1" tx1="dk1" bg2="dk2" tx2="lt2" accent1="accent1" accent2="accent2" accent3="accent3" accent4="accent4" accent5="accent5" accent6="accent6" hlink="hlink" folHlink="folHlink"/>
  <p:sldLayoutIdLst>
    <p:sldLayoutId id="2147483661" r:id="rId1"/>
    <p:sldLayoutId id="2147483664" r:id="rId2"/>
    <p:sldLayoutId id="2147483666" r:id="rId3"/>
    <p:sldLayoutId id="2147483667" r:id="rId4"/>
    <p:sldLayoutId id="2147483671" r:id="rId5"/>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sourceware.org/glibc/wiki/MallocInternal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9"/>
          <p:cNvSpPr txBox="1">
            <a:spLocks noGrp="1"/>
          </p:cNvSpPr>
          <p:nvPr>
            <p:ph type="ctrTitle"/>
          </p:nvPr>
        </p:nvSpPr>
        <p:spPr>
          <a:xfrm>
            <a:off x="2914133" y="1268218"/>
            <a:ext cx="6785038" cy="4381313"/>
          </a:xfrm>
          <a:prstGeom prst="rect">
            <a:avLst/>
          </a:prstGeom>
          <a:noFill/>
          <a:ln>
            <a:noFill/>
          </a:ln>
        </p:spPr>
        <p:txBody>
          <a:bodyPr spcFirstLastPara="1" wrap="square" lIns="121900" tIns="121900" rIns="121900" bIns="121900" anchor="ctr" anchorCtr="0">
            <a:noAutofit/>
          </a:bodyPr>
          <a:lstStyle/>
          <a:p>
            <a:r>
              <a:rPr lang="en" sz="4267" dirty="0"/>
              <a:t>CSE 545</a:t>
            </a:r>
            <a:br>
              <a:rPr lang="en" sz="2400" dirty="0"/>
            </a:br>
            <a:r>
              <a:rPr lang="en" sz="5400" dirty="0"/>
              <a:t>Heap: data structures</a:t>
            </a:r>
            <a:br>
              <a:rPr lang="en" sz="5400" dirty="0"/>
            </a:br>
            <a:r>
              <a:rPr lang="en" sz="5400" dirty="0"/>
              <a:t>and </a:t>
            </a:r>
            <a:r>
              <a:rPr lang="en" sz="5400" dirty="0" err="1"/>
              <a:t>Fastbins</a:t>
            </a:r>
            <a:endParaRPr sz="3200" dirty="0"/>
          </a:p>
          <a:p>
            <a:pPr lvl="0" algn="r"/>
            <a:r>
              <a:rPr lang="en" sz="2400" u="sng" dirty="0"/>
              <a:t>Tiffany Bao</a:t>
            </a:r>
            <a:br>
              <a:rPr lang="en" sz="2400" u="sng" dirty="0"/>
            </a:br>
            <a:r>
              <a:rPr lang="en-US" sz="2400" dirty="0" err="1"/>
              <a:t>tbao@asu.edu</a:t>
            </a:r>
            <a:endParaRPr sz="2400" u="sng" dirty="0"/>
          </a:p>
        </p:txBody>
      </p:sp>
    </p:spTree>
    <p:extLst>
      <p:ext uri="{BB962C8B-B14F-4D97-AF65-F5344CB8AC3E}">
        <p14:creationId xmlns:p14="http://schemas.microsoft.com/office/powerpoint/2010/main" val="3929115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E9C1-44C5-494F-AA0E-8E2D6A153F53}"/>
              </a:ext>
            </a:extLst>
          </p:cNvPr>
          <p:cNvSpPr>
            <a:spLocks noGrp="1"/>
          </p:cNvSpPr>
          <p:nvPr>
            <p:ph type="title"/>
          </p:nvPr>
        </p:nvSpPr>
        <p:spPr/>
        <p:txBody>
          <a:bodyPr/>
          <a:lstStyle/>
          <a:p>
            <a:r>
              <a:rPr lang="en-US" dirty="0"/>
              <a:t>bins</a:t>
            </a:r>
          </a:p>
        </p:txBody>
      </p:sp>
      <p:sp>
        <p:nvSpPr>
          <p:cNvPr id="3" name="Text Placeholder 2">
            <a:extLst>
              <a:ext uri="{FF2B5EF4-FFF2-40B4-BE49-F238E27FC236}">
                <a16:creationId xmlns:a16="http://schemas.microsoft.com/office/drawing/2014/main" id="{3775785B-B08F-FF4F-835B-D542C4A1A5A7}"/>
              </a:ext>
            </a:extLst>
          </p:cNvPr>
          <p:cNvSpPr>
            <a:spLocks noGrp="1"/>
          </p:cNvSpPr>
          <p:nvPr>
            <p:ph type="body" idx="1"/>
          </p:nvPr>
        </p:nvSpPr>
        <p:spPr/>
        <p:txBody>
          <a:bodyPr/>
          <a:lstStyle/>
          <a:p>
            <a:r>
              <a:rPr lang="en-US" dirty="0" err="1"/>
              <a:t>Tcache</a:t>
            </a:r>
            <a:r>
              <a:rPr lang="en-US" dirty="0"/>
              <a:t> Bins (</a:t>
            </a:r>
            <a:r>
              <a:rPr lang="en-US" dirty="0" err="1"/>
              <a:t>glibc</a:t>
            </a:r>
            <a:r>
              <a:rPr lang="en-US" dirty="0"/>
              <a:t> v2.26)</a:t>
            </a:r>
          </a:p>
          <a:p>
            <a:r>
              <a:rPr lang="en-US" dirty="0"/>
              <a:t>Fast Bins (</a:t>
            </a:r>
            <a:r>
              <a:rPr lang="en-US" dirty="0" err="1"/>
              <a:t>glibc</a:t>
            </a:r>
            <a:r>
              <a:rPr lang="en-US" dirty="0"/>
              <a:t> v2.3)</a:t>
            </a:r>
          </a:p>
          <a:p>
            <a:r>
              <a:rPr lang="en-US" dirty="0"/>
              <a:t>Unsorted Bin (</a:t>
            </a:r>
            <a:r>
              <a:rPr lang="en-US" dirty="0" err="1"/>
              <a:t>glibc</a:t>
            </a:r>
            <a:r>
              <a:rPr lang="en-US" dirty="0"/>
              <a:t> v2.3)</a:t>
            </a:r>
          </a:p>
          <a:p>
            <a:r>
              <a:rPr lang="en-US" dirty="0"/>
              <a:t>Small Bins</a:t>
            </a:r>
          </a:p>
          <a:p>
            <a:r>
              <a:rPr lang="en-US" dirty="0"/>
              <a:t>Large Bins</a:t>
            </a:r>
          </a:p>
        </p:txBody>
      </p:sp>
      <p:sp>
        <p:nvSpPr>
          <p:cNvPr id="4" name="Slide Number Placeholder 3">
            <a:extLst>
              <a:ext uri="{FF2B5EF4-FFF2-40B4-BE49-F238E27FC236}">
                <a16:creationId xmlns:a16="http://schemas.microsoft.com/office/drawing/2014/main" id="{978AE12F-513F-A442-AA4F-D059874E8093}"/>
              </a:ext>
            </a:extLst>
          </p:cNvPr>
          <p:cNvSpPr>
            <a:spLocks noGrp="1"/>
          </p:cNvSpPr>
          <p:nvPr>
            <p:ph type="sldNum" idx="12"/>
          </p:nvPr>
        </p:nvSpPr>
        <p:spPr/>
        <p:txBody>
          <a:bodyPr/>
          <a:lstStyle/>
          <a:p>
            <a:fld id="{B8AB1F1C-5B97-FA47-A21B-131B164DAC8F}" type="slidenum">
              <a:rPr lang="en-US" smtClean="0"/>
              <a:t>9</a:t>
            </a:fld>
            <a:endParaRPr lang="en-US"/>
          </a:p>
        </p:txBody>
      </p:sp>
    </p:spTree>
    <p:extLst>
      <p:ext uri="{BB962C8B-B14F-4D97-AF65-F5344CB8AC3E}">
        <p14:creationId xmlns:p14="http://schemas.microsoft.com/office/powerpoint/2010/main" val="786871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3E620-684C-954D-9214-C0F46476CE7D}"/>
              </a:ext>
            </a:extLst>
          </p:cNvPr>
          <p:cNvSpPr>
            <a:spLocks noGrp="1"/>
          </p:cNvSpPr>
          <p:nvPr>
            <p:ph type="title"/>
          </p:nvPr>
        </p:nvSpPr>
        <p:spPr/>
        <p:txBody>
          <a:bodyPr/>
          <a:lstStyle/>
          <a:p>
            <a:r>
              <a:rPr lang="en-US" dirty="0"/>
              <a:t>Arena -&gt; bins</a:t>
            </a:r>
          </a:p>
        </p:txBody>
      </p:sp>
      <p:sp>
        <p:nvSpPr>
          <p:cNvPr id="3" name="Text Placeholder 2">
            <a:extLst>
              <a:ext uri="{FF2B5EF4-FFF2-40B4-BE49-F238E27FC236}">
                <a16:creationId xmlns:a16="http://schemas.microsoft.com/office/drawing/2014/main" id="{F976ECBE-079C-6445-878E-82FDB1B4E3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F3784E-3213-DC4C-B652-440D348118CD}"/>
              </a:ext>
            </a:extLst>
          </p:cNvPr>
          <p:cNvSpPr>
            <a:spLocks noGrp="1"/>
          </p:cNvSpPr>
          <p:nvPr>
            <p:ph type="sldNum" idx="12"/>
          </p:nvPr>
        </p:nvSpPr>
        <p:spPr/>
        <p:txBody>
          <a:bodyPr/>
          <a:lstStyle/>
          <a:p>
            <a:fld id="{B8AB1F1C-5B97-FA47-A21B-131B164DAC8F}" type="slidenum">
              <a:rPr lang="en-US" smtClean="0"/>
              <a:t>10</a:t>
            </a:fld>
            <a:endParaRPr lang="en-US"/>
          </a:p>
        </p:txBody>
      </p:sp>
      <p:pic>
        <p:nvPicPr>
          <p:cNvPr id="6" name="Picture 5">
            <a:extLst>
              <a:ext uri="{FF2B5EF4-FFF2-40B4-BE49-F238E27FC236}">
                <a16:creationId xmlns:a16="http://schemas.microsoft.com/office/drawing/2014/main" id="{0456C9C2-2CF4-B243-A056-26B17A8F439B}"/>
              </a:ext>
            </a:extLst>
          </p:cNvPr>
          <p:cNvPicPr>
            <a:picLocks noChangeAspect="1"/>
          </p:cNvPicPr>
          <p:nvPr/>
        </p:nvPicPr>
        <p:blipFill>
          <a:blip r:embed="rId2"/>
          <a:stretch>
            <a:fillRect/>
          </a:stretch>
        </p:blipFill>
        <p:spPr>
          <a:xfrm>
            <a:off x="1498501" y="1995066"/>
            <a:ext cx="7414477" cy="3979754"/>
          </a:xfrm>
          <a:prstGeom prst="rect">
            <a:avLst/>
          </a:prstGeom>
        </p:spPr>
      </p:pic>
      <p:sp>
        <p:nvSpPr>
          <p:cNvPr id="5" name="Rectangle 4">
            <a:extLst>
              <a:ext uri="{FF2B5EF4-FFF2-40B4-BE49-F238E27FC236}">
                <a16:creationId xmlns:a16="http://schemas.microsoft.com/office/drawing/2014/main" id="{69A77D9D-2BF1-DD44-8504-608033C671E4}"/>
              </a:ext>
            </a:extLst>
          </p:cNvPr>
          <p:cNvSpPr/>
          <p:nvPr/>
        </p:nvSpPr>
        <p:spPr>
          <a:xfrm>
            <a:off x="1118818" y="2810107"/>
            <a:ext cx="8313586" cy="22302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69FB84EE-5028-9C46-8EA9-7EA24FA1536B}"/>
              </a:ext>
            </a:extLst>
          </p:cNvPr>
          <p:cNvSpPr/>
          <p:nvPr/>
        </p:nvSpPr>
        <p:spPr>
          <a:xfrm>
            <a:off x="1122148" y="3331732"/>
            <a:ext cx="8313586" cy="270927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46981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4C18B-4191-1C4F-918F-3E00617DA2ED}"/>
              </a:ext>
            </a:extLst>
          </p:cNvPr>
          <p:cNvSpPr>
            <a:spLocks noGrp="1"/>
          </p:cNvSpPr>
          <p:nvPr>
            <p:ph type="title"/>
          </p:nvPr>
        </p:nvSpPr>
        <p:spPr/>
        <p:txBody>
          <a:bodyPr/>
          <a:lstStyle/>
          <a:p>
            <a:r>
              <a:rPr lang="en-US" dirty="0"/>
              <a:t>ARENA -&gt; </a:t>
            </a:r>
            <a:r>
              <a:rPr lang="en-US" dirty="0" err="1"/>
              <a:t>fastbinsY</a:t>
            </a:r>
            <a:r>
              <a:rPr lang="en-US" dirty="0"/>
              <a:t> </a:t>
            </a:r>
          </a:p>
        </p:txBody>
      </p:sp>
      <p:sp>
        <p:nvSpPr>
          <p:cNvPr id="3" name="Text Placeholder 2">
            <a:extLst>
              <a:ext uri="{FF2B5EF4-FFF2-40B4-BE49-F238E27FC236}">
                <a16:creationId xmlns:a16="http://schemas.microsoft.com/office/drawing/2014/main" id="{888423B6-B5B5-0040-A941-39F40D3A9DD5}"/>
              </a:ext>
            </a:extLst>
          </p:cNvPr>
          <p:cNvSpPr>
            <a:spLocks noGrp="1"/>
          </p:cNvSpPr>
          <p:nvPr>
            <p:ph type="body" idx="1"/>
          </p:nvPr>
        </p:nvSpPr>
        <p:spPr/>
        <p:txBody>
          <a:bodyPr/>
          <a:lstStyle/>
          <a:p>
            <a:pPr marL="50799" indent="0">
              <a:buNone/>
            </a:pPr>
            <a:r>
              <a:rPr lang="en-US" dirty="0" err="1">
                <a:latin typeface="Courier" pitchFamily="2" charset="0"/>
              </a:rPr>
              <a:t>fastbinsY</a:t>
            </a:r>
            <a:r>
              <a:rPr lang="en-US" dirty="0">
                <a:latin typeface="Courier" pitchFamily="2" charset="0"/>
              </a:rPr>
              <a:t>:</a:t>
            </a:r>
          </a:p>
          <a:p>
            <a:pPr marL="50799" indent="0">
              <a:buNone/>
            </a:pPr>
            <a:r>
              <a:rPr lang="en-US" dirty="0"/>
              <a:t>Fast bin. Similar to </a:t>
            </a:r>
            <a:r>
              <a:rPr lang="en-US" dirty="0" err="1"/>
              <a:t>tcache</a:t>
            </a:r>
            <a:r>
              <a:rPr lang="en-US" dirty="0"/>
              <a:t>, each bin stores chunks with the same size.</a:t>
            </a:r>
          </a:p>
          <a:p>
            <a:pPr marL="50799" indent="0">
              <a:buNone/>
            </a:pPr>
            <a:endParaRPr lang="en-US" dirty="0"/>
          </a:p>
          <a:p>
            <a:pPr marL="50799" indent="0">
              <a:buNone/>
            </a:pPr>
            <a:r>
              <a:rPr lang="en-US" dirty="0"/>
              <a:t>For x64: from 0x20 to 0x80, 7 bins in total.</a:t>
            </a:r>
          </a:p>
        </p:txBody>
      </p:sp>
      <p:sp>
        <p:nvSpPr>
          <p:cNvPr id="4" name="Slide Number Placeholder 3">
            <a:extLst>
              <a:ext uri="{FF2B5EF4-FFF2-40B4-BE49-F238E27FC236}">
                <a16:creationId xmlns:a16="http://schemas.microsoft.com/office/drawing/2014/main" id="{79A7C2BC-555E-7B4C-8B83-5B118D6FEB96}"/>
              </a:ext>
            </a:extLst>
          </p:cNvPr>
          <p:cNvSpPr>
            <a:spLocks noGrp="1"/>
          </p:cNvSpPr>
          <p:nvPr>
            <p:ph type="sldNum" idx="12"/>
          </p:nvPr>
        </p:nvSpPr>
        <p:spPr/>
        <p:txBody>
          <a:bodyPr/>
          <a:lstStyle/>
          <a:p>
            <a:fld id="{B8AB1F1C-5B97-FA47-A21B-131B164DAC8F}" type="slidenum">
              <a:rPr lang="en-US" smtClean="0"/>
              <a:t>11</a:t>
            </a:fld>
            <a:endParaRPr lang="en-US"/>
          </a:p>
        </p:txBody>
      </p:sp>
      <p:pic>
        <p:nvPicPr>
          <p:cNvPr id="5" name="Picture 4">
            <a:extLst>
              <a:ext uri="{FF2B5EF4-FFF2-40B4-BE49-F238E27FC236}">
                <a16:creationId xmlns:a16="http://schemas.microsoft.com/office/drawing/2014/main" id="{DCB78136-535A-5744-ADA9-A237DEE4ACA3}"/>
              </a:ext>
            </a:extLst>
          </p:cNvPr>
          <p:cNvPicPr>
            <a:picLocks noChangeAspect="1"/>
          </p:cNvPicPr>
          <p:nvPr/>
        </p:nvPicPr>
        <p:blipFill rotWithShape="1">
          <a:blip r:embed="rId3"/>
          <a:srcRect b="35225"/>
          <a:stretch/>
        </p:blipFill>
        <p:spPr>
          <a:xfrm>
            <a:off x="7980401" y="3429000"/>
            <a:ext cx="1739900" cy="2295157"/>
          </a:xfrm>
          <a:prstGeom prst="rect">
            <a:avLst/>
          </a:prstGeom>
        </p:spPr>
      </p:pic>
    </p:spTree>
    <p:extLst>
      <p:ext uri="{BB962C8B-B14F-4D97-AF65-F5344CB8AC3E}">
        <p14:creationId xmlns:p14="http://schemas.microsoft.com/office/powerpoint/2010/main" val="647345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FFBB3-B669-6941-B118-A9DD57A1056F}"/>
              </a:ext>
            </a:extLst>
          </p:cNvPr>
          <p:cNvSpPr>
            <a:spLocks noGrp="1"/>
          </p:cNvSpPr>
          <p:nvPr>
            <p:ph type="title"/>
          </p:nvPr>
        </p:nvSpPr>
        <p:spPr/>
        <p:txBody>
          <a:bodyPr/>
          <a:lstStyle/>
          <a:p>
            <a:r>
              <a:rPr lang="en-US" dirty="0"/>
              <a:t>ARENA -&gt; BINS</a:t>
            </a:r>
          </a:p>
        </p:txBody>
      </p:sp>
      <p:sp>
        <p:nvSpPr>
          <p:cNvPr id="3" name="Text Placeholder 2">
            <a:extLst>
              <a:ext uri="{FF2B5EF4-FFF2-40B4-BE49-F238E27FC236}">
                <a16:creationId xmlns:a16="http://schemas.microsoft.com/office/drawing/2014/main" id="{7F2B8469-9357-AE4E-8C15-A01FD2AA5F18}"/>
              </a:ext>
            </a:extLst>
          </p:cNvPr>
          <p:cNvSpPr>
            <a:spLocks noGrp="1"/>
          </p:cNvSpPr>
          <p:nvPr>
            <p:ph type="body" idx="1"/>
          </p:nvPr>
        </p:nvSpPr>
        <p:spPr/>
        <p:txBody>
          <a:bodyPr/>
          <a:lstStyle/>
          <a:p>
            <a:pPr marL="50799" indent="0">
              <a:buNone/>
            </a:pPr>
            <a:r>
              <a:rPr lang="en-US" dirty="0"/>
              <a:t>126 bins in arena-&gt;bins</a:t>
            </a:r>
          </a:p>
          <a:p>
            <a:r>
              <a:rPr lang="en-US" dirty="0"/>
              <a:t>1st bin: Unsorted bin </a:t>
            </a:r>
            <a:r>
              <a:rPr lang="en-US" dirty="0">
                <a:sym typeface="Wingdings" pitchFamily="2" charset="2"/>
              </a:rPr>
              <a:t>--- only one unsorted bin</a:t>
            </a:r>
          </a:p>
          <a:p>
            <a:pPr marL="50799" indent="0">
              <a:buNone/>
            </a:pPr>
            <a:endParaRPr lang="en-US" dirty="0">
              <a:sym typeface="Wingdings" pitchFamily="2" charset="2"/>
            </a:endParaRPr>
          </a:p>
          <a:p>
            <a:r>
              <a:rPr lang="en-US" dirty="0">
                <a:sym typeface="Wingdings" pitchFamily="2" charset="2"/>
              </a:rPr>
              <a:t>Bin 2 - 63 (62 in total): Small bins, for chunks &lt; 1024 bytes.</a:t>
            </a:r>
          </a:p>
          <a:p>
            <a:pPr marL="50799" indent="0">
              <a:buNone/>
            </a:pPr>
            <a:r>
              <a:rPr lang="en-US" dirty="0">
                <a:sym typeface="Wingdings" pitchFamily="2" charset="2"/>
              </a:rPr>
              <a:t>         The data structure is similar to </a:t>
            </a:r>
            <a:r>
              <a:rPr lang="en-US" dirty="0" err="1">
                <a:sym typeface="Wingdings" pitchFamily="2" charset="2"/>
              </a:rPr>
              <a:t>tcache</a:t>
            </a:r>
            <a:r>
              <a:rPr lang="en-US" dirty="0">
                <a:sym typeface="Wingdings" pitchFamily="2" charset="2"/>
              </a:rPr>
              <a:t> bins and </a:t>
            </a:r>
            <a:r>
              <a:rPr lang="en-US" dirty="0" err="1">
                <a:sym typeface="Wingdings" pitchFamily="2" charset="2"/>
              </a:rPr>
              <a:t>fastbins</a:t>
            </a:r>
            <a:r>
              <a:rPr lang="en-US" dirty="0">
                <a:sym typeface="Wingdings" pitchFamily="2" charset="2"/>
              </a:rPr>
              <a:t>.</a:t>
            </a:r>
            <a:endParaRPr lang="en-US" dirty="0"/>
          </a:p>
        </p:txBody>
      </p:sp>
      <p:sp>
        <p:nvSpPr>
          <p:cNvPr id="4" name="Slide Number Placeholder 3">
            <a:extLst>
              <a:ext uri="{FF2B5EF4-FFF2-40B4-BE49-F238E27FC236}">
                <a16:creationId xmlns:a16="http://schemas.microsoft.com/office/drawing/2014/main" id="{2A28C343-6E33-5E42-B445-A9CC66A53283}"/>
              </a:ext>
            </a:extLst>
          </p:cNvPr>
          <p:cNvSpPr>
            <a:spLocks noGrp="1"/>
          </p:cNvSpPr>
          <p:nvPr>
            <p:ph type="sldNum" idx="12"/>
          </p:nvPr>
        </p:nvSpPr>
        <p:spPr/>
        <p:txBody>
          <a:bodyPr/>
          <a:lstStyle/>
          <a:p>
            <a:fld id="{B8AB1F1C-5B97-FA47-A21B-131B164DAC8F}" type="slidenum">
              <a:rPr lang="en-US" smtClean="0"/>
              <a:t>12</a:t>
            </a:fld>
            <a:endParaRPr lang="en-US"/>
          </a:p>
        </p:txBody>
      </p:sp>
      <p:graphicFrame>
        <p:nvGraphicFramePr>
          <p:cNvPr id="5" name="Table 5">
            <a:extLst>
              <a:ext uri="{FF2B5EF4-FFF2-40B4-BE49-F238E27FC236}">
                <a16:creationId xmlns:a16="http://schemas.microsoft.com/office/drawing/2014/main" id="{7E558F6E-0FE0-FE48-8804-0DA185B18DD1}"/>
              </a:ext>
            </a:extLst>
          </p:cNvPr>
          <p:cNvGraphicFramePr>
            <a:graphicFrameLocks noGrp="1"/>
          </p:cNvGraphicFramePr>
          <p:nvPr>
            <p:extLst>
              <p:ext uri="{D42A27DB-BD31-4B8C-83A1-F6EECF244321}">
                <p14:modId xmlns:p14="http://schemas.microsoft.com/office/powerpoint/2010/main" val="2671768219"/>
              </p:ext>
            </p:extLst>
          </p:nvPr>
        </p:nvGraphicFramePr>
        <p:xfrm>
          <a:off x="2032000" y="4589248"/>
          <a:ext cx="8128000" cy="751968"/>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342975694"/>
                    </a:ext>
                  </a:extLst>
                </a:gridCol>
                <a:gridCol w="1625600">
                  <a:extLst>
                    <a:ext uri="{9D8B030D-6E8A-4147-A177-3AD203B41FA5}">
                      <a16:colId xmlns:a16="http://schemas.microsoft.com/office/drawing/2014/main" val="1757757685"/>
                    </a:ext>
                  </a:extLst>
                </a:gridCol>
                <a:gridCol w="1625600">
                  <a:extLst>
                    <a:ext uri="{9D8B030D-6E8A-4147-A177-3AD203B41FA5}">
                      <a16:colId xmlns:a16="http://schemas.microsoft.com/office/drawing/2014/main" val="2150815473"/>
                    </a:ext>
                  </a:extLst>
                </a:gridCol>
                <a:gridCol w="1625600">
                  <a:extLst>
                    <a:ext uri="{9D8B030D-6E8A-4147-A177-3AD203B41FA5}">
                      <a16:colId xmlns:a16="http://schemas.microsoft.com/office/drawing/2014/main" val="512707139"/>
                    </a:ext>
                  </a:extLst>
                </a:gridCol>
                <a:gridCol w="1625600">
                  <a:extLst>
                    <a:ext uri="{9D8B030D-6E8A-4147-A177-3AD203B41FA5}">
                      <a16:colId xmlns:a16="http://schemas.microsoft.com/office/drawing/2014/main" val="974004677"/>
                    </a:ext>
                  </a:extLst>
                </a:gridCol>
              </a:tblGrid>
              <a:tr h="370840">
                <a:tc>
                  <a:txBody>
                    <a:bodyPr/>
                    <a:lstStyle/>
                    <a:p>
                      <a:r>
                        <a:rPr lang="en-US" dirty="0"/>
                        <a:t>Bin number</a:t>
                      </a:r>
                    </a:p>
                  </a:txBody>
                  <a:tcPr/>
                </a:tc>
                <a:tc>
                  <a:txBody>
                    <a:bodyPr/>
                    <a:lstStyle/>
                    <a:p>
                      <a:r>
                        <a:rPr lang="en-US" dirty="0"/>
                        <a:t>2</a:t>
                      </a:r>
                    </a:p>
                  </a:txBody>
                  <a:tcPr/>
                </a:tc>
                <a:tc>
                  <a:txBody>
                    <a:bodyPr/>
                    <a:lstStyle/>
                    <a:p>
                      <a:r>
                        <a:rPr lang="en-US" dirty="0"/>
                        <a:t>3</a:t>
                      </a:r>
                    </a:p>
                  </a:txBody>
                  <a:tcPr/>
                </a:tc>
                <a:tc>
                  <a:txBody>
                    <a:bodyPr/>
                    <a:lstStyle/>
                    <a:p>
                      <a:r>
                        <a:rPr lang="en-US" dirty="0"/>
                        <a:t>…</a:t>
                      </a:r>
                    </a:p>
                  </a:txBody>
                  <a:tcPr/>
                </a:tc>
                <a:tc>
                  <a:txBody>
                    <a:bodyPr/>
                    <a:lstStyle/>
                    <a:p>
                      <a:r>
                        <a:rPr lang="en-US" dirty="0"/>
                        <a:t>63</a:t>
                      </a:r>
                    </a:p>
                  </a:txBody>
                  <a:tcPr/>
                </a:tc>
                <a:extLst>
                  <a:ext uri="{0D108BD9-81ED-4DB2-BD59-A6C34878D82A}">
                    <a16:rowId xmlns:a16="http://schemas.microsoft.com/office/drawing/2014/main" val="2641939886"/>
                  </a:ext>
                </a:extLst>
              </a:tr>
              <a:tr h="370840">
                <a:tc>
                  <a:txBody>
                    <a:bodyPr/>
                    <a:lstStyle/>
                    <a:p>
                      <a:r>
                        <a:rPr lang="en-US" dirty="0"/>
                        <a:t>Chunk size</a:t>
                      </a:r>
                    </a:p>
                  </a:txBody>
                  <a:tcPr/>
                </a:tc>
                <a:tc>
                  <a:txBody>
                    <a:bodyPr/>
                    <a:lstStyle/>
                    <a:p>
                      <a:r>
                        <a:rPr lang="en-US" dirty="0"/>
                        <a:t>0x20</a:t>
                      </a:r>
                    </a:p>
                  </a:txBody>
                  <a:tcPr/>
                </a:tc>
                <a:tc>
                  <a:txBody>
                    <a:bodyPr/>
                    <a:lstStyle/>
                    <a:p>
                      <a:r>
                        <a:rPr lang="en-US" dirty="0"/>
                        <a:t>0x30</a:t>
                      </a:r>
                    </a:p>
                  </a:txBody>
                  <a:tcPr/>
                </a:tc>
                <a:tc>
                  <a:txBody>
                    <a:bodyPr/>
                    <a:lstStyle/>
                    <a:p>
                      <a:endParaRPr lang="en-US" dirty="0"/>
                    </a:p>
                  </a:txBody>
                  <a:tcPr/>
                </a:tc>
                <a:tc>
                  <a:txBody>
                    <a:bodyPr/>
                    <a:lstStyle/>
                    <a:p>
                      <a:r>
                        <a:rPr lang="en-US" dirty="0"/>
                        <a:t>0x3f0 (1008)</a:t>
                      </a:r>
                    </a:p>
                  </a:txBody>
                  <a:tcPr/>
                </a:tc>
                <a:extLst>
                  <a:ext uri="{0D108BD9-81ED-4DB2-BD59-A6C34878D82A}">
                    <a16:rowId xmlns:a16="http://schemas.microsoft.com/office/drawing/2014/main" val="3321158143"/>
                  </a:ext>
                </a:extLst>
              </a:tr>
            </a:tbl>
          </a:graphicData>
        </a:graphic>
      </p:graphicFrame>
    </p:spTree>
    <p:extLst>
      <p:ext uri="{BB962C8B-B14F-4D97-AF65-F5344CB8AC3E}">
        <p14:creationId xmlns:p14="http://schemas.microsoft.com/office/powerpoint/2010/main" val="2331376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FFBB3-B669-6941-B118-A9DD57A1056F}"/>
              </a:ext>
            </a:extLst>
          </p:cNvPr>
          <p:cNvSpPr>
            <a:spLocks noGrp="1"/>
          </p:cNvSpPr>
          <p:nvPr>
            <p:ph type="title"/>
          </p:nvPr>
        </p:nvSpPr>
        <p:spPr/>
        <p:txBody>
          <a:bodyPr/>
          <a:lstStyle/>
          <a:p>
            <a:r>
              <a:rPr lang="en-US" dirty="0"/>
              <a:t>ARENA -&gt; BINS</a:t>
            </a:r>
          </a:p>
        </p:txBody>
      </p:sp>
      <p:sp>
        <p:nvSpPr>
          <p:cNvPr id="3" name="Text Placeholder 2">
            <a:extLst>
              <a:ext uri="{FF2B5EF4-FFF2-40B4-BE49-F238E27FC236}">
                <a16:creationId xmlns:a16="http://schemas.microsoft.com/office/drawing/2014/main" id="{7F2B8469-9357-AE4E-8C15-A01FD2AA5F18}"/>
              </a:ext>
            </a:extLst>
          </p:cNvPr>
          <p:cNvSpPr>
            <a:spLocks noGrp="1"/>
          </p:cNvSpPr>
          <p:nvPr>
            <p:ph type="body" idx="1"/>
          </p:nvPr>
        </p:nvSpPr>
        <p:spPr/>
        <p:txBody>
          <a:bodyPr/>
          <a:lstStyle/>
          <a:p>
            <a:pPr marL="50799" indent="0">
              <a:buNone/>
            </a:pPr>
            <a:r>
              <a:rPr lang="en-US" dirty="0"/>
              <a:t>126 bins in arena-&gt;bins</a:t>
            </a:r>
          </a:p>
          <a:p>
            <a:r>
              <a:rPr lang="en-US" dirty="0"/>
              <a:t>Bin 64 - 126 (63 in total): Large bins, for chunks over 1024 bytes</a:t>
            </a:r>
          </a:p>
        </p:txBody>
      </p:sp>
      <p:sp>
        <p:nvSpPr>
          <p:cNvPr id="4" name="Slide Number Placeholder 3">
            <a:extLst>
              <a:ext uri="{FF2B5EF4-FFF2-40B4-BE49-F238E27FC236}">
                <a16:creationId xmlns:a16="http://schemas.microsoft.com/office/drawing/2014/main" id="{2A28C343-6E33-5E42-B445-A9CC66A53283}"/>
              </a:ext>
            </a:extLst>
          </p:cNvPr>
          <p:cNvSpPr>
            <a:spLocks noGrp="1"/>
          </p:cNvSpPr>
          <p:nvPr>
            <p:ph type="sldNum" idx="12"/>
          </p:nvPr>
        </p:nvSpPr>
        <p:spPr/>
        <p:txBody>
          <a:bodyPr/>
          <a:lstStyle/>
          <a:p>
            <a:fld id="{B8AB1F1C-5B97-FA47-A21B-131B164DAC8F}" type="slidenum">
              <a:rPr lang="en-US" smtClean="0"/>
              <a:t>13</a:t>
            </a:fld>
            <a:endParaRPr lang="en-US"/>
          </a:p>
        </p:txBody>
      </p:sp>
      <p:graphicFrame>
        <p:nvGraphicFramePr>
          <p:cNvPr id="6" name="Table 5">
            <a:extLst>
              <a:ext uri="{FF2B5EF4-FFF2-40B4-BE49-F238E27FC236}">
                <a16:creationId xmlns:a16="http://schemas.microsoft.com/office/drawing/2014/main" id="{A203744E-E500-4943-BAFF-E599BFE5AD48}"/>
              </a:ext>
            </a:extLst>
          </p:cNvPr>
          <p:cNvGraphicFramePr>
            <a:graphicFrameLocks noGrp="1"/>
          </p:cNvGraphicFramePr>
          <p:nvPr>
            <p:extLst>
              <p:ext uri="{D42A27DB-BD31-4B8C-83A1-F6EECF244321}">
                <p14:modId xmlns:p14="http://schemas.microsoft.com/office/powerpoint/2010/main" val="3094331912"/>
              </p:ext>
            </p:extLst>
          </p:nvPr>
        </p:nvGraphicFramePr>
        <p:xfrm>
          <a:off x="1291784" y="3295187"/>
          <a:ext cx="9401715" cy="1036511"/>
        </p:xfrm>
        <a:graphic>
          <a:graphicData uri="http://schemas.openxmlformats.org/drawingml/2006/table">
            <a:tbl>
              <a:tblPr firstRow="1" bandRow="1">
                <a:tableStyleId>{5C22544A-7EE6-4342-B048-85BDC9FD1C3A}</a:tableStyleId>
              </a:tblPr>
              <a:tblGrid>
                <a:gridCol w="2395903">
                  <a:extLst>
                    <a:ext uri="{9D8B030D-6E8A-4147-A177-3AD203B41FA5}">
                      <a16:colId xmlns:a16="http://schemas.microsoft.com/office/drawing/2014/main" val="2342975694"/>
                    </a:ext>
                  </a:extLst>
                </a:gridCol>
                <a:gridCol w="1751453">
                  <a:extLst>
                    <a:ext uri="{9D8B030D-6E8A-4147-A177-3AD203B41FA5}">
                      <a16:colId xmlns:a16="http://schemas.microsoft.com/office/drawing/2014/main" val="1757757685"/>
                    </a:ext>
                  </a:extLst>
                </a:gridCol>
                <a:gridCol w="1751453">
                  <a:extLst>
                    <a:ext uri="{9D8B030D-6E8A-4147-A177-3AD203B41FA5}">
                      <a16:colId xmlns:a16="http://schemas.microsoft.com/office/drawing/2014/main" val="2150815473"/>
                    </a:ext>
                  </a:extLst>
                </a:gridCol>
                <a:gridCol w="1751453">
                  <a:extLst>
                    <a:ext uri="{9D8B030D-6E8A-4147-A177-3AD203B41FA5}">
                      <a16:colId xmlns:a16="http://schemas.microsoft.com/office/drawing/2014/main" val="512707139"/>
                    </a:ext>
                  </a:extLst>
                </a:gridCol>
                <a:gridCol w="1751453">
                  <a:extLst>
                    <a:ext uri="{9D8B030D-6E8A-4147-A177-3AD203B41FA5}">
                      <a16:colId xmlns:a16="http://schemas.microsoft.com/office/drawing/2014/main" val="974004677"/>
                    </a:ext>
                  </a:extLst>
                </a:gridCol>
              </a:tblGrid>
              <a:tr h="370840">
                <a:tc>
                  <a:txBody>
                    <a:bodyPr/>
                    <a:lstStyle/>
                    <a:p>
                      <a:pPr algn="ctr"/>
                      <a:r>
                        <a:rPr lang="en-US" dirty="0"/>
                        <a:t>Bin number</a:t>
                      </a:r>
                    </a:p>
                    <a:p>
                      <a:pPr algn="ctr"/>
                      <a:r>
                        <a:rPr lang="en-US" dirty="0"/>
                        <a:t>(Large Bin </a:t>
                      </a:r>
                      <a:r>
                        <a:rPr lang="en-US" dirty="0" err="1"/>
                        <a:t>Idx</a:t>
                      </a:r>
                      <a:r>
                        <a:rPr lang="en-US" dirty="0"/>
                        <a:t>)</a:t>
                      </a:r>
                    </a:p>
                  </a:txBody>
                  <a:tcPr/>
                </a:tc>
                <a:tc>
                  <a:txBody>
                    <a:bodyPr/>
                    <a:lstStyle/>
                    <a:p>
                      <a:pPr algn="ctr"/>
                      <a:r>
                        <a:rPr lang="en-US" dirty="0"/>
                        <a:t>64</a:t>
                      </a:r>
                    </a:p>
                    <a:p>
                      <a:pPr algn="ctr"/>
                      <a:r>
                        <a:rPr lang="en-US" dirty="0"/>
                        <a:t>(1)</a:t>
                      </a:r>
                    </a:p>
                  </a:txBody>
                  <a:tcPr/>
                </a:tc>
                <a:tc>
                  <a:txBody>
                    <a:bodyPr/>
                    <a:lstStyle/>
                    <a:p>
                      <a:pPr algn="ctr"/>
                      <a:r>
                        <a:rPr lang="en-US" dirty="0"/>
                        <a:t>65</a:t>
                      </a:r>
                    </a:p>
                    <a:p>
                      <a:pPr algn="ctr"/>
                      <a:r>
                        <a:rPr lang="en-US" dirty="0"/>
                        <a:t>(2)</a:t>
                      </a:r>
                    </a:p>
                  </a:txBody>
                  <a:tcPr/>
                </a:tc>
                <a:tc>
                  <a:txBody>
                    <a:bodyPr/>
                    <a:lstStyle/>
                    <a:p>
                      <a:pPr algn="ctr"/>
                      <a:r>
                        <a:rPr lang="en-US" dirty="0"/>
                        <a:t>…</a:t>
                      </a:r>
                    </a:p>
                  </a:txBody>
                  <a:tcPr/>
                </a:tc>
                <a:tc>
                  <a:txBody>
                    <a:bodyPr/>
                    <a:lstStyle/>
                    <a:p>
                      <a:pPr algn="ctr"/>
                      <a:r>
                        <a:rPr lang="en-US" dirty="0"/>
                        <a:t>95</a:t>
                      </a:r>
                    </a:p>
                    <a:p>
                      <a:pPr algn="ctr"/>
                      <a:r>
                        <a:rPr lang="en-US" dirty="0"/>
                        <a:t>(32)</a:t>
                      </a:r>
                    </a:p>
                  </a:txBody>
                  <a:tcPr/>
                </a:tc>
                <a:extLst>
                  <a:ext uri="{0D108BD9-81ED-4DB2-BD59-A6C34878D82A}">
                    <a16:rowId xmlns:a16="http://schemas.microsoft.com/office/drawing/2014/main" val="2641939886"/>
                  </a:ext>
                </a:extLst>
              </a:tr>
              <a:tr h="370840">
                <a:tc>
                  <a:txBody>
                    <a:bodyPr/>
                    <a:lstStyle/>
                    <a:p>
                      <a:r>
                        <a:rPr lang="en-US" dirty="0"/>
                        <a:t>Chunk size range</a:t>
                      </a:r>
                    </a:p>
                  </a:txBody>
                  <a:tcPr/>
                </a:tc>
                <a:tc>
                  <a:txBody>
                    <a:bodyPr/>
                    <a:lstStyle/>
                    <a:p>
                      <a:r>
                        <a:rPr lang="en-US" dirty="0"/>
                        <a:t>[0x400, 0x440)</a:t>
                      </a:r>
                    </a:p>
                  </a:txBody>
                  <a:tcPr/>
                </a:tc>
                <a:tc>
                  <a:txBody>
                    <a:bodyPr/>
                    <a:lstStyle/>
                    <a:p>
                      <a:r>
                        <a:rPr lang="en-US" dirty="0"/>
                        <a:t>[0x440, 0x480)</a:t>
                      </a:r>
                    </a:p>
                  </a:txBody>
                  <a:tcPr/>
                </a:tc>
                <a:tc>
                  <a:txBody>
                    <a:bodyPr/>
                    <a:lstStyle/>
                    <a:p>
                      <a:endParaRPr lang="en-US" dirty="0"/>
                    </a:p>
                  </a:txBody>
                  <a:tcPr/>
                </a:tc>
                <a:tc>
                  <a:txBody>
                    <a:bodyPr/>
                    <a:lstStyle/>
                    <a:p>
                      <a:r>
                        <a:rPr lang="en-US" dirty="0"/>
                        <a:t>[0xbc0, 0xc00)</a:t>
                      </a:r>
                    </a:p>
                  </a:txBody>
                  <a:tcPr/>
                </a:tc>
                <a:extLst>
                  <a:ext uri="{0D108BD9-81ED-4DB2-BD59-A6C34878D82A}">
                    <a16:rowId xmlns:a16="http://schemas.microsoft.com/office/drawing/2014/main" val="3321158143"/>
                  </a:ext>
                </a:extLst>
              </a:tr>
            </a:tbl>
          </a:graphicData>
        </a:graphic>
      </p:graphicFrame>
      <p:graphicFrame>
        <p:nvGraphicFramePr>
          <p:cNvPr id="7" name="Table 6">
            <a:extLst>
              <a:ext uri="{FF2B5EF4-FFF2-40B4-BE49-F238E27FC236}">
                <a16:creationId xmlns:a16="http://schemas.microsoft.com/office/drawing/2014/main" id="{637236B1-84AA-DD48-94CA-FCE934D98A94}"/>
              </a:ext>
            </a:extLst>
          </p:cNvPr>
          <p:cNvGraphicFramePr>
            <a:graphicFrameLocks noGrp="1"/>
          </p:cNvGraphicFramePr>
          <p:nvPr>
            <p:extLst>
              <p:ext uri="{D42A27DB-BD31-4B8C-83A1-F6EECF244321}">
                <p14:modId xmlns:p14="http://schemas.microsoft.com/office/powerpoint/2010/main" val="2591028922"/>
              </p:ext>
            </p:extLst>
          </p:nvPr>
        </p:nvGraphicFramePr>
        <p:xfrm>
          <a:off x="1287408" y="4601908"/>
          <a:ext cx="5898809" cy="1036511"/>
        </p:xfrm>
        <a:graphic>
          <a:graphicData uri="http://schemas.openxmlformats.org/drawingml/2006/table">
            <a:tbl>
              <a:tblPr firstRow="1" bandRow="1">
                <a:tableStyleId>{5C22544A-7EE6-4342-B048-85BDC9FD1C3A}</a:tableStyleId>
              </a:tblPr>
              <a:tblGrid>
                <a:gridCol w="2395903">
                  <a:extLst>
                    <a:ext uri="{9D8B030D-6E8A-4147-A177-3AD203B41FA5}">
                      <a16:colId xmlns:a16="http://schemas.microsoft.com/office/drawing/2014/main" val="2342975694"/>
                    </a:ext>
                  </a:extLst>
                </a:gridCol>
                <a:gridCol w="1751453">
                  <a:extLst>
                    <a:ext uri="{9D8B030D-6E8A-4147-A177-3AD203B41FA5}">
                      <a16:colId xmlns:a16="http://schemas.microsoft.com/office/drawing/2014/main" val="1757757685"/>
                    </a:ext>
                  </a:extLst>
                </a:gridCol>
                <a:gridCol w="1751453">
                  <a:extLst>
                    <a:ext uri="{9D8B030D-6E8A-4147-A177-3AD203B41FA5}">
                      <a16:colId xmlns:a16="http://schemas.microsoft.com/office/drawing/2014/main" val="512707139"/>
                    </a:ext>
                  </a:extLst>
                </a:gridCol>
              </a:tblGrid>
              <a:tr h="370840">
                <a:tc>
                  <a:txBody>
                    <a:bodyPr/>
                    <a:lstStyle/>
                    <a:p>
                      <a:pPr algn="ctr"/>
                      <a:r>
                        <a:rPr lang="en-US" dirty="0"/>
                        <a:t>Bin number</a:t>
                      </a:r>
                    </a:p>
                    <a:p>
                      <a:pPr algn="ctr"/>
                      <a:r>
                        <a:rPr lang="en-US" dirty="0"/>
                        <a:t>(Large Bin </a:t>
                      </a:r>
                      <a:r>
                        <a:rPr lang="en-US" dirty="0" err="1"/>
                        <a:t>Idx</a:t>
                      </a:r>
                      <a:r>
                        <a:rPr lang="en-US" dirty="0"/>
                        <a:t>)</a:t>
                      </a:r>
                    </a:p>
                  </a:txBody>
                  <a:tcPr/>
                </a:tc>
                <a:tc>
                  <a:txBody>
                    <a:bodyPr/>
                    <a:lstStyle/>
                    <a:p>
                      <a:pPr algn="ctr"/>
                      <a:r>
                        <a:rPr lang="en-US" dirty="0"/>
                        <a:t>96</a:t>
                      </a:r>
                    </a:p>
                    <a:p>
                      <a:pPr algn="ctr"/>
                      <a:r>
                        <a:rPr lang="en-US" dirty="0"/>
                        <a:t>(33)</a:t>
                      </a:r>
                    </a:p>
                  </a:txBody>
                  <a:tcPr/>
                </a:tc>
                <a:tc>
                  <a:txBody>
                    <a:bodyPr/>
                    <a:lstStyle/>
                    <a:p>
                      <a:pPr algn="ctr"/>
                      <a:r>
                        <a:rPr lang="en-US" dirty="0"/>
                        <a:t>…</a:t>
                      </a:r>
                    </a:p>
                  </a:txBody>
                  <a:tcPr/>
                </a:tc>
                <a:extLst>
                  <a:ext uri="{0D108BD9-81ED-4DB2-BD59-A6C34878D82A}">
                    <a16:rowId xmlns:a16="http://schemas.microsoft.com/office/drawing/2014/main" val="2641939886"/>
                  </a:ext>
                </a:extLst>
              </a:tr>
              <a:tr h="370840">
                <a:tc>
                  <a:txBody>
                    <a:bodyPr/>
                    <a:lstStyle/>
                    <a:p>
                      <a:r>
                        <a:rPr lang="en-US" dirty="0"/>
                        <a:t>Chunk size range</a:t>
                      </a:r>
                    </a:p>
                  </a:txBody>
                  <a:tcPr/>
                </a:tc>
                <a:tc>
                  <a:txBody>
                    <a:bodyPr/>
                    <a:lstStyle/>
                    <a:p>
                      <a:r>
                        <a:rPr lang="en-US" dirty="0"/>
                        <a:t>[0xc00, 0xe00)</a:t>
                      </a:r>
                    </a:p>
                  </a:txBody>
                  <a:tcPr/>
                </a:tc>
                <a:tc>
                  <a:txBody>
                    <a:bodyPr/>
                    <a:lstStyle/>
                    <a:p>
                      <a:endParaRPr lang="en-US" dirty="0"/>
                    </a:p>
                  </a:txBody>
                  <a:tcPr/>
                </a:tc>
                <a:extLst>
                  <a:ext uri="{0D108BD9-81ED-4DB2-BD59-A6C34878D82A}">
                    <a16:rowId xmlns:a16="http://schemas.microsoft.com/office/drawing/2014/main" val="3321158143"/>
                  </a:ext>
                </a:extLst>
              </a:tr>
            </a:tbl>
          </a:graphicData>
        </a:graphic>
      </p:graphicFrame>
    </p:spTree>
    <p:extLst>
      <p:ext uri="{BB962C8B-B14F-4D97-AF65-F5344CB8AC3E}">
        <p14:creationId xmlns:p14="http://schemas.microsoft.com/office/powerpoint/2010/main" val="166767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FFBB3-B669-6941-B118-A9DD57A1056F}"/>
              </a:ext>
            </a:extLst>
          </p:cNvPr>
          <p:cNvSpPr>
            <a:spLocks noGrp="1"/>
          </p:cNvSpPr>
          <p:nvPr>
            <p:ph type="title"/>
          </p:nvPr>
        </p:nvSpPr>
        <p:spPr/>
        <p:txBody>
          <a:bodyPr/>
          <a:lstStyle/>
          <a:p>
            <a:r>
              <a:rPr lang="en-US" dirty="0"/>
              <a:t>ARENA -&gt; Large BINS</a:t>
            </a:r>
          </a:p>
        </p:txBody>
      </p:sp>
      <p:sp>
        <p:nvSpPr>
          <p:cNvPr id="4" name="Slide Number Placeholder 3">
            <a:extLst>
              <a:ext uri="{FF2B5EF4-FFF2-40B4-BE49-F238E27FC236}">
                <a16:creationId xmlns:a16="http://schemas.microsoft.com/office/drawing/2014/main" id="{2A28C343-6E33-5E42-B445-A9CC66A53283}"/>
              </a:ext>
            </a:extLst>
          </p:cNvPr>
          <p:cNvSpPr>
            <a:spLocks noGrp="1"/>
          </p:cNvSpPr>
          <p:nvPr>
            <p:ph type="sldNum" idx="12"/>
          </p:nvPr>
        </p:nvSpPr>
        <p:spPr/>
        <p:txBody>
          <a:bodyPr/>
          <a:lstStyle/>
          <a:p>
            <a:fld id="{B8AB1F1C-5B97-FA47-A21B-131B164DAC8F}" type="slidenum">
              <a:rPr lang="en-US" smtClean="0"/>
              <a:t>14</a:t>
            </a:fld>
            <a:endParaRPr lang="en-US"/>
          </a:p>
        </p:txBody>
      </p:sp>
      <p:graphicFrame>
        <p:nvGraphicFramePr>
          <p:cNvPr id="9" name="Table 8">
            <a:extLst>
              <a:ext uri="{FF2B5EF4-FFF2-40B4-BE49-F238E27FC236}">
                <a16:creationId xmlns:a16="http://schemas.microsoft.com/office/drawing/2014/main" id="{DBEA956E-808F-D442-98B4-7839FA91F84F}"/>
              </a:ext>
            </a:extLst>
          </p:cNvPr>
          <p:cNvGraphicFramePr>
            <a:graphicFrameLocks noGrp="1"/>
          </p:cNvGraphicFramePr>
          <p:nvPr>
            <p:extLst>
              <p:ext uri="{D42A27DB-BD31-4B8C-83A1-F6EECF244321}">
                <p14:modId xmlns:p14="http://schemas.microsoft.com/office/powerpoint/2010/main" val="1845352299"/>
              </p:ext>
            </p:extLst>
          </p:nvPr>
        </p:nvGraphicFramePr>
        <p:xfrm>
          <a:off x="959004" y="3145526"/>
          <a:ext cx="10047244" cy="1300607"/>
        </p:xfrm>
        <a:graphic>
          <a:graphicData uri="http://schemas.openxmlformats.org/drawingml/2006/table">
            <a:tbl>
              <a:tblPr firstRow="1" bandRow="1">
                <a:tableStyleId>{5C22544A-7EE6-4342-B048-85BDC9FD1C3A}</a:tableStyleId>
              </a:tblPr>
              <a:tblGrid>
                <a:gridCol w="1422213">
                  <a:extLst>
                    <a:ext uri="{9D8B030D-6E8A-4147-A177-3AD203B41FA5}">
                      <a16:colId xmlns:a16="http://schemas.microsoft.com/office/drawing/2014/main" val="2342975694"/>
                    </a:ext>
                  </a:extLst>
                </a:gridCol>
                <a:gridCol w="1112537">
                  <a:extLst>
                    <a:ext uri="{9D8B030D-6E8A-4147-A177-3AD203B41FA5}">
                      <a16:colId xmlns:a16="http://schemas.microsoft.com/office/drawing/2014/main" val="1757757685"/>
                    </a:ext>
                  </a:extLst>
                </a:gridCol>
                <a:gridCol w="1353396">
                  <a:extLst>
                    <a:ext uri="{9D8B030D-6E8A-4147-A177-3AD203B41FA5}">
                      <a16:colId xmlns:a16="http://schemas.microsoft.com/office/drawing/2014/main" val="2150815473"/>
                    </a:ext>
                  </a:extLst>
                </a:gridCol>
                <a:gridCol w="1478496">
                  <a:extLst>
                    <a:ext uri="{9D8B030D-6E8A-4147-A177-3AD203B41FA5}">
                      <a16:colId xmlns:a16="http://schemas.microsoft.com/office/drawing/2014/main" val="512707139"/>
                    </a:ext>
                  </a:extLst>
                </a:gridCol>
                <a:gridCol w="1560201">
                  <a:extLst>
                    <a:ext uri="{9D8B030D-6E8A-4147-A177-3AD203B41FA5}">
                      <a16:colId xmlns:a16="http://schemas.microsoft.com/office/drawing/2014/main" val="974004677"/>
                    </a:ext>
                  </a:extLst>
                </a:gridCol>
                <a:gridCol w="1675251">
                  <a:extLst>
                    <a:ext uri="{9D8B030D-6E8A-4147-A177-3AD203B41FA5}">
                      <a16:colId xmlns:a16="http://schemas.microsoft.com/office/drawing/2014/main" val="117577816"/>
                    </a:ext>
                  </a:extLst>
                </a:gridCol>
                <a:gridCol w="1445150">
                  <a:extLst>
                    <a:ext uri="{9D8B030D-6E8A-4147-A177-3AD203B41FA5}">
                      <a16:colId xmlns:a16="http://schemas.microsoft.com/office/drawing/2014/main" val="515633403"/>
                    </a:ext>
                  </a:extLst>
                </a:gridCol>
              </a:tblGrid>
              <a:tr h="370840">
                <a:tc>
                  <a:txBody>
                    <a:bodyPr/>
                    <a:lstStyle/>
                    <a:p>
                      <a:pPr algn="ctr"/>
                      <a:r>
                        <a:rPr lang="en-US" dirty="0">
                          <a:latin typeface="+mn-lt"/>
                        </a:rPr>
                        <a:t>Bin </a:t>
                      </a:r>
                      <a:r>
                        <a:rPr lang="en-US" dirty="0" err="1">
                          <a:latin typeface="+mn-lt"/>
                        </a:rPr>
                        <a:t>Idx</a:t>
                      </a:r>
                      <a:endParaRPr lang="en-US" dirty="0">
                        <a:latin typeface="+mn-lt"/>
                      </a:endParaRPr>
                    </a:p>
                    <a:p>
                      <a:pPr algn="ctr"/>
                      <a:r>
                        <a:rPr lang="en-US" dirty="0">
                          <a:latin typeface="+mn-lt"/>
                        </a:rPr>
                        <a:t>(#Total)</a:t>
                      </a:r>
                    </a:p>
                  </a:txBody>
                  <a:tcPr/>
                </a:tc>
                <a:tc>
                  <a:txBody>
                    <a:bodyPr/>
                    <a:lstStyle/>
                    <a:p>
                      <a:pPr algn="ctr"/>
                      <a:r>
                        <a:rPr lang="en-US" dirty="0">
                          <a:latin typeface="+mn-lt"/>
                        </a:rPr>
                        <a:t>1-32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latin typeface="+mn-lt"/>
                        </a:rPr>
                        <a:t>(32)</a:t>
                      </a:r>
                    </a:p>
                  </a:txBody>
                  <a:tcPr/>
                </a:tc>
                <a:tc>
                  <a:txBody>
                    <a:bodyPr/>
                    <a:lstStyle/>
                    <a:p>
                      <a:pPr algn="ctr"/>
                      <a:r>
                        <a:rPr lang="en-US" dirty="0">
                          <a:latin typeface="+mn-lt"/>
                        </a:rPr>
                        <a:t>33-48</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latin typeface="+mn-lt"/>
                        </a:rPr>
                        <a:t>(16)</a:t>
                      </a:r>
                    </a:p>
                  </a:txBody>
                  <a:tcPr/>
                </a:tc>
                <a:tc>
                  <a:txBody>
                    <a:bodyPr/>
                    <a:lstStyle/>
                    <a:p>
                      <a:pPr algn="ctr"/>
                      <a:r>
                        <a:rPr lang="en-US" dirty="0">
                          <a:latin typeface="+mn-lt"/>
                        </a:rPr>
                        <a:t>49-56</a:t>
                      </a:r>
                    </a:p>
                    <a:p>
                      <a:pPr algn="ctr"/>
                      <a:r>
                        <a:rPr lang="en-US" dirty="0">
                          <a:latin typeface="+mn-lt"/>
                        </a:rPr>
                        <a:t>(8)</a:t>
                      </a:r>
                    </a:p>
                  </a:txBody>
                  <a:tcPr/>
                </a:tc>
                <a:tc>
                  <a:txBody>
                    <a:bodyPr/>
                    <a:lstStyle/>
                    <a:p>
                      <a:pPr algn="ctr"/>
                      <a:r>
                        <a:rPr lang="en-US" dirty="0">
                          <a:latin typeface="+mn-lt"/>
                        </a:rPr>
                        <a:t>57-60</a:t>
                      </a:r>
                    </a:p>
                    <a:p>
                      <a:pPr algn="ctr"/>
                      <a:r>
                        <a:rPr lang="en-US" dirty="0">
                          <a:latin typeface="+mn-lt"/>
                        </a:rPr>
                        <a:t>(4)</a:t>
                      </a:r>
                    </a:p>
                  </a:txBody>
                  <a:tcPr/>
                </a:tc>
                <a:tc>
                  <a:txBody>
                    <a:bodyPr/>
                    <a:lstStyle/>
                    <a:p>
                      <a:pPr algn="ctr"/>
                      <a:r>
                        <a:rPr lang="en-US" dirty="0">
                          <a:latin typeface="+mn-lt"/>
                        </a:rPr>
                        <a:t>61-62</a:t>
                      </a:r>
                    </a:p>
                    <a:p>
                      <a:pPr algn="ctr"/>
                      <a:r>
                        <a:rPr lang="en-US" dirty="0">
                          <a:latin typeface="+mn-lt"/>
                        </a:rPr>
                        <a:t>(2)</a:t>
                      </a:r>
                    </a:p>
                  </a:txBody>
                  <a:tcPr/>
                </a:tc>
                <a:tc>
                  <a:txBody>
                    <a:bodyPr/>
                    <a:lstStyle/>
                    <a:p>
                      <a:pPr algn="ctr"/>
                      <a:r>
                        <a:rPr lang="en-US" dirty="0">
                          <a:latin typeface="+mn-lt"/>
                        </a:rPr>
                        <a:t>63</a:t>
                      </a:r>
                    </a:p>
                    <a:p>
                      <a:pPr algn="ctr"/>
                      <a:r>
                        <a:rPr lang="en-US" dirty="0">
                          <a:latin typeface="+mn-lt"/>
                        </a:rPr>
                        <a:t>(1)</a:t>
                      </a:r>
                    </a:p>
                  </a:txBody>
                  <a:tcPr/>
                </a:tc>
                <a:extLst>
                  <a:ext uri="{0D108BD9-81ED-4DB2-BD59-A6C34878D82A}">
                    <a16:rowId xmlns:a16="http://schemas.microsoft.com/office/drawing/2014/main" val="2641939886"/>
                  </a:ext>
                </a:extLst>
              </a:tr>
              <a:tr h="370840">
                <a:tc>
                  <a:txBody>
                    <a:bodyPr/>
                    <a:lstStyle/>
                    <a:p>
                      <a:pPr algn="ctr"/>
                      <a:r>
                        <a:rPr lang="en-US" dirty="0">
                          <a:latin typeface="+mn-lt"/>
                        </a:rPr>
                        <a:t>Size Range</a:t>
                      </a:r>
                    </a:p>
                  </a:txBody>
                  <a:tcPr/>
                </a:tc>
                <a:tc>
                  <a:txBody>
                    <a:bodyPr/>
                    <a:lstStyle/>
                    <a:p>
                      <a:pPr algn="ctr"/>
                      <a:r>
                        <a:rPr lang="en-US" dirty="0">
                          <a:latin typeface="+mn-lt"/>
                        </a:rPr>
                        <a:t>[x, x+64)</a:t>
                      </a:r>
                    </a:p>
                  </a:txBody>
                  <a:tcPr/>
                </a:tc>
                <a:tc>
                  <a:txBody>
                    <a:bodyPr/>
                    <a:lstStyle/>
                    <a:p>
                      <a:pPr algn="ctr"/>
                      <a:r>
                        <a:rPr lang="en-US" dirty="0">
                          <a:latin typeface="+mn-lt"/>
                        </a:rPr>
                        <a:t>[x, x+512)</a:t>
                      </a:r>
                    </a:p>
                  </a:txBody>
                  <a:tcPr/>
                </a:tc>
                <a:tc>
                  <a:txBody>
                    <a:bodyPr/>
                    <a:lstStyle/>
                    <a:p>
                      <a:pPr algn="ctr"/>
                      <a:r>
                        <a:rPr lang="en-US" dirty="0">
                          <a:latin typeface="+mn-lt"/>
                        </a:rPr>
                        <a:t>[x, x+4096)</a:t>
                      </a:r>
                    </a:p>
                  </a:txBody>
                  <a:tcPr/>
                </a:tc>
                <a:tc>
                  <a:txBody>
                    <a:bodyPr/>
                    <a:lstStyle/>
                    <a:p>
                      <a:pPr algn="ctr"/>
                      <a:r>
                        <a:rPr lang="en-US" sz="1800" dirty="0">
                          <a:latin typeface="+mn-lt"/>
                        </a:rPr>
                        <a:t>[x, x+32768)</a:t>
                      </a:r>
                    </a:p>
                  </a:txBody>
                  <a:tcPr/>
                </a:tc>
                <a:tc>
                  <a:txBody>
                    <a:bodyPr/>
                    <a:lstStyle/>
                    <a:p>
                      <a:pPr algn="ctr"/>
                      <a:r>
                        <a:rPr lang="en-US" sz="1800" dirty="0">
                          <a:latin typeface="+mn-lt"/>
                        </a:rPr>
                        <a:t>[x, x+262144)</a:t>
                      </a:r>
                    </a:p>
                  </a:txBody>
                  <a:tcPr/>
                </a:tc>
                <a:tc>
                  <a:txBody>
                    <a:bodyPr/>
                    <a:lstStyle/>
                    <a:p>
                      <a:pPr algn="ctr"/>
                      <a:r>
                        <a:rPr lang="en-US" sz="1800" dirty="0">
                          <a:latin typeface="+mn-lt"/>
                        </a:rPr>
                        <a:t>Remaining bytes</a:t>
                      </a:r>
                    </a:p>
                  </a:txBody>
                  <a:tcPr/>
                </a:tc>
                <a:extLst>
                  <a:ext uri="{0D108BD9-81ED-4DB2-BD59-A6C34878D82A}">
                    <a16:rowId xmlns:a16="http://schemas.microsoft.com/office/drawing/2014/main" val="3321158143"/>
                  </a:ext>
                </a:extLst>
              </a:tr>
            </a:tbl>
          </a:graphicData>
        </a:graphic>
      </p:graphicFrame>
    </p:spTree>
    <p:extLst>
      <p:ext uri="{BB962C8B-B14F-4D97-AF65-F5344CB8AC3E}">
        <p14:creationId xmlns:p14="http://schemas.microsoft.com/office/powerpoint/2010/main" val="2612887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24E-B1C6-B54E-9C4F-0894B6E254A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8DCC7E7-55DE-CD47-A71A-157557CF689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B518B5-B4C5-FB40-9244-F9D4B6FCE6F6}"/>
              </a:ext>
            </a:extLst>
          </p:cNvPr>
          <p:cNvSpPr>
            <a:spLocks noGrp="1"/>
          </p:cNvSpPr>
          <p:nvPr>
            <p:ph type="sldNum" idx="12"/>
          </p:nvPr>
        </p:nvSpPr>
        <p:spPr/>
        <p:txBody>
          <a:bodyPr/>
          <a:lstStyle/>
          <a:p>
            <a:fld id="{B8AB1F1C-5B97-FA47-A21B-131B164DAC8F}" type="slidenum">
              <a:rPr lang="en-US" smtClean="0"/>
              <a:t>15</a:t>
            </a:fld>
            <a:endParaRPr lang="en-US"/>
          </a:p>
        </p:txBody>
      </p:sp>
      <p:pic>
        <p:nvPicPr>
          <p:cNvPr id="5" name="Picture 4">
            <a:extLst>
              <a:ext uri="{FF2B5EF4-FFF2-40B4-BE49-F238E27FC236}">
                <a16:creationId xmlns:a16="http://schemas.microsoft.com/office/drawing/2014/main" id="{EEFA5F34-06CE-BF4D-AF46-6D67E3FDF9FC}"/>
              </a:ext>
            </a:extLst>
          </p:cNvPr>
          <p:cNvPicPr>
            <a:picLocks noChangeAspect="1"/>
          </p:cNvPicPr>
          <p:nvPr/>
        </p:nvPicPr>
        <p:blipFill>
          <a:blip r:embed="rId3"/>
          <a:stretch>
            <a:fillRect/>
          </a:stretch>
        </p:blipFill>
        <p:spPr>
          <a:xfrm>
            <a:off x="3176989" y="1154979"/>
            <a:ext cx="5052611" cy="4240265"/>
          </a:xfrm>
          <a:prstGeom prst="rect">
            <a:avLst/>
          </a:prstGeom>
        </p:spPr>
      </p:pic>
      <p:sp>
        <p:nvSpPr>
          <p:cNvPr id="6" name="Rectangle 5">
            <a:extLst>
              <a:ext uri="{FF2B5EF4-FFF2-40B4-BE49-F238E27FC236}">
                <a16:creationId xmlns:a16="http://schemas.microsoft.com/office/drawing/2014/main" id="{CCB2F5B0-C5D4-9940-B867-20EC63AF5777}"/>
              </a:ext>
            </a:extLst>
          </p:cNvPr>
          <p:cNvSpPr/>
          <p:nvPr/>
        </p:nvSpPr>
        <p:spPr>
          <a:xfrm>
            <a:off x="1498501" y="5498048"/>
            <a:ext cx="5160387" cy="307777"/>
          </a:xfrm>
          <a:prstGeom prst="rect">
            <a:avLst/>
          </a:prstGeom>
        </p:spPr>
        <p:txBody>
          <a:bodyPr wrap="none">
            <a:spAutoFit/>
          </a:bodyPr>
          <a:lstStyle/>
          <a:p>
            <a:r>
              <a:rPr lang="en-US" dirty="0"/>
              <a:t>https://</a:t>
            </a:r>
            <a:r>
              <a:rPr lang="en-US" dirty="0" err="1"/>
              <a:t>elixir.bootlin.com</a:t>
            </a:r>
            <a:r>
              <a:rPr lang="en-US" dirty="0"/>
              <a:t>/</a:t>
            </a:r>
            <a:r>
              <a:rPr lang="en-US" dirty="0" err="1"/>
              <a:t>glibc</a:t>
            </a:r>
            <a:r>
              <a:rPr lang="en-US" dirty="0"/>
              <a:t>/glibc-2.27/source/malloc/</a:t>
            </a:r>
            <a:r>
              <a:rPr lang="en-US" dirty="0" err="1"/>
              <a:t>malloc.c</a:t>
            </a:r>
            <a:endParaRPr lang="en-US" dirty="0"/>
          </a:p>
        </p:txBody>
      </p:sp>
    </p:spTree>
    <p:extLst>
      <p:ext uri="{BB962C8B-B14F-4D97-AF65-F5344CB8AC3E}">
        <p14:creationId xmlns:p14="http://schemas.microsoft.com/office/powerpoint/2010/main" val="2042161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A7DE-8093-AB48-99D3-A0BF500DD6FE}"/>
              </a:ext>
            </a:extLst>
          </p:cNvPr>
          <p:cNvSpPr>
            <a:spLocks noGrp="1"/>
          </p:cNvSpPr>
          <p:nvPr>
            <p:ph type="title"/>
          </p:nvPr>
        </p:nvSpPr>
        <p:spPr/>
        <p:txBody>
          <a:bodyPr/>
          <a:lstStyle/>
          <a:p>
            <a:r>
              <a:rPr lang="en-US" dirty="0"/>
              <a:t>Free</a:t>
            </a:r>
          </a:p>
        </p:txBody>
      </p:sp>
      <p:sp>
        <p:nvSpPr>
          <p:cNvPr id="3" name="Text Placeholder 2">
            <a:extLst>
              <a:ext uri="{FF2B5EF4-FFF2-40B4-BE49-F238E27FC236}">
                <a16:creationId xmlns:a16="http://schemas.microsoft.com/office/drawing/2014/main" id="{6E892944-F041-334E-BBED-E12BD2611143}"/>
              </a:ext>
            </a:extLst>
          </p:cNvPr>
          <p:cNvSpPr>
            <a:spLocks noGrp="1"/>
          </p:cNvSpPr>
          <p:nvPr>
            <p:ph type="body" idx="1"/>
          </p:nvPr>
        </p:nvSpPr>
        <p:spPr>
          <a:xfrm>
            <a:off x="1402732" y="2061256"/>
            <a:ext cx="9625824" cy="3847374"/>
          </a:xfrm>
        </p:spPr>
        <p:txBody>
          <a:bodyPr/>
          <a:lstStyle/>
          <a:p>
            <a:r>
              <a:rPr lang="en-US" dirty="0">
                <a:solidFill>
                  <a:schemeClr val="accent6"/>
                </a:solidFill>
              </a:rPr>
              <a:t>Recycle to </a:t>
            </a:r>
            <a:r>
              <a:rPr lang="en-US" dirty="0" err="1">
                <a:solidFill>
                  <a:schemeClr val="accent6"/>
                </a:solidFill>
              </a:rPr>
              <a:t>tcache</a:t>
            </a:r>
            <a:r>
              <a:rPr lang="en-US" dirty="0">
                <a:solidFill>
                  <a:schemeClr val="accent6"/>
                </a:solidFill>
              </a:rPr>
              <a:t>:</a:t>
            </a:r>
            <a:r>
              <a:rPr lang="en-US" dirty="0"/>
              <a:t> If there is room in the </a:t>
            </a:r>
            <a:r>
              <a:rPr lang="en-US" dirty="0" err="1"/>
              <a:t>tcache</a:t>
            </a:r>
            <a:r>
              <a:rPr lang="en-US" dirty="0"/>
              <a:t>, store there.</a:t>
            </a:r>
          </a:p>
          <a:p>
            <a:r>
              <a:rPr lang="en-US" dirty="0">
                <a:solidFill>
                  <a:schemeClr val="accent6"/>
                </a:solidFill>
              </a:rPr>
              <a:t>Recycle to </a:t>
            </a:r>
            <a:r>
              <a:rPr lang="en-US" dirty="0" err="1">
                <a:solidFill>
                  <a:schemeClr val="accent6"/>
                </a:solidFill>
              </a:rPr>
              <a:t>fastbin</a:t>
            </a:r>
            <a:r>
              <a:rPr lang="en-US" dirty="0">
                <a:solidFill>
                  <a:schemeClr val="accent6"/>
                </a:solidFill>
              </a:rPr>
              <a:t>: </a:t>
            </a:r>
            <a:r>
              <a:rPr lang="en-US" dirty="0"/>
              <a:t>If the chunk is small enough, store to </a:t>
            </a:r>
            <a:r>
              <a:rPr lang="en-US" dirty="0" err="1"/>
              <a:t>fastbin</a:t>
            </a:r>
            <a:r>
              <a:rPr lang="en-US" dirty="0"/>
              <a:t>.</a:t>
            </a:r>
            <a:endParaRPr lang="en-US" dirty="0">
              <a:solidFill>
                <a:schemeClr val="bg2"/>
              </a:solidFill>
            </a:endParaRPr>
          </a:p>
          <a:p>
            <a:r>
              <a:rPr lang="en-US" dirty="0">
                <a:solidFill>
                  <a:schemeClr val="bg2"/>
                </a:solidFill>
              </a:rPr>
              <a:t>If the chunk was </a:t>
            </a:r>
            <a:r>
              <a:rPr lang="en-US" dirty="0" err="1">
                <a:solidFill>
                  <a:schemeClr val="bg2"/>
                </a:solidFill>
              </a:rPr>
              <a:t>mmap'd</a:t>
            </a:r>
            <a:r>
              <a:rPr lang="en-US" dirty="0">
                <a:solidFill>
                  <a:schemeClr val="bg2"/>
                </a:solidFill>
              </a:rPr>
              <a:t>, </a:t>
            </a:r>
            <a:r>
              <a:rPr lang="en-US" dirty="0" err="1">
                <a:solidFill>
                  <a:schemeClr val="bg2"/>
                </a:solidFill>
              </a:rPr>
              <a:t>munmap</a:t>
            </a:r>
            <a:r>
              <a:rPr lang="en-US" dirty="0">
                <a:solidFill>
                  <a:schemeClr val="bg2"/>
                </a:solidFill>
              </a:rPr>
              <a:t> it.</a:t>
            </a:r>
          </a:p>
          <a:p>
            <a:r>
              <a:rPr lang="en-US" dirty="0">
                <a:solidFill>
                  <a:schemeClr val="accent6"/>
                </a:solidFill>
              </a:rPr>
              <a:t>Coalesce: </a:t>
            </a:r>
            <a:r>
              <a:rPr lang="en-US" dirty="0"/>
              <a:t>If this chunk is adjacent to another free chunk, coalesce.</a:t>
            </a:r>
          </a:p>
          <a:p>
            <a:r>
              <a:rPr lang="en-US" dirty="0">
                <a:solidFill>
                  <a:schemeClr val="accent6"/>
                </a:solidFill>
              </a:rPr>
              <a:t>Put to unsorted bin:</a:t>
            </a:r>
            <a:r>
              <a:rPr lang="en-US" dirty="0"/>
              <a:t> Store in the unsorted bin, unless it's the top chunk.</a:t>
            </a:r>
          </a:p>
        </p:txBody>
      </p:sp>
      <p:sp>
        <p:nvSpPr>
          <p:cNvPr id="4" name="Slide Number Placeholder 3">
            <a:extLst>
              <a:ext uri="{FF2B5EF4-FFF2-40B4-BE49-F238E27FC236}">
                <a16:creationId xmlns:a16="http://schemas.microsoft.com/office/drawing/2014/main" id="{F20F2174-EF88-0842-A309-BC5DA9277D18}"/>
              </a:ext>
            </a:extLst>
          </p:cNvPr>
          <p:cNvSpPr>
            <a:spLocks noGrp="1"/>
          </p:cNvSpPr>
          <p:nvPr>
            <p:ph type="sldNum" idx="12"/>
          </p:nvPr>
        </p:nvSpPr>
        <p:spPr/>
        <p:txBody>
          <a:bodyPr/>
          <a:lstStyle/>
          <a:p>
            <a:fld id="{B8AB1F1C-5B97-FA47-A21B-131B164DAC8F}" type="slidenum">
              <a:rPr lang="en-US" smtClean="0"/>
              <a:t>16</a:t>
            </a:fld>
            <a:endParaRPr lang="en-US"/>
          </a:p>
        </p:txBody>
      </p:sp>
    </p:spTree>
    <p:extLst>
      <p:ext uri="{BB962C8B-B14F-4D97-AF65-F5344CB8AC3E}">
        <p14:creationId xmlns:p14="http://schemas.microsoft.com/office/powerpoint/2010/main" val="3150813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A7DE-8093-AB48-99D3-A0BF500DD6FE}"/>
              </a:ext>
            </a:extLst>
          </p:cNvPr>
          <p:cNvSpPr>
            <a:spLocks noGrp="1"/>
          </p:cNvSpPr>
          <p:nvPr>
            <p:ph type="title"/>
          </p:nvPr>
        </p:nvSpPr>
        <p:spPr/>
        <p:txBody>
          <a:bodyPr/>
          <a:lstStyle/>
          <a:p>
            <a:r>
              <a:rPr lang="en-US" dirty="0"/>
              <a:t>Free</a:t>
            </a:r>
          </a:p>
        </p:txBody>
      </p:sp>
      <p:sp>
        <p:nvSpPr>
          <p:cNvPr id="3" name="Text Placeholder 2">
            <a:extLst>
              <a:ext uri="{FF2B5EF4-FFF2-40B4-BE49-F238E27FC236}">
                <a16:creationId xmlns:a16="http://schemas.microsoft.com/office/drawing/2014/main" id="{6E892944-F041-334E-BBED-E12BD2611143}"/>
              </a:ext>
            </a:extLst>
          </p:cNvPr>
          <p:cNvSpPr>
            <a:spLocks noGrp="1"/>
          </p:cNvSpPr>
          <p:nvPr>
            <p:ph type="body" idx="1"/>
          </p:nvPr>
        </p:nvSpPr>
        <p:spPr>
          <a:xfrm>
            <a:off x="1402732" y="2061256"/>
            <a:ext cx="9625824" cy="3847374"/>
          </a:xfrm>
        </p:spPr>
        <p:txBody>
          <a:bodyPr/>
          <a:lstStyle/>
          <a:p>
            <a:r>
              <a:rPr lang="en-US" dirty="0">
                <a:solidFill>
                  <a:schemeClr val="accent6"/>
                </a:solidFill>
              </a:rPr>
              <a:t>Return to OS</a:t>
            </a:r>
            <a:r>
              <a:rPr lang="en-US" dirty="0">
                <a:solidFill>
                  <a:schemeClr val="bg2"/>
                </a:solidFill>
              </a:rPr>
              <a:t>: If the chunk is large enough, coalesce </a:t>
            </a:r>
            <a:r>
              <a:rPr lang="en-US" dirty="0" err="1">
                <a:solidFill>
                  <a:schemeClr val="bg2"/>
                </a:solidFill>
              </a:rPr>
              <a:t>fastbins</a:t>
            </a:r>
            <a:r>
              <a:rPr lang="en-US" dirty="0">
                <a:solidFill>
                  <a:schemeClr val="bg2"/>
                </a:solidFill>
              </a:rPr>
              <a:t> and see if the top chunk is large enough to give some memory back to the system. (Might be deferred, for performance reasons, and happen during a malloc or other call.)</a:t>
            </a:r>
          </a:p>
        </p:txBody>
      </p:sp>
      <p:sp>
        <p:nvSpPr>
          <p:cNvPr id="4" name="Slide Number Placeholder 3">
            <a:extLst>
              <a:ext uri="{FF2B5EF4-FFF2-40B4-BE49-F238E27FC236}">
                <a16:creationId xmlns:a16="http://schemas.microsoft.com/office/drawing/2014/main" id="{F20F2174-EF88-0842-A309-BC5DA9277D18}"/>
              </a:ext>
            </a:extLst>
          </p:cNvPr>
          <p:cNvSpPr>
            <a:spLocks noGrp="1"/>
          </p:cNvSpPr>
          <p:nvPr>
            <p:ph type="sldNum" idx="12"/>
          </p:nvPr>
        </p:nvSpPr>
        <p:spPr/>
        <p:txBody>
          <a:bodyPr/>
          <a:lstStyle/>
          <a:p>
            <a:fld id="{B8AB1F1C-5B97-FA47-A21B-131B164DAC8F}" type="slidenum">
              <a:rPr lang="en-US" smtClean="0"/>
              <a:t>17</a:t>
            </a:fld>
            <a:endParaRPr lang="en-US"/>
          </a:p>
        </p:txBody>
      </p:sp>
    </p:spTree>
    <p:extLst>
      <p:ext uri="{BB962C8B-B14F-4D97-AF65-F5344CB8AC3E}">
        <p14:creationId xmlns:p14="http://schemas.microsoft.com/office/powerpoint/2010/main" val="1172865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F018F-0478-6B41-8E4A-C1C031BFBB8F}"/>
              </a:ext>
            </a:extLst>
          </p:cNvPr>
          <p:cNvSpPr>
            <a:spLocks noGrp="1"/>
          </p:cNvSpPr>
          <p:nvPr>
            <p:ph type="title"/>
          </p:nvPr>
        </p:nvSpPr>
        <p:spPr/>
        <p:txBody>
          <a:bodyPr/>
          <a:lstStyle/>
          <a:p>
            <a:r>
              <a:rPr lang="en-US" dirty="0"/>
              <a:t>Malloc</a:t>
            </a:r>
          </a:p>
        </p:txBody>
      </p:sp>
      <p:sp>
        <p:nvSpPr>
          <p:cNvPr id="3" name="Text Placeholder 2">
            <a:extLst>
              <a:ext uri="{FF2B5EF4-FFF2-40B4-BE49-F238E27FC236}">
                <a16:creationId xmlns:a16="http://schemas.microsoft.com/office/drawing/2014/main" id="{3B2C5825-DBFF-844A-A65F-95097D331A92}"/>
              </a:ext>
            </a:extLst>
          </p:cNvPr>
          <p:cNvSpPr>
            <a:spLocks noGrp="1"/>
          </p:cNvSpPr>
          <p:nvPr>
            <p:ph type="body" idx="1"/>
          </p:nvPr>
        </p:nvSpPr>
        <p:spPr>
          <a:xfrm>
            <a:off x="1402732" y="2061256"/>
            <a:ext cx="9506233" cy="3847374"/>
          </a:xfrm>
        </p:spPr>
        <p:txBody>
          <a:bodyPr/>
          <a:lstStyle/>
          <a:p>
            <a:pPr>
              <a:buFont typeface="+mj-lt"/>
              <a:buAutoNum type="arabicPeriod"/>
            </a:pPr>
            <a:r>
              <a:rPr lang="en-US" dirty="0">
                <a:solidFill>
                  <a:schemeClr val="accent6"/>
                </a:solidFill>
              </a:rPr>
              <a:t>Recycle from </a:t>
            </a:r>
            <a:r>
              <a:rPr lang="en-US" dirty="0" err="1">
                <a:solidFill>
                  <a:schemeClr val="accent6"/>
                </a:solidFill>
              </a:rPr>
              <a:t>tcache</a:t>
            </a:r>
            <a:r>
              <a:rPr lang="en-US" dirty="0">
                <a:solidFill>
                  <a:schemeClr val="accent6"/>
                </a:solidFill>
              </a:rPr>
              <a:t>:</a:t>
            </a:r>
            <a:r>
              <a:rPr lang="en-US" dirty="0"/>
              <a:t> If there is a suitable (exact match only) chunk in the </a:t>
            </a:r>
            <a:r>
              <a:rPr lang="en-US" dirty="0" err="1"/>
              <a:t>tcache</a:t>
            </a:r>
            <a:r>
              <a:rPr lang="en-US" dirty="0"/>
              <a:t>,</a:t>
            </a:r>
            <a:r>
              <a:rPr lang="zh-CN" altLang="en-US" dirty="0"/>
              <a:t> </a:t>
            </a:r>
            <a:r>
              <a:rPr lang="en-US" altLang="zh-CN" dirty="0"/>
              <a:t>return the </a:t>
            </a:r>
            <a:r>
              <a:rPr lang="en-US" altLang="zh-CN" dirty="0" err="1">
                <a:solidFill>
                  <a:schemeClr val="tx1"/>
                </a:solidFill>
              </a:rPr>
              <a:t>tcache</a:t>
            </a:r>
            <a:r>
              <a:rPr lang="en-US" altLang="zh-CN" dirty="0"/>
              <a:t> chunk</a:t>
            </a:r>
            <a:r>
              <a:rPr lang="en-US" dirty="0"/>
              <a:t>.</a:t>
            </a:r>
          </a:p>
          <a:p>
            <a:pPr>
              <a:buFont typeface="+mj-lt"/>
              <a:buAutoNum type="arabicPeriod"/>
            </a:pPr>
            <a:r>
              <a:rPr lang="en-US" dirty="0">
                <a:solidFill>
                  <a:schemeClr val="bg2"/>
                </a:solidFill>
              </a:rPr>
              <a:t>If the request is very large, use </a:t>
            </a:r>
            <a:r>
              <a:rPr lang="en-US" dirty="0" err="1">
                <a:solidFill>
                  <a:schemeClr val="bg2"/>
                </a:solidFill>
              </a:rPr>
              <a:t>mmap</a:t>
            </a:r>
            <a:r>
              <a:rPr lang="en-US" dirty="0">
                <a:solidFill>
                  <a:schemeClr val="bg2"/>
                </a:solidFill>
              </a:rPr>
              <a:t>() to request memory directly from the operating system.</a:t>
            </a:r>
          </a:p>
          <a:p>
            <a:pPr marL="50799" indent="0">
              <a:buNone/>
            </a:pPr>
            <a:r>
              <a:rPr lang="en-US" dirty="0">
                <a:solidFill>
                  <a:schemeClr val="tx1"/>
                </a:solidFill>
              </a:rPr>
              <a:t>(get the arena heap lock)</a:t>
            </a:r>
          </a:p>
          <a:p>
            <a:pPr marL="507999" indent="-457200">
              <a:buAutoNum type="arabicPeriod" startAt="3"/>
            </a:pPr>
            <a:r>
              <a:rPr lang="en-US" dirty="0">
                <a:solidFill>
                  <a:schemeClr val="accent6"/>
                </a:solidFill>
              </a:rPr>
              <a:t>Recycle from </a:t>
            </a:r>
            <a:r>
              <a:rPr lang="en-US" dirty="0" err="1">
                <a:solidFill>
                  <a:schemeClr val="accent6"/>
                </a:solidFill>
              </a:rPr>
              <a:t>fastbin</a:t>
            </a:r>
            <a:r>
              <a:rPr lang="en-US" dirty="0">
                <a:solidFill>
                  <a:schemeClr val="accent6"/>
                </a:solidFill>
              </a:rPr>
              <a:t>: </a:t>
            </a:r>
            <a:r>
              <a:rPr lang="en-US" dirty="0"/>
              <a:t>Return a </a:t>
            </a:r>
            <a:r>
              <a:rPr lang="en-US" dirty="0">
                <a:solidFill>
                  <a:schemeClr val="tx1"/>
                </a:solidFill>
              </a:rPr>
              <a:t>suitable </a:t>
            </a:r>
            <a:r>
              <a:rPr lang="en-US" dirty="0" err="1">
                <a:solidFill>
                  <a:schemeClr val="tx1"/>
                </a:solidFill>
              </a:rPr>
              <a:t>fastbin</a:t>
            </a:r>
            <a:r>
              <a:rPr lang="en-US" dirty="0">
                <a:solidFill>
                  <a:schemeClr val="tx1"/>
                </a:solidFill>
              </a:rPr>
              <a:t> </a:t>
            </a:r>
            <a:r>
              <a:rPr lang="en-US" dirty="0"/>
              <a:t>chunk if exists. Pre-fill </a:t>
            </a:r>
            <a:r>
              <a:rPr lang="en-US" dirty="0" err="1"/>
              <a:t>tcache</a:t>
            </a:r>
            <a:r>
              <a:rPr lang="en-US" dirty="0"/>
              <a:t> as you go.</a:t>
            </a:r>
          </a:p>
          <a:p>
            <a:pPr marL="507999" indent="-457200">
              <a:buAutoNum type="arabicPeriod" startAt="3"/>
            </a:pPr>
            <a:r>
              <a:rPr lang="en-US" dirty="0">
                <a:solidFill>
                  <a:schemeClr val="accent6"/>
                </a:solidFill>
              </a:rPr>
              <a:t>Recycle from </a:t>
            </a:r>
            <a:r>
              <a:rPr lang="en-US" dirty="0" err="1">
                <a:solidFill>
                  <a:schemeClr val="accent6"/>
                </a:solidFill>
              </a:rPr>
              <a:t>smallbin</a:t>
            </a:r>
            <a:r>
              <a:rPr lang="en-US" dirty="0">
                <a:solidFill>
                  <a:schemeClr val="accent6"/>
                </a:solidFill>
              </a:rPr>
              <a:t>: </a:t>
            </a:r>
            <a:r>
              <a:rPr lang="en-US" dirty="0"/>
              <a:t>Return a suitable </a:t>
            </a:r>
            <a:r>
              <a:rPr lang="en-US" dirty="0" err="1">
                <a:solidFill>
                  <a:schemeClr val="tx1"/>
                </a:solidFill>
              </a:rPr>
              <a:t>smallbin</a:t>
            </a:r>
            <a:r>
              <a:rPr lang="en-US" dirty="0">
                <a:solidFill>
                  <a:schemeClr val="tx1"/>
                </a:solidFill>
              </a:rPr>
              <a:t> </a:t>
            </a:r>
            <a:r>
              <a:rPr lang="en-US" dirty="0"/>
              <a:t>chunk if exists. Pre-fill </a:t>
            </a:r>
            <a:r>
              <a:rPr lang="en-US" dirty="0" err="1"/>
              <a:t>tcache</a:t>
            </a:r>
            <a:r>
              <a:rPr lang="en-US" dirty="0"/>
              <a:t> as you go.</a:t>
            </a:r>
          </a:p>
        </p:txBody>
      </p:sp>
      <p:sp>
        <p:nvSpPr>
          <p:cNvPr id="4" name="Slide Number Placeholder 3">
            <a:extLst>
              <a:ext uri="{FF2B5EF4-FFF2-40B4-BE49-F238E27FC236}">
                <a16:creationId xmlns:a16="http://schemas.microsoft.com/office/drawing/2014/main" id="{FB8D5358-91E9-5E43-B35E-D0E5CD66558C}"/>
              </a:ext>
            </a:extLst>
          </p:cNvPr>
          <p:cNvSpPr>
            <a:spLocks noGrp="1"/>
          </p:cNvSpPr>
          <p:nvPr>
            <p:ph type="sldNum" idx="12"/>
          </p:nvPr>
        </p:nvSpPr>
        <p:spPr/>
        <p:txBody>
          <a:bodyPr/>
          <a:lstStyle/>
          <a:p>
            <a:fld id="{B8AB1F1C-5B97-FA47-A21B-131B164DAC8F}" type="slidenum">
              <a:rPr lang="en-US" smtClean="0"/>
              <a:t>18</a:t>
            </a:fld>
            <a:endParaRPr lang="en-US"/>
          </a:p>
        </p:txBody>
      </p:sp>
    </p:spTree>
    <p:extLst>
      <p:ext uri="{BB962C8B-B14F-4D97-AF65-F5344CB8AC3E}">
        <p14:creationId xmlns:p14="http://schemas.microsoft.com/office/powerpoint/2010/main" val="3716246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04E83-3C3F-FC4B-A3CB-7333F48367E4}"/>
              </a:ext>
            </a:extLst>
          </p:cNvPr>
          <p:cNvSpPr>
            <a:spLocks noGrp="1"/>
          </p:cNvSpPr>
          <p:nvPr>
            <p:ph type="title"/>
          </p:nvPr>
        </p:nvSpPr>
        <p:spPr/>
        <p:txBody>
          <a:bodyPr/>
          <a:lstStyle/>
          <a:p>
            <a:r>
              <a:rPr lang="en-US" dirty="0"/>
              <a:t>Outline</a:t>
            </a:r>
          </a:p>
        </p:txBody>
      </p:sp>
      <p:sp>
        <p:nvSpPr>
          <p:cNvPr id="3" name="Text Placeholder 2">
            <a:extLst>
              <a:ext uri="{FF2B5EF4-FFF2-40B4-BE49-F238E27FC236}">
                <a16:creationId xmlns:a16="http://schemas.microsoft.com/office/drawing/2014/main" id="{5882601E-8439-6643-90FF-F333D15C1292}"/>
              </a:ext>
            </a:extLst>
          </p:cNvPr>
          <p:cNvSpPr>
            <a:spLocks noGrp="1"/>
          </p:cNvSpPr>
          <p:nvPr>
            <p:ph type="body" idx="1"/>
          </p:nvPr>
        </p:nvSpPr>
        <p:spPr/>
        <p:txBody>
          <a:bodyPr/>
          <a:lstStyle/>
          <a:p>
            <a:r>
              <a:rPr lang="en-US" dirty="0"/>
              <a:t>Arena, Chunk, and Bins</a:t>
            </a:r>
          </a:p>
          <a:p>
            <a:r>
              <a:rPr lang="en-US" dirty="0"/>
              <a:t>In class: </a:t>
            </a:r>
            <a:r>
              <a:rPr lang="en-US" dirty="0" err="1"/>
              <a:t>Fastbin</a:t>
            </a:r>
            <a:r>
              <a:rPr lang="en-US" dirty="0"/>
              <a:t> and its vulnerabilities</a:t>
            </a:r>
          </a:p>
        </p:txBody>
      </p:sp>
      <p:sp>
        <p:nvSpPr>
          <p:cNvPr id="4" name="Slide Number Placeholder 3">
            <a:extLst>
              <a:ext uri="{FF2B5EF4-FFF2-40B4-BE49-F238E27FC236}">
                <a16:creationId xmlns:a16="http://schemas.microsoft.com/office/drawing/2014/main" id="{E1BDB529-B5F1-2D46-BB8E-23DECBBC8791}"/>
              </a:ext>
            </a:extLst>
          </p:cNvPr>
          <p:cNvSpPr>
            <a:spLocks noGrp="1"/>
          </p:cNvSpPr>
          <p:nvPr>
            <p:ph type="sldNum" idx="12"/>
          </p:nvPr>
        </p:nvSpPr>
        <p:spPr/>
        <p:txBody>
          <a:bodyPr/>
          <a:lstStyle/>
          <a:p>
            <a:fld id="{B8AB1F1C-5B97-FA47-A21B-131B164DAC8F}" type="slidenum">
              <a:rPr lang="en-US" smtClean="0"/>
              <a:t>1</a:t>
            </a:fld>
            <a:endParaRPr lang="en-US"/>
          </a:p>
        </p:txBody>
      </p:sp>
    </p:spTree>
    <p:extLst>
      <p:ext uri="{BB962C8B-B14F-4D97-AF65-F5344CB8AC3E}">
        <p14:creationId xmlns:p14="http://schemas.microsoft.com/office/powerpoint/2010/main" val="908132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F018F-0478-6B41-8E4A-C1C031BFBB8F}"/>
              </a:ext>
            </a:extLst>
          </p:cNvPr>
          <p:cNvSpPr>
            <a:spLocks noGrp="1"/>
          </p:cNvSpPr>
          <p:nvPr>
            <p:ph type="title"/>
          </p:nvPr>
        </p:nvSpPr>
        <p:spPr/>
        <p:txBody>
          <a:bodyPr/>
          <a:lstStyle/>
          <a:p>
            <a:r>
              <a:rPr lang="en-US" dirty="0"/>
              <a:t>Malloc</a:t>
            </a:r>
          </a:p>
        </p:txBody>
      </p:sp>
      <p:sp>
        <p:nvSpPr>
          <p:cNvPr id="3" name="Text Placeholder 2">
            <a:extLst>
              <a:ext uri="{FF2B5EF4-FFF2-40B4-BE49-F238E27FC236}">
                <a16:creationId xmlns:a16="http://schemas.microsoft.com/office/drawing/2014/main" id="{3B2C5825-DBFF-844A-A65F-95097D331A92}"/>
              </a:ext>
            </a:extLst>
          </p:cNvPr>
          <p:cNvSpPr>
            <a:spLocks noGrp="1"/>
          </p:cNvSpPr>
          <p:nvPr>
            <p:ph type="body" idx="1"/>
          </p:nvPr>
        </p:nvSpPr>
        <p:spPr>
          <a:xfrm>
            <a:off x="1402732" y="2061256"/>
            <a:ext cx="9506233" cy="3847374"/>
          </a:xfrm>
        </p:spPr>
        <p:txBody>
          <a:bodyPr/>
          <a:lstStyle/>
          <a:p>
            <a:r>
              <a:rPr lang="en-US" dirty="0">
                <a:solidFill>
                  <a:schemeClr val="accent6"/>
                </a:solidFill>
              </a:rPr>
              <a:t>Resolve all the deferred frees (</a:t>
            </a:r>
            <a:r>
              <a:rPr lang="en-US" dirty="0" err="1">
                <a:solidFill>
                  <a:schemeClr val="accent6"/>
                </a:solidFill>
              </a:rPr>
              <a:t>fastbins</a:t>
            </a:r>
            <a:r>
              <a:rPr lang="en-US" dirty="0">
                <a:solidFill>
                  <a:schemeClr val="accent6"/>
                </a:solidFill>
              </a:rPr>
              <a:t> -&gt; unsorted bin):</a:t>
            </a:r>
            <a:r>
              <a:rPr lang="en-US" dirty="0"/>
              <a:t> Take everything in the </a:t>
            </a:r>
            <a:r>
              <a:rPr lang="en-US" dirty="0" err="1"/>
              <a:t>fastbins</a:t>
            </a:r>
            <a:r>
              <a:rPr lang="en-US" dirty="0"/>
              <a:t> and move them to the unsorted bin, </a:t>
            </a:r>
            <a:r>
              <a:rPr lang="en-US" dirty="0">
                <a:solidFill>
                  <a:schemeClr val="tx1"/>
                </a:solidFill>
              </a:rPr>
              <a:t>coalescing </a:t>
            </a:r>
            <a:r>
              <a:rPr lang="en-US" dirty="0"/>
              <a:t>them as you go.</a:t>
            </a:r>
            <a:r>
              <a:rPr lang="zh-CN" altLang="en-US" dirty="0"/>
              <a:t> </a:t>
            </a:r>
            <a:r>
              <a:rPr lang="en-US" altLang="zh-CN" dirty="0"/>
              <a:t>(</a:t>
            </a:r>
            <a:r>
              <a:rPr lang="en-US" altLang="zh-CN" dirty="0" err="1"/>
              <a:t>prev_inuse</a:t>
            </a:r>
            <a:r>
              <a:rPr lang="en-US" altLang="zh-CN" dirty="0"/>
              <a:t> and </a:t>
            </a:r>
            <a:r>
              <a:rPr lang="en-US" altLang="zh-CN" dirty="0" err="1"/>
              <a:t>pre_size</a:t>
            </a:r>
            <a:r>
              <a:rPr lang="en-US" altLang="zh-CN" dirty="0"/>
              <a:t>)</a:t>
            </a:r>
            <a:endParaRPr lang="en-US" dirty="0"/>
          </a:p>
          <a:p>
            <a:r>
              <a:rPr lang="en-US" dirty="0">
                <a:solidFill>
                  <a:schemeClr val="accent6"/>
                </a:solidFill>
              </a:rPr>
              <a:t>Resolve all the deferred frees (unsorted bin -&gt; small/large bins): </a:t>
            </a:r>
            <a:r>
              <a:rPr lang="en-US" dirty="0">
                <a:solidFill>
                  <a:schemeClr val="tx1"/>
                </a:solidFill>
              </a:rPr>
              <a:t>Go over the chunks from unsorted bin and put them to </a:t>
            </a:r>
            <a:r>
              <a:rPr lang="en-US" dirty="0"/>
              <a:t>small/large bins until we find a chunk with the exact size.</a:t>
            </a:r>
          </a:p>
          <a:p>
            <a:pPr lvl="1"/>
            <a:r>
              <a:rPr lang="en-US" dirty="0"/>
              <a:t>The </a:t>
            </a:r>
            <a:r>
              <a:rPr lang="en-US" u="sng" dirty="0"/>
              <a:t>only</a:t>
            </a:r>
            <a:r>
              <a:rPr lang="en-US" dirty="0"/>
              <a:t> place that puts chunks into the small/large bins</a:t>
            </a:r>
          </a:p>
        </p:txBody>
      </p:sp>
      <p:sp>
        <p:nvSpPr>
          <p:cNvPr id="4" name="Slide Number Placeholder 3">
            <a:extLst>
              <a:ext uri="{FF2B5EF4-FFF2-40B4-BE49-F238E27FC236}">
                <a16:creationId xmlns:a16="http://schemas.microsoft.com/office/drawing/2014/main" id="{FB8D5358-91E9-5E43-B35E-D0E5CD66558C}"/>
              </a:ext>
            </a:extLst>
          </p:cNvPr>
          <p:cNvSpPr>
            <a:spLocks noGrp="1"/>
          </p:cNvSpPr>
          <p:nvPr>
            <p:ph type="sldNum" idx="12"/>
          </p:nvPr>
        </p:nvSpPr>
        <p:spPr/>
        <p:txBody>
          <a:bodyPr/>
          <a:lstStyle/>
          <a:p>
            <a:fld id="{B8AB1F1C-5B97-FA47-A21B-131B164DAC8F}" type="slidenum">
              <a:rPr lang="en-US" smtClean="0"/>
              <a:t>19</a:t>
            </a:fld>
            <a:endParaRPr lang="en-US"/>
          </a:p>
        </p:txBody>
      </p:sp>
    </p:spTree>
    <p:extLst>
      <p:ext uri="{BB962C8B-B14F-4D97-AF65-F5344CB8AC3E}">
        <p14:creationId xmlns:p14="http://schemas.microsoft.com/office/powerpoint/2010/main" val="1807539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F018F-0478-6B41-8E4A-C1C031BFBB8F}"/>
              </a:ext>
            </a:extLst>
          </p:cNvPr>
          <p:cNvSpPr>
            <a:spLocks noGrp="1"/>
          </p:cNvSpPr>
          <p:nvPr>
            <p:ph type="title"/>
          </p:nvPr>
        </p:nvSpPr>
        <p:spPr/>
        <p:txBody>
          <a:bodyPr/>
          <a:lstStyle/>
          <a:p>
            <a:r>
              <a:rPr lang="en-US" dirty="0"/>
              <a:t>Malloc</a:t>
            </a:r>
          </a:p>
        </p:txBody>
      </p:sp>
      <p:sp>
        <p:nvSpPr>
          <p:cNvPr id="3" name="Text Placeholder 2">
            <a:extLst>
              <a:ext uri="{FF2B5EF4-FFF2-40B4-BE49-F238E27FC236}">
                <a16:creationId xmlns:a16="http://schemas.microsoft.com/office/drawing/2014/main" id="{3B2C5825-DBFF-844A-A65F-95097D331A92}"/>
              </a:ext>
            </a:extLst>
          </p:cNvPr>
          <p:cNvSpPr>
            <a:spLocks noGrp="1"/>
          </p:cNvSpPr>
          <p:nvPr>
            <p:ph type="body" idx="1"/>
          </p:nvPr>
        </p:nvSpPr>
        <p:spPr>
          <a:xfrm>
            <a:off x="1402732" y="2061256"/>
            <a:ext cx="9506233" cy="3847374"/>
          </a:xfrm>
        </p:spPr>
        <p:txBody>
          <a:bodyPr/>
          <a:lstStyle/>
          <a:p>
            <a:r>
              <a:rPr lang="en-US" dirty="0">
                <a:solidFill>
                  <a:schemeClr val="accent6"/>
                </a:solidFill>
              </a:rPr>
              <a:t>Find a large-enough chunk for large request:</a:t>
            </a:r>
            <a:r>
              <a:rPr lang="en-US" dirty="0"/>
              <a:t> If the request is "large", search the appropriate large bin, and successively larger bins, until a large-enough chunk is found.</a:t>
            </a:r>
          </a:p>
          <a:p>
            <a:endParaRPr lang="en-US" dirty="0"/>
          </a:p>
          <a:p>
            <a:r>
              <a:rPr lang="en-US" dirty="0">
                <a:solidFill>
                  <a:schemeClr val="accent6"/>
                </a:solidFill>
              </a:rPr>
              <a:t>Use top:</a:t>
            </a:r>
            <a:r>
              <a:rPr lang="en-US" dirty="0"/>
              <a:t> Split off part of the "top" chunk, possibly enlarging "top" beforehand.</a:t>
            </a:r>
          </a:p>
          <a:p>
            <a:endParaRPr lang="en-US" dirty="0"/>
          </a:p>
        </p:txBody>
      </p:sp>
      <p:sp>
        <p:nvSpPr>
          <p:cNvPr id="4" name="Slide Number Placeholder 3">
            <a:extLst>
              <a:ext uri="{FF2B5EF4-FFF2-40B4-BE49-F238E27FC236}">
                <a16:creationId xmlns:a16="http://schemas.microsoft.com/office/drawing/2014/main" id="{FB8D5358-91E9-5E43-B35E-D0E5CD66558C}"/>
              </a:ext>
            </a:extLst>
          </p:cNvPr>
          <p:cNvSpPr>
            <a:spLocks noGrp="1"/>
          </p:cNvSpPr>
          <p:nvPr>
            <p:ph type="sldNum" idx="12"/>
          </p:nvPr>
        </p:nvSpPr>
        <p:spPr/>
        <p:txBody>
          <a:bodyPr/>
          <a:lstStyle/>
          <a:p>
            <a:fld id="{B8AB1F1C-5B97-FA47-A21B-131B164DAC8F}" type="slidenum">
              <a:rPr lang="en-US" smtClean="0"/>
              <a:t>20</a:t>
            </a:fld>
            <a:endParaRPr lang="en-US"/>
          </a:p>
        </p:txBody>
      </p:sp>
    </p:spTree>
    <p:extLst>
      <p:ext uri="{BB962C8B-B14F-4D97-AF65-F5344CB8AC3E}">
        <p14:creationId xmlns:p14="http://schemas.microsoft.com/office/powerpoint/2010/main" val="3067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CC497-4661-F746-8586-98C17E2CB9FF}"/>
              </a:ext>
            </a:extLst>
          </p:cNvPr>
          <p:cNvSpPr>
            <a:spLocks noGrp="1"/>
          </p:cNvSpPr>
          <p:nvPr>
            <p:ph type="title"/>
          </p:nvPr>
        </p:nvSpPr>
        <p:spPr/>
        <p:txBody>
          <a:bodyPr/>
          <a:lstStyle/>
          <a:p>
            <a:r>
              <a:rPr lang="en-US" dirty="0"/>
              <a:t>chunks --- in </a:t>
            </a:r>
            <a:r>
              <a:rPr lang="en-US" dirty="0" err="1"/>
              <a:t>Tcache</a:t>
            </a:r>
            <a:r>
              <a:rPr lang="en-US" dirty="0"/>
              <a:t> bin</a:t>
            </a:r>
          </a:p>
        </p:txBody>
      </p:sp>
      <p:sp>
        <p:nvSpPr>
          <p:cNvPr id="4" name="Slide Number Placeholder 3">
            <a:extLst>
              <a:ext uri="{FF2B5EF4-FFF2-40B4-BE49-F238E27FC236}">
                <a16:creationId xmlns:a16="http://schemas.microsoft.com/office/drawing/2014/main" id="{24DC09E0-D5A3-6248-AC0E-EF4FA19393CE}"/>
              </a:ext>
            </a:extLst>
          </p:cNvPr>
          <p:cNvSpPr>
            <a:spLocks noGrp="1"/>
          </p:cNvSpPr>
          <p:nvPr>
            <p:ph type="sldNum" idx="12"/>
          </p:nvPr>
        </p:nvSpPr>
        <p:spPr/>
        <p:txBody>
          <a:bodyPr/>
          <a:lstStyle/>
          <a:p>
            <a:fld id="{B8AB1F1C-5B97-FA47-A21B-131B164DAC8F}" type="slidenum">
              <a:rPr lang="en-US" smtClean="0"/>
              <a:t>21</a:t>
            </a:fld>
            <a:endParaRPr lang="en-US"/>
          </a:p>
        </p:txBody>
      </p:sp>
      <p:sp>
        <p:nvSpPr>
          <p:cNvPr id="5" name="Text Placeholder 2">
            <a:extLst>
              <a:ext uri="{FF2B5EF4-FFF2-40B4-BE49-F238E27FC236}">
                <a16:creationId xmlns:a16="http://schemas.microsoft.com/office/drawing/2014/main" id="{BA24CA07-535E-A640-9F01-894ACE3989A1}"/>
              </a:ext>
            </a:extLst>
          </p:cNvPr>
          <p:cNvSpPr txBox="1">
            <a:spLocks/>
          </p:cNvSpPr>
          <p:nvPr/>
        </p:nvSpPr>
        <p:spPr>
          <a:xfrm>
            <a:off x="5578763" y="2587290"/>
            <a:ext cx="5114735" cy="33213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558786" algn="l" rtl="0" eaLnBrk="1" hangingPunct="1">
              <a:lnSpc>
                <a:spcPct val="100000"/>
              </a:lnSpc>
              <a:spcBef>
                <a:spcPts val="800"/>
              </a:spcBef>
              <a:spcAft>
                <a:spcPts val="0"/>
              </a:spcAft>
              <a:buClr>
                <a:schemeClr val="dk1"/>
              </a:buClr>
              <a:buSzPct val="100000"/>
              <a:buFont typeface="Sniglet" pitchFamily="82" charset="0"/>
              <a:buChar char="×"/>
              <a:defRPr sz="2400" b="0" i="0" u="none" strike="noStrike" cap="none">
                <a:solidFill>
                  <a:schemeClr val="dk1"/>
                </a:solidFill>
                <a:latin typeface="Sniglet"/>
                <a:ea typeface="Sniglet"/>
                <a:cs typeface="Sniglet"/>
                <a:sym typeface="Sniglet"/>
              </a:defRPr>
            </a:lvl1pPr>
            <a:lvl2pPr marL="1219170" marR="0" lvl="1" indent="-507987" algn="l" rtl="0" eaLnBrk="1" hangingPunct="1">
              <a:lnSpc>
                <a:spcPct val="100000"/>
              </a:lnSpc>
              <a:spcBef>
                <a:spcPts val="0"/>
              </a:spcBef>
              <a:spcAft>
                <a:spcPts val="0"/>
              </a:spcAft>
              <a:buClr>
                <a:schemeClr val="dk1"/>
              </a:buClr>
              <a:buSzPts val="2400"/>
              <a:buFont typeface="Sniglet"/>
              <a:buChar char="×"/>
              <a:defRPr sz="2400" b="0" i="0" u="none" strike="noStrike" cap="none">
                <a:solidFill>
                  <a:schemeClr val="dk1"/>
                </a:solidFill>
                <a:latin typeface="Sniglet"/>
                <a:ea typeface="Sniglet"/>
                <a:cs typeface="Sniglet"/>
                <a:sym typeface="Sniglet"/>
              </a:defRPr>
            </a:lvl2pPr>
            <a:lvl3pPr marL="1828754" marR="0" lvl="2" indent="-507987" algn="l" rtl="0" eaLnBrk="1" hangingPunct="1">
              <a:lnSpc>
                <a:spcPct val="100000"/>
              </a:lnSpc>
              <a:spcBef>
                <a:spcPts val="0"/>
              </a:spcBef>
              <a:spcAft>
                <a:spcPts val="0"/>
              </a:spcAft>
              <a:buClr>
                <a:schemeClr val="dk1"/>
              </a:buClr>
              <a:buSzPts val="2400"/>
              <a:buFont typeface="Sniglet"/>
              <a:buChar char="×"/>
              <a:defRPr sz="2400" b="0" i="0" u="none" strike="noStrike" cap="none">
                <a:solidFill>
                  <a:schemeClr val="dk1"/>
                </a:solidFill>
                <a:latin typeface="Sniglet"/>
                <a:ea typeface="Sniglet"/>
                <a:cs typeface="Sniglet"/>
                <a:sym typeface="Sniglet"/>
              </a:defRPr>
            </a:lvl3pPr>
            <a:lvl4pPr marL="2438339" marR="0" lvl="3"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4pPr>
            <a:lvl5pPr marL="3047924" marR="0" lvl="4"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5pPr>
            <a:lvl6pPr marL="3657509" marR="0" lvl="5"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6pPr>
            <a:lvl7pPr marL="4267093" marR="0" lvl="6"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7pPr>
            <a:lvl8pPr marL="4876678" marR="0" lvl="7"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8pPr>
            <a:lvl9pPr marL="5486263" marR="0" lvl="8"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9pPr>
          </a:lstStyle>
          <a:p>
            <a:pPr marL="50799" indent="0">
              <a:buFont typeface="Sniglet" pitchFamily="82" charset="0"/>
              <a:buNone/>
            </a:pPr>
            <a:r>
              <a:rPr lang="en-US"/>
              <a:t>8 bytes</a:t>
            </a:r>
            <a:endParaRPr lang="en-US" dirty="0"/>
          </a:p>
        </p:txBody>
      </p:sp>
      <p:sp>
        <p:nvSpPr>
          <p:cNvPr id="6" name="Rectangle 5">
            <a:extLst>
              <a:ext uri="{FF2B5EF4-FFF2-40B4-BE49-F238E27FC236}">
                <a16:creationId xmlns:a16="http://schemas.microsoft.com/office/drawing/2014/main" id="{17F10A92-AC28-A04C-81D8-A39EE4ABC851}"/>
              </a:ext>
            </a:extLst>
          </p:cNvPr>
          <p:cNvSpPr/>
          <p:nvPr/>
        </p:nvSpPr>
        <p:spPr>
          <a:xfrm>
            <a:off x="2029819" y="2587294"/>
            <a:ext cx="2094220"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chunk size</a:t>
            </a:r>
          </a:p>
        </p:txBody>
      </p:sp>
      <p:sp>
        <p:nvSpPr>
          <p:cNvPr id="7" name="Rectangle 6">
            <a:extLst>
              <a:ext uri="{FF2B5EF4-FFF2-40B4-BE49-F238E27FC236}">
                <a16:creationId xmlns:a16="http://schemas.microsoft.com/office/drawing/2014/main" id="{1662DAB3-52B4-0E48-8E0B-7050325AEF75}"/>
              </a:ext>
            </a:extLst>
          </p:cNvPr>
          <p:cNvSpPr/>
          <p:nvPr/>
        </p:nvSpPr>
        <p:spPr>
          <a:xfrm>
            <a:off x="4137893" y="2587293"/>
            <a:ext cx="720429"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flags</a:t>
            </a:r>
          </a:p>
        </p:txBody>
      </p:sp>
      <p:sp>
        <p:nvSpPr>
          <p:cNvPr id="8" name="Rectangle 7">
            <a:extLst>
              <a:ext uri="{FF2B5EF4-FFF2-40B4-BE49-F238E27FC236}">
                <a16:creationId xmlns:a16="http://schemas.microsoft.com/office/drawing/2014/main" id="{9DCC9904-EDDB-DF42-A6AA-6DB0C944B4B5}"/>
              </a:ext>
            </a:extLst>
          </p:cNvPr>
          <p:cNvSpPr/>
          <p:nvPr/>
        </p:nvSpPr>
        <p:spPr>
          <a:xfrm>
            <a:off x="2036745" y="3254086"/>
            <a:ext cx="2821579" cy="18628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data</a:t>
            </a:r>
          </a:p>
        </p:txBody>
      </p:sp>
      <p:sp>
        <p:nvSpPr>
          <p:cNvPr id="9" name="Rectangle 8">
            <a:extLst>
              <a:ext uri="{FF2B5EF4-FFF2-40B4-BE49-F238E27FC236}">
                <a16:creationId xmlns:a16="http://schemas.microsoft.com/office/drawing/2014/main" id="{92385A8E-77B7-0D40-B125-0738384328F6}"/>
              </a:ext>
            </a:extLst>
          </p:cNvPr>
          <p:cNvSpPr/>
          <p:nvPr/>
        </p:nvSpPr>
        <p:spPr>
          <a:xfrm>
            <a:off x="7019632" y="2587294"/>
            <a:ext cx="2108074"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chunk size</a:t>
            </a:r>
          </a:p>
        </p:txBody>
      </p:sp>
      <p:sp>
        <p:nvSpPr>
          <p:cNvPr id="10" name="Rectangle 9">
            <a:extLst>
              <a:ext uri="{FF2B5EF4-FFF2-40B4-BE49-F238E27FC236}">
                <a16:creationId xmlns:a16="http://schemas.microsoft.com/office/drawing/2014/main" id="{A885D41A-6F26-CF4F-90DB-38B8F3CFC71B}"/>
              </a:ext>
            </a:extLst>
          </p:cNvPr>
          <p:cNvSpPr/>
          <p:nvPr/>
        </p:nvSpPr>
        <p:spPr>
          <a:xfrm>
            <a:off x="7026558" y="3254086"/>
            <a:ext cx="2821579" cy="18628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data</a:t>
            </a:r>
          </a:p>
        </p:txBody>
      </p:sp>
      <p:sp>
        <p:nvSpPr>
          <p:cNvPr id="11" name="Rectangle 10">
            <a:extLst>
              <a:ext uri="{FF2B5EF4-FFF2-40B4-BE49-F238E27FC236}">
                <a16:creationId xmlns:a16="http://schemas.microsoft.com/office/drawing/2014/main" id="{4BBEE0DD-74B5-564B-B140-AE2D0A68F2FC}"/>
              </a:ext>
            </a:extLst>
          </p:cNvPr>
          <p:cNvSpPr/>
          <p:nvPr/>
        </p:nvSpPr>
        <p:spPr>
          <a:xfrm>
            <a:off x="9127707" y="2587292"/>
            <a:ext cx="720429"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flags</a:t>
            </a:r>
          </a:p>
        </p:txBody>
      </p:sp>
      <p:sp>
        <p:nvSpPr>
          <p:cNvPr id="12" name="Rectangle 11">
            <a:extLst>
              <a:ext uri="{FF2B5EF4-FFF2-40B4-BE49-F238E27FC236}">
                <a16:creationId xmlns:a16="http://schemas.microsoft.com/office/drawing/2014/main" id="{ED375535-948D-C943-BD52-5CE1048250AD}"/>
              </a:ext>
            </a:extLst>
          </p:cNvPr>
          <p:cNvSpPr/>
          <p:nvPr/>
        </p:nvSpPr>
        <p:spPr>
          <a:xfrm>
            <a:off x="7026558" y="3254084"/>
            <a:ext cx="2821578"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err="1">
                <a:latin typeface="Sniglet" pitchFamily="82" charset="0"/>
              </a:rPr>
              <a:t>fd</a:t>
            </a:r>
            <a:r>
              <a:rPr lang="en-US" sz="2000" dirty="0">
                <a:latin typeface="Sniglet" pitchFamily="82" charset="0"/>
              </a:rPr>
              <a:t> pointer</a:t>
            </a:r>
          </a:p>
        </p:txBody>
      </p:sp>
      <p:sp>
        <p:nvSpPr>
          <p:cNvPr id="13" name="TextBox 12">
            <a:extLst>
              <a:ext uri="{FF2B5EF4-FFF2-40B4-BE49-F238E27FC236}">
                <a16:creationId xmlns:a16="http://schemas.microsoft.com/office/drawing/2014/main" id="{8070CFE6-CA74-534D-BF3F-07D94387C436}"/>
              </a:ext>
            </a:extLst>
          </p:cNvPr>
          <p:cNvSpPr txBox="1"/>
          <p:nvPr/>
        </p:nvSpPr>
        <p:spPr>
          <a:xfrm>
            <a:off x="2724727" y="5383627"/>
            <a:ext cx="1258678" cy="400110"/>
          </a:xfrm>
          <a:prstGeom prst="rect">
            <a:avLst/>
          </a:prstGeom>
          <a:noFill/>
        </p:spPr>
        <p:txBody>
          <a:bodyPr wrap="none" rtlCol="0">
            <a:spAutoFit/>
          </a:bodyPr>
          <a:lstStyle/>
          <a:p>
            <a:r>
              <a:rPr lang="en-US" sz="2000" dirty="0">
                <a:latin typeface="Sniglet" pitchFamily="82" charset="0"/>
              </a:rPr>
              <a:t>Allocated</a:t>
            </a:r>
          </a:p>
        </p:txBody>
      </p:sp>
      <p:sp>
        <p:nvSpPr>
          <p:cNvPr id="14" name="TextBox 13">
            <a:extLst>
              <a:ext uri="{FF2B5EF4-FFF2-40B4-BE49-F238E27FC236}">
                <a16:creationId xmlns:a16="http://schemas.microsoft.com/office/drawing/2014/main" id="{08A011B0-7589-374F-A7F2-5099CBEB3450}"/>
              </a:ext>
            </a:extLst>
          </p:cNvPr>
          <p:cNvSpPr txBox="1"/>
          <p:nvPr/>
        </p:nvSpPr>
        <p:spPr>
          <a:xfrm>
            <a:off x="8018001" y="5383627"/>
            <a:ext cx="838691" cy="400110"/>
          </a:xfrm>
          <a:prstGeom prst="rect">
            <a:avLst/>
          </a:prstGeom>
          <a:noFill/>
        </p:spPr>
        <p:txBody>
          <a:bodyPr wrap="none" rtlCol="0">
            <a:spAutoFit/>
          </a:bodyPr>
          <a:lstStyle/>
          <a:p>
            <a:r>
              <a:rPr lang="en-US" sz="2000" dirty="0">
                <a:latin typeface="Sniglet" pitchFamily="82" charset="0"/>
              </a:rPr>
              <a:t>Freed</a:t>
            </a:r>
          </a:p>
        </p:txBody>
      </p:sp>
      <p:sp>
        <p:nvSpPr>
          <p:cNvPr id="15" name="Rectangle 14">
            <a:extLst>
              <a:ext uri="{FF2B5EF4-FFF2-40B4-BE49-F238E27FC236}">
                <a16:creationId xmlns:a16="http://schemas.microsoft.com/office/drawing/2014/main" id="{46A98991-D559-2249-8325-AD1C325EA84C}"/>
              </a:ext>
            </a:extLst>
          </p:cNvPr>
          <p:cNvSpPr/>
          <p:nvPr/>
        </p:nvSpPr>
        <p:spPr>
          <a:xfrm>
            <a:off x="2018668" y="2187179"/>
            <a:ext cx="2821578" cy="4001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latin typeface="Sniglet" pitchFamily="82" charset="0"/>
              </a:rPr>
              <a:t>0x0000000000000000</a:t>
            </a:r>
          </a:p>
        </p:txBody>
      </p:sp>
      <p:sp>
        <p:nvSpPr>
          <p:cNvPr id="16" name="Rectangle 15">
            <a:extLst>
              <a:ext uri="{FF2B5EF4-FFF2-40B4-BE49-F238E27FC236}">
                <a16:creationId xmlns:a16="http://schemas.microsoft.com/office/drawing/2014/main" id="{42D300D0-76F0-3049-832A-732F7D381048}"/>
              </a:ext>
            </a:extLst>
          </p:cNvPr>
          <p:cNvSpPr/>
          <p:nvPr/>
        </p:nvSpPr>
        <p:spPr>
          <a:xfrm>
            <a:off x="7032997" y="2183463"/>
            <a:ext cx="2821578" cy="4001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latin typeface="Sniglet" pitchFamily="82" charset="0"/>
              </a:rPr>
              <a:t>0x0000000000000000</a:t>
            </a:r>
          </a:p>
        </p:txBody>
      </p:sp>
      <p:cxnSp>
        <p:nvCxnSpPr>
          <p:cNvPr id="18" name="Elbow Connector 17">
            <a:extLst>
              <a:ext uri="{FF2B5EF4-FFF2-40B4-BE49-F238E27FC236}">
                <a16:creationId xmlns:a16="http://schemas.microsoft.com/office/drawing/2014/main" id="{399723D4-5A93-3D4B-9777-4B5970D7CB6F}"/>
              </a:ext>
            </a:extLst>
          </p:cNvPr>
          <p:cNvCxnSpPr>
            <a:cxnSpLocks/>
            <a:stCxn id="12" idx="1"/>
          </p:cNvCxnSpPr>
          <p:nvPr/>
        </p:nvCxnSpPr>
        <p:spPr>
          <a:xfrm rot="10800000">
            <a:off x="4858322" y="3429000"/>
            <a:ext cx="2168236" cy="15848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200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CC497-4661-F746-8586-98C17E2CB9FF}"/>
              </a:ext>
            </a:extLst>
          </p:cNvPr>
          <p:cNvSpPr>
            <a:spLocks noGrp="1"/>
          </p:cNvSpPr>
          <p:nvPr>
            <p:ph type="title"/>
          </p:nvPr>
        </p:nvSpPr>
        <p:spPr/>
        <p:txBody>
          <a:bodyPr/>
          <a:lstStyle/>
          <a:p>
            <a:r>
              <a:rPr lang="en-US" dirty="0"/>
              <a:t>chunks --- in </a:t>
            </a:r>
            <a:r>
              <a:rPr lang="en-US" dirty="0" err="1"/>
              <a:t>Fastbin</a:t>
            </a:r>
            <a:endParaRPr lang="en-US" dirty="0"/>
          </a:p>
        </p:txBody>
      </p:sp>
      <p:sp>
        <p:nvSpPr>
          <p:cNvPr id="4" name="Slide Number Placeholder 3">
            <a:extLst>
              <a:ext uri="{FF2B5EF4-FFF2-40B4-BE49-F238E27FC236}">
                <a16:creationId xmlns:a16="http://schemas.microsoft.com/office/drawing/2014/main" id="{24DC09E0-D5A3-6248-AC0E-EF4FA19393CE}"/>
              </a:ext>
            </a:extLst>
          </p:cNvPr>
          <p:cNvSpPr>
            <a:spLocks noGrp="1"/>
          </p:cNvSpPr>
          <p:nvPr>
            <p:ph type="sldNum" idx="12"/>
          </p:nvPr>
        </p:nvSpPr>
        <p:spPr/>
        <p:txBody>
          <a:bodyPr/>
          <a:lstStyle/>
          <a:p>
            <a:fld id="{B8AB1F1C-5B97-FA47-A21B-131B164DAC8F}" type="slidenum">
              <a:rPr lang="en-US" smtClean="0"/>
              <a:t>22</a:t>
            </a:fld>
            <a:endParaRPr lang="en-US"/>
          </a:p>
        </p:txBody>
      </p:sp>
      <p:sp>
        <p:nvSpPr>
          <p:cNvPr id="5" name="Text Placeholder 2">
            <a:extLst>
              <a:ext uri="{FF2B5EF4-FFF2-40B4-BE49-F238E27FC236}">
                <a16:creationId xmlns:a16="http://schemas.microsoft.com/office/drawing/2014/main" id="{BA24CA07-535E-A640-9F01-894ACE3989A1}"/>
              </a:ext>
            </a:extLst>
          </p:cNvPr>
          <p:cNvSpPr txBox="1">
            <a:spLocks/>
          </p:cNvSpPr>
          <p:nvPr/>
        </p:nvSpPr>
        <p:spPr>
          <a:xfrm>
            <a:off x="5578763" y="2587290"/>
            <a:ext cx="5114735" cy="33213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558786" algn="l" rtl="0" eaLnBrk="1" hangingPunct="1">
              <a:lnSpc>
                <a:spcPct val="100000"/>
              </a:lnSpc>
              <a:spcBef>
                <a:spcPts val="800"/>
              </a:spcBef>
              <a:spcAft>
                <a:spcPts val="0"/>
              </a:spcAft>
              <a:buClr>
                <a:schemeClr val="dk1"/>
              </a:buClr>
              <a:buSzPct val="100000"/>
              <a:buFont typeface="Sniglet" pitchFamily="82" charset="0"/>
              <a:buChar char="×"/>
              <a:defRPr sz="2400" b="0" i="0" u="none" strike="noStrike" cap="none">
                <a:solidFill>
                  <a:schemeClr val="dk1"/>
                </a:solidFill>
                <a:latin typeface="Sniglet"/>
                <a:ea typeface="Sniglet"/>
                <a:cs typeface="Sniglet"/>
                <a:sym typeface="Sniglet"/>
              </a:defRPr>
            </a:lvl1pPr>
            <a:lvl2pPr marL="1219170" marR="0" lvl="1" indent="-507987" algn="l" rtl="0" eaLnBrk="1" hangingPunct="1">
              <a:lnSpc>
                <a:spcPct val="100000"/>
              </a:lnSpc>
              <a:spcBef>
                <a:spcPts val="0"/>
              </a:spcBef>
              <a:spcAft>
                <a:spcPts val="0"/>
              </a:spcAft>
              <a:buClr>
                <a:schemeClr val="dk1"/>
              </a:buClr>
              <a:buSzPts val="2400"/>
              <a:buFont typeface="Sniglet"/>
              <a:buChar char="×"/>
              <a:defRPr sz="2400" b="0" i="0" u="none" strike="noStrike" cap="none">
                <a:solidFill>
                  <a:schemeClr val="dk1"/>
                </a:solidFill>
                <a:latin typeface="Sniglet"/>
                <a:ea typeface="Sniglet"/>
                <a:cs typeface="Sniglet"/>
                <a:sym typeface="Sniglet"/>
              </a:defRPr>
            </a:lvl2pPr>
            <a:lvl3pPr marL="1828754" marR="0" lvl="2" indent="-507987" algn="l" rtl="0" eaLnBrk="1" hangingPunct="1">
              <a:lnSpc>
                <a:spcPct val="100000"/>
              </a:lnSpc>
              <a:spcBef>
                <a:spcPts val="0"/>
              </a:spcBef>
              <a:spcAft>
                <a:spcPts val="0"/>
              </a:spcAft>
              <a:buClr>
                <a:schemeClr val="dk1"/>
              </a:buClr>
              <a:buSzPts val="2400"/>
              <a:buFont typeface="Sniglet"/>
              <a:buChar char="×"/>
              <a:defRPr sz="2400" b="0" i="0" u="none" strike="noStrike" cap="none">
                <a:solidFill>
                  <a:schemeClr val="dk1"/>
                </a:solidFill>
                <a:latin typeface="Sniglet"/>
                <a:ea typeface="Sniglet"/>
                <a:cs typeface="Sniglet"/>
                <a:sym typeface="Sniglet"/>
              </a:defRPr>
            </a:lvl3pPr>
            <a:lvl4pPr marL="2438339" marR="0" lvl="3"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4pPr>
            <a:lvl5pPr marL="3047924" marR="0" lvl="4"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5pPr>
            <a:lvl6pPr marL="3657509" marR="0" lvl="5"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6pPr>
            <a:lvl7pPr marL="4267093" marR="0" lvl="6"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7pPr>
            <a:lvl8pPr marL="4876678" marR="0" lvl="7"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8pPr>
            <a:lvl9pPr marL="5486263" marR="0" lvl="8"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9pPr>
          </a:lstStyle>
          <a:p>
            <a:pPr marL="50799" indent="0">
              <a:buFont typeface="Sniglet" pitchFamily="82" charset="0"/>
              <a:buNone/>
            </a:pPr>
            <a:r>
              <a:rPr lang="en-US"/>
              <a:t>8 bytes</a:t>
            </a:r>
            <a:endParaRPr lang="en-US" dirty="0"/>
          </a:p>
        </p:txBody>
      </p:sp>
      <p:sp>
        <p:nvSpPr>
          <p:cNvPr id="6" name="Rectangle 5">
            <a:extLst>
              <a:ext uri="{FF2B5EF4-FFF2-40B4-BE49-F238E27FC236}">
                <a16:creationId xmlns:a16="http://schemas.microsoft.com/office/drawing/2014/main" id="{17F10A92-AC28-A04C-81D8-A39EE4ABC851}"/>
              </a:ext>
            </a:extLst>
          </p:cNvPr>
          <p:cNvSpPr/>
          <p:nvPr/>
        </p:nvSpPr>
        <p:spPr>
          <a:xfrm>
            <a:off x="2029819" y="2587294"/>
            <a:ext cx="2094220"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chunk size</a:t>
            </a:r>
          </a:p>
        </p:txBody>
      </p:sp>
      <p:sp>
        <p:nvSpPr>
          <p:cNvPr id="7" name="Rectangle 6">
            <a:extLst>
              <a:ext uri="{FF2B5EF4-FFF2-40B4-BE49-F238E27FC236}">
                <a16:creationId xmlns:a16="http://schemas.microsoft.com/office/drawing/2014/main" id="{1662DAB3-52B4-0E48-8E0B-7050325AEF75}"/>
              </a:ext>
            </a:extLst>
          </p:cNvPr>
          <p:cNvSpPr/>
          <p:nvPr/>
        </p:nvSpPr>
        <p:spPr>
          <a:xfrm>
            <a:off x="4137893" y="2587293"/>
            <a:ext cx="720429"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flags</a:t>
            </a:r>
          </a:p>
        </p:txBody>
      </p:sp>
      <p:sp>
        <p:nvSpPr>
          <p:cNvPr id="8" name="Rectangle 7">
            <a:extLst>
              <a:ext uri="{FF2B5EF4-FFF2-40B4-BE49-F238E27FC236}">
                <a16:creationId xmlns:a16="http://schemas.microsoft.com/office/drawing/2014/main" id="{9DCC9904-EDDB-DF42-A6AA-6DB0C944B4B5}"/>
              </a:ext>
            </a:extLst>
          </p:cNvPr>
          <p:cNvSpPr/>
          <p:nvPr/>
        </p:nvSpPr>
        <p:spPr>
          <a:xfrm>
            <a:off x="2036745" y="3254086"/>
            <a:ext cx="2821579" cy="18628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data</a:t>
            </a:r>
          </a:p>
        </p:txBody>
      </p:sp>
      <p:sp>
        <p:nvSpPr>
          <p:cNvPr id="9" name="Rectangle 8">
            <a:extLst>
              <a:ext uri="{FF2B5EF4-FFF2-40B4-BE49-F238E27FC236}">
                <a16:creationId xmlns:a16="http://schemas.microsoft.com/office/drawing/2014/main" id="{92385A8E-77B7-0D40-B125-0738384328F6}"/>
              </a:ext>
            </a:extLst>
          </p:cNvPr>
          <p:cNvSpPr/>
          <p:nvPr/>
        </p:nvSpPr>
        <p:spPr>
          <a:xfrm>
            <a:off x="7019632" y="2587294"/>
            <a:ext cx="2108074"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chunk size</a:t>
            </a:r>
          </a:p>
        </p:txBody>
      </p:sp>
      <p:sp>
        <p:nvSpPr>
          <p:cNvPr id="10" name="Rectangle 9">
            <a:extLst>
              <a:ext uri="{FF2B5EF4-FFF2-40B4-BE49-F238E27FC236}">
                <a16:creationId xmlns:a16="http://schemas.microsoft.com/office/drawing/2014/main" id="{A885D41A-6F26-CF4F-90DB-38B8F3CFC71B}"/>
              </a:ext>
            </a:extLst>
          </p:cNvPr>
          <p:cNvSpPr/>
          <p:nvPr/>
        </p:nvSpPr>
        <p:spPr>
          <a:xfrm>
            <a:off x="7026558" y="3254086"/>
            <a:ext cx="2821579" cy="18628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data</a:t>
            </a:r>
          </a:p>
        </p:txBody>
      </p:sp>
      <p:sp>
        <p:nvSpPr>
          <p:cNvPr id="11" name="Rectangle 10">
            <a:extLst>
              <a:ext uri="{FF2B5EF4-FFF2-40B4-BE49-F238E27FC236}">
                <a16:creationId xmlns:a16="http://schemas.microsoft.com/office/drawing/2014/main" id="{4BBEE0DD-74B5-564B-B140-AE2D0A68F2FC}"/>
              </a:ext>
            </a:extLst>
          </p:cNvPr>
          <p:cNvSpPr/>
          <p:nvPr/>
        </p:nvSpPr>
        <p:spPr>
          <a:xfrm>
            <a:off x="9127707" y="2587292"/>
            <a:ext cx="720429"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flags</a:t>
            </a:r>
          </a:p>
        </p:txBody>
      </p:sp>
      <p:sp>
        <p:nvSpPr>
          <p:cNvPr id="12" name="Rectangle 11">
            <a:extLst>
              <a:ext uri="{FF2B5EF4-FFF2-40B4-BE49-F238E27FC236}">
                <a16:creationId xmlns:a16="http://schemas.microsoft.com/office/drawing/2014/main" id="{ED375535-948D-C943-BD52-5CE1048250AD}"/>
              </a:ext>
            </a:extLst>
          </p:cNvPr>
          <p:cNvSpPr/>
          <p:nvPr/>
        </p:nvSpPr>
        <p:spPr>
          <a:xfrm>
            <a:off x="7026558" y="3254084"/>
            <a:ext cx="2821578"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err="1">
                <a:latin typeface="Sniglet" pitchFamily="82" charset="0"/>
              </a:rPr>
              <a:t>fd</a:t>
            </a:r>
            <a:r>
              <a:rPr lang="en-US" sz="2000" dirty="0">
                <a:latin typeface="Sniglet" pitchFamily="82" charset="0"/>
              </a:rPr>
              <a:t> pointer</a:t>
            </a:r>
          </a:p>
        </p:txBody>
      </p:sp>
      <p:sp>
        <p:nvSpPr>
          <p:cNvPr id="13" name="TextBox 12">
            <a:extLst>
              <a:ext uri="{FF2B5EF4-FFF2-40B4-BE49-F238E27FC236}">
                <a16:creationId xmlns:a16="http://schemas.microsoft.com/office/drawing/2014/main" id="{8070CFE6-CA74-534D-BF3F-07D94387C436}"/>
              </a:ext>
            </a:extLst>
          </p:cNvPr>
          <p:cNvSpPr txBox="1"/>
          <p:nvPr/>
        </p:nvSpPr>
        <p:spPr>
          <a:xfrm>
            <a:off x="2724727" y="5383627"/>
            <a:ext cx="1258678" cy="400110"/>
          </a:xfrm>
          <a:prstGeom prst="rect">
            <a:avLst/>
          </a:prstGeom>
          <a:noFill/>
        </p:spPr>
        <p:txBody>
          <a:bodyPr wrap="none" rtlCol="0">
            <a:spAutoFit/>
          </a:bodyPr>
          <a:lstStyle/>
          <a:p>
            <a:r>
              <a:rPr lang="en-US" sz="2000" dirty="0">
                <a:latin typeface="Sniglet" pitchFamily="82" charset="0"/>
              </a:rPr>
              <a:t>Allocated</a:t>
            </a:r>
          </a:p>
        </p:txBody>
      </p:sp>
      <p:sp>
        <p:nvSpPr>
          <p:cNvPr id="14" name="TextBox 13">
            <a:extLst>
              <a:ext uri="{FF2B5EF4-FFF2-40B4-BE49-F238E27FC236}">
                <a16:creationId xmlns:a16="http://schemas.microsoft.com/office/drawing/2014/main" id="{08A011B0-7589-374F-A7F2-5099CBEB3450}"/>
              </a:ext>
            </a:extLst>
          </p:cNvPr>
          <p:cNvSpPr txBox="1"/>
          <p:nvPr/>
        </p:nvSpPr>
        <p:spPr>
          <a:xfrm>
            <a:off x="8018001" y="5383627"/>
            <a:ext cx="838691" cy="400110"/>
          </a:xfrm>
          <a:prstGeom prst="rect">
            <a:avLst/>
          </a:prstGeom>
          <a:noFill/>
        </p:spPr>
        <p:txBody>
          <a:bodyPr wrap="none" rtlCol="0">
            <a:spAutoFit/>
          </a:bodyPr>
          <a:lstStyle/>
          <a:p>
            <a:r>
              <a:rPr lang="en-US" sz="2000" dirty="0">
                <a:latin typeface="Sniglet" pitchFamily="82" charset="0"/>
              </a:rPr>
              <a:t>Freed</a:t>
            </a:r>
          </a:p>
        </p:txBody>
      </p:sp>
      <p:sp>
        <p:nvSpPr>
          <p:cNvPr id="15" name="Rectangle 14">
            <a:extLst>
              <a:ext uri="{FF2B5EF4-FFF2-40B4-BE49-F238E27FC236}">
                <a16:creationId xmlns:a16="http://schemas.microsoft.com/office/drawing/2014/main" id="{683E7F6D-BEB8-D347-96AF-7E8C49C1EE27}"/>
              </a:ext>
            </a:extLst>
          </p:cNvPr>
          <p:cNvSpPr/>
          <p:nvPr/>
        </p:nvSpPr>
        <p:spPr>
          <a:xfrm>
            <a:off x="2018668" y="2187179"/>
            <a:ext cx="2821578" cy="4001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latin typeface="Sniglet" pitchFamily="82" charset="0"/>
              </a:rPr>
              <a:t>0x0000000000000000</a:t>
            </a:r>
          </a:p>
        </p:txBody>
      </p:sp>
      <p:sp>
        <p:nvSpPr>
          <p:cNvPr id="16" name="Rectangle 15">
            <a:extLst>
              <a:ext uri="{FF2B5EF4-FFF2-40B4-BE49-F238E27FC236}">
                <a16:creationId xmlns:a16="http://schemas.microsoft.com/office/drawing/2014/main" id="{0BA15891-C023-3F4F-98CE-36BC98A935FD}"/>
              </a:ext>
            </a:extLst>
          </p:cNvPr>
          <p:cNvSpPr/>
          <p:nvPr/>
        </p:nvSpPr>
        <p:spPr>
          <a:xfrm>
            <a:off x="7032997" y="2183463"/>
            <a:ext cx="2821578" cy="4001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latin typeface="Sniglet" pitchFamily="82" charset="0"/>
              </a:rPr>
              <a:t>0x0000000000000000</a:t>
            </a:r>
          </a:p>
        </p:txBody>
      </p:sp>
      <p:cxnSp>
        <p:nvCxnSpPr>
          <p:cNvPr id="17" name="Elbow Connector 16">
            <a:extLst>
              <a:ext uri="{FF2B5EF4-FFF2-40B4-BE49-F238E27FC236}">
                <a16:creationId xmlns:a16="http://schemas.microsoft.com/office/drawing/2014/main" id="{8FA0CDE7-6323-1747-ADCE-1CC0EC9D445D}"/>
              </a:ext>
            </a:extLst>
          </p:cNvPr>
          <p:cNvCxnSpPr>
            <a:cxnSpLocks/>
            <a:endCxn id="15" idx="3"/>
          </p:cNvCxnSpPr>
          <p:nvPr/>
        </p:nvCxnSpPr>
        <p:spPr>
          <a:xfrm rot="10800000">
            <a:off x="4840246" y="2387236"/>
            <a:ext cx="2186312" cy="1200251"/>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47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CC497-4661-F746-8586-98C17E2CB9FF}"/>
              </a:ext>
            </a:extLst>
          </p:cNvPr>
          <p:cNvSpPr>
            <a:spLocks noGrp="1"/>
          </p:cNvSpPr>
          <p:nvPr>
            <p:ph type="title"/>
          </p:nvPr>
        </p:nvSpPr>
        <p:spPr/>
        <p:txBody>
          <a:bodyPr/>
          <a:lstStyle/>
          <a:p>
            <a:r>
              <a:rPr lang="en-US" dirty="0"/>
              <a:t>chunks - in small bin and unsorted bin</a:t>
            </a:r>
          </a:p>
        </p:txBody>
      </p:sp>
      <p:sp>
        <p:nvSpPr>
          <p:cNvPr id="4" name="Slide Number Placeholder 3">
            <a:extLst>
              <a:ext uri="{FF2B5EF4-FFF2-40B4-BE49-F238E27FC236}">
                <a16:creationId xmlns:a16="http://schemas.microsoft.com/office/drawing/2014/main" id="{24DC09E0-D5A3-6248-AC0E-EF4FA19393CE}"/>
              </a:ext>
            </a:extLst>
          </p:cNvPr>
          <p:cNvSpPr>
            <a:spLocks noGrp="1"/>
          </p:cNvSpPr>
          <p:nvPr>
            <p:ph type="sldNum" idx="12"/>
          </p:nvPr>
        </p:nvSpPr>
        <p:spPr/>
        <p:txBody>
          <a:bodyPr/>
          <a:lstStyle/>
          <a:p>
            <a:fld id="{B8AB1F1C-5B97-FA47-A21B-131B164DAC8F}" type="slidenum">
              <a:rPr lang="en-US" smtClean="0"/>
              <a:t>23</a:t>
            </a:fld>
            <a:endParaRPr lang="en-US"/>
          </a:p>
        </p:txBody>
      </p:sp>
      <p:sp>
        <p:nvSpPr>
          <p:cNvPr id="5" name="Text Placeholder 2">
            <a:extLst>
              <a:ext uri="{FF2B5EF4-FFF2-40B4-BE49-F238E27FC236}">
                <a16:creationId xmlns:a16="http://schemas.microsoft.com/office/drawing/2014/main" id="{BA24CA07-535E-A640-9F01-894ACE3989A1}"/>
              </a:ext>
            </a:extLst>
          </p:cNvPr>
          <p:cNvSpPr txBox="1">
            <a:spLocks/>
          </p:cNvSpPr>
          <p:nvPr/>
        </p:nvSpPr>
        <p:spPr>
          <a:xfrm>
            <a:off x="5578763" y="2587290"/>
            <a:ext cx="5114735" cy="33213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558786" algn="l" rtl="0" eaLnBrk="1" hangingPunct="1">
              <a:lnSpc>
                <a:spcPct val="100000"/>
              </a:lnSpc>
              <a:spcBef>
                <a:spcPts val="800"/>
              </a:spcBef>
              <a:spcAft>
                <a:spcPts val="0"/>
              </a:spcAft>
              <a:buClr>
                <a:schemeClr val="dk1"/>
              </a:buClr>
              <a:buSzPct val="100000"/>
              <a:buFont typeface="Sniglet" pitchFamily="82" charset="0"/>
              <a:buChar char="×"/>
              <a:defRPr sz="2400" b="0" i="0" u="none" strike="noStrike" cap="none">
                <a:solidFill>
                  <a:schemeClr val="dk1"/>
                </a:solidFill>
                <a:latin typeface="Sniglet"/>
                <a:ea typeface="Sniglet"/>
                <a:cs typeface="Sniglet"/>
                <a:sym typeface="Sniglet"/>
              </a:defRPr>
            </a:lvl1pPr>
            <a:lvl2pPr marL="1219170" marR="0" lvl="1" indent="-507987" algn="l" rtl="0" eaLnBrk="1" hangingPunct="1">
              <a:lnSpc>
                <a:spcPct val="100000"/>
              </a:lnSpc>
              <a:spcBef>
                <a:spcPts val="0"/>
              </a:spcBef>
              <a:spcAft>
                <a:spcPts val="0"/>
              </a:spcAft>
              <a:buClr>
                <a:schemeClr val="dk1"/>
              </a:buClr>
              <a:buSzPts val="2400"/>
              <a:buFont typeface="Sniglet"/>
              <a:buChar char="×"/>
              <a:defRPr sz="2400" b="0" i="0" u="none" strike="noStrike" cap="none">
                <a:solidFill>
                  <a:schemeClr val="dk1"/>
                </a:solidFill>
                <a:latin typeface="Sniglet"/>
                <a:ea typeface="Sniglet"/>
                <a:cs typeface="Sniglet"/>
                <a:sym typeface="Sniglet"/>
              </a:defRPr>
            </a:lvl2pPr>
            <a:lvl3pPr marL="1828754" marR="0" lvl="2" indent="-507987" algn="l" rtl="0" eaLnBrk="1" hangingPunct="1">
              <a:lnSpc>
                <a:spcPct val="100000"/>
              </a:lnSpc>
              <a:spcBef>
                <a:spcPts val="0"/>
              </a:spcBef>
              <a:spcAft>
                <a:spcPts val="0"/>
              </a:spcAft>
              <a:buClr>
                <a:schemeClr val="dk1"/>
              </a:buClr>
              <a:buSzPts val="2400"/>
              <a:buFont typeface="Sniglet"/>
              <a:buChar char="×"/>
              <a:defRPr sz="2400" b="0" i="0" u="none" strike="noStrike" cap="none">
                <a:solidFill>
                  <a:schemeClr val="dk1"/>
                </a:solidFill>
                <a:latin typeface="Sniglet"/>
                <a:ea typeface="Sniglet"/>
                <a:cs typeface="Sniglet"/>
                <a:sym typeface="Sniglet"/>
              </a:defRPr>
            </a:lvl3pPr>
            <a:lvl4pPr marL="2438339" marR="0" lvl="3"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4pPr>
            <a:lvl5pPr marL="3047924" marR="0" lvl="4"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5pPr>
            <a:lvl6pPr marL="3657509" marR="0" lvl="5"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6pPr>
            <a:lvl7pPr marL="4267093" marR="0" lvl="6"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7pPr>
            <a:lvl8pPr marL="4876678" marR="0" lvl="7"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8pPr>
            <a:lvl9pPr marL="5486263" marR="0" lvl="8"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9pPr>
          </a:lstStyle>
          <a:p>
            <a:pPr marL="50799" indent="0">
              <a:buFont typeface="Sniglet" pitchFamily="82" charset="0"/>
              <a:buNone/>
            </a:pPr>
            <a:r>
              <a:rPr lang="en-US"/>
              <a:t>8 bytes</a:t>
            </a:r>
            <a:endParaRPr lang="en-US" dirty="0"/>
          </a:p>
        </p:txBody>
      </p:sp>
      <p:sp>
        <p:nvSpPr>
          <p:cNvPr id="6" name="Rectangle 5">
            <a:extLst>
              <a:ext uri="{FF2B5EF4-FFF2-40B4-BE49-F238E27FC236}">
                <a16:creationId xmlns:a16="http://schemas.microsoft.com/office/drawing/2014/main" id="{17F10A92-AC28-A04C-81D8-A39EE4ABC851}"/>
              </a:ext>
            </a:extLst>
          </p:cNvPr>
          <p:cNvSpPr/>
          <p:nvPr/>
        </p:nvSpPr>
        <p:spPr>
          <a:xfrm>
            <a:off x="2029819" y="2587294"/>
            <a:ext cx="2094220"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chunk size</a:t>
            </a:r>
          </a:p>
        </p:txBody>
      </p:sp>
      <p:sp>
        <p:nvSpPr>
          <p:cNvPr id="7" name="Rectangle 6">
            <a:extLst>
              <a:ext uri="{FF2B5EF4-FFF2-40B4-BE49-F238E27FC236}">
                <a16:creationId xmlns:a16="http://schemas.microsoft.com/office/drawing/2014/main" id="{1662DAB3-52B4-0E48-8E0B-7050325AEF75}"/>
              </a:ext>
            </a:extLst>
          </p:cNvPr>
          <p:cNvSpPr/>
          <p:nvPr/>
        </p:nvSpPr>
        <p:spPr>
          <a:xfrm>
            <a:off x="4137893" y="2587293"/>
            <a:ext cx="720429"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flags</a:t>
            </a:r>
          </a:p>
        </p:txBody>
      </p:sp>
      <p:sp>
        <p:nvSpPr>
          <p:cNvPr id="8" name="Rectangle 7">
            <a:extLst>
              <a:ext uri="{FF2B5EF4-FFF2-40B4-BE49-F238E27FC236}">
                <a16:creationId xmlns:a16="http://schemas.microsoft.com/office/drawing/2014/main" id="{9DCC9904-EDDB-DF42-A6AA-6DB0C944B4B5}"/>
              </a:ext>
            </a:extLst>
          </p:cNvPr>
          <p:cNvSpPr/>
          <p:nvPr/>
        </p:nvSpPr>
        <p:spPr>
          <a:xfrm>
            <a:off x="2036745" y="3254086"/>
            <a:ext cx="2821579" cy="18628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data</a:t>
            </a:r>
          </a:p>
        </p:txBody>
      </p:sp>
      <p:sp>
        <p:nvSpPr>
          <p:cNvPr id="9" name="Rectangle 8">
            <a:extLst>
              <a:ext uri="{FF2B5EF4-FFF2-40B4-BE49-F238E27FC236}">
                <a16:creationId xmlns:a16="http://schemas.microsoft.com/office/drawing/2014/main" id="{92385A8E-77B7-0D40-B125-0738384328F6}"/>
              </a:ext>
            </a:extLst>
          </p:cNvPr>
          <p:cNvSpPr/>
          <p:nvPr/>
        </p:nvSpPr>
        <p:spPr>
          <a:xfrm>
            <a:off x="7019632" y="2587294"/>
            <a:ext cx="2108074"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chunk size</a:t>
            </a:r>
          </a:p>
        </p:txBody>
      </p:sp>
      <p:sp>
        <p:nvSpPr>
          <p:cNvPr id="10" name="Rectangle 9">
            <a:extLst>
              <a:ext uri="{FF2B5EF4-FFF2-40B4-BE49-F238E27FC236}">
                <a16:creationId xmlns:a16="http://schemas.microsoft.com/office/drawing/2014/main" id="{A885D41A-6F26-CF4F-90DB-38B8F3CFC71B}"/>
              </a:ext>
            </a:extLst>
          </p:cNvPr>
          <p:cNvSpPr/>
          <p:nvPr/>
        </p:nvSpPr>
        <p:spPr>
          <a:xfrm>
            <a:off x="7026558" y="3254086"/>
            <a:ext cx="2821579" cy="1862859"/>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ctr"/>
            <a:r>
              <a:rPr lang="en-US" sz="2000" dirty="0">
                <a:latin typeface="Sniglet" pitchFamily="82" charset="0"/>
              </a:rPr>
              <a:t>data</a:t>
            </a:r>
          </a:p>
        </p:txBody>
      </p:sp>
      <p:sp>
        <p:nvSpPr>
          <p:cNvPr id="11" name="Rectangle 10">
            <a:extLst>
              <a:ext uri="{FF2B5EF4-FFF2-40B4-BE49-F238E27FC236}">
                <a16:creationId xmlns:a16="http://schemas.microsoft.com/office/drawing/2014/main" id="{4BBEE0DD-74B5-564B-B140-AE2D0A68F2FC}"/>
              </a:ext>
            </a:extLst>
          </p:cNvPr>
          <p:cNvSpPr/>
          <p:nvPr/>
        </p:nvSpPr>
        <p:spPr>
          <a:xfrm>
            <a:off x="9127707" y="2587292"/>
            <a:ext cx="720429"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flags</a:t>
            </a:r>
          </a:p>
        </p:txBody>
      </p:sp>
      <p:sp>
        <p:nvSpPr>
          <p:cNvPr id="12" name="Rectangle 11">
            <a:extLst>
              <a:ext uri="{FF2B5EF4-FFF2-40B4-BE49-F238E27FC236}">
                <a16:creationId xmlns:a16="http://schemas.microsoft.com/office/drawing/2014/main" id="{ED375535-948D-C943-BD52-5CE1048250AD}"/>
              </a:ext>
            </a:extLst>
          </p:cNvPr>
          <p:cNvSpPr/>
          <p:nvPr/>
        </p:nvSpPr>
        <p:spPr>
          <a:xfrm>
            <a:off x="7026558" y="3254084"/>
            <a:ext cx="2821578" cy="4001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err="1">
                <a:latin typeface="Sniglet" pitchFamily="82" charset="0"/>
              </a:rPr>
              <a:t>fd</a:t>
            </a:r>
            <a:r>
              <a:rPr lang="en-US" sz="2000" dirty="0">
                <a:latin typeface="Sniglet" pitchFamily="82" charset="0"/>
              </a:rPr>
              <a:t> pointer</a:t>
            </a:r>
          </a:p>
        </p:txBody>
      </p:sp>
      <p:sp>
        <p:nvSpPr>
          <p:cNvPr id="13" name="TextBox 12">
            <a:extLst>
              <a:ext uri="{FF2B5EF4-FFF2-40B4-BE49-F238E27FC236}">
                <a16:creationId xmlns:a16="http://schemas.microsoft.com/office/drawing/2014/main" id="{8070CFE6-CA74-534D-BF3F-07D94387C436}"/>
              </a:ext>
            </a:extLst>
          </p:cNvPr>
          <p:cNvSpPr txBox="1"/>
          <p:nvPr/>
        </p:nvSpPr>
        <p:spPr>
          <a:xfrm>
            <a:off x="2724727" y="5383627"/>
            <a:ext cx="909223" cy="400110"/>
          </a:xfrm>
          <a:prstGeom prst="rect">
            <a:avLst/>
          </a:prstGeom>
          <a:noFill/>
        </p:spPr>
        <p:txBody>
          <a:bodyPr wrap="none" rtlCol="0">
            <a:spAutoFit/>
          </a:bodyPr>
          <a:lstStyle/>
          <a:p>
            <a:r>
              <a:rPr lang="en-US" sz="2000" dirty="0">
                <a:latin typeface="Sniglet" pitchFamily="82" charset="0"/>
              </a:rPr>
              <a:t>In-use</a:t>
            </a:r>
          </a:p>
        </p:txBody>
      </p:sp>
      <p:sp>
        <p:nvSpPr>
          <p:cNvPr id="14" name="TextBox 13">
            <a:extLst>
              <a:ext uri="{FF2B5EF4-FFF2-40B4-BE49-F238E27FC236}">
                <a16:creationId xmlns:a16="http://schemas.microsoft.com/office/drawing/2014/main" id="{08A011B0-7589-374F-A7F2-5099CBEB3450}"/>
              </a:ext>
            </a:extLst>
          </p:cNvPr>
          <p:cNvSpPr txBox="1"/>
          <p:nvPr/>
        </p:nvSpPr>
        <p:spPr>
          <a:xfrm>
            <a:off x="8018001" y="5383627"/>
            <a:ext cx="838691" cy="400110"/>
          </a:xfrm>
          <a:prstGeom prst="rect">
            <a:avLst/>
          </a:prstGeom>
          <a:noFill/>
        </p:spPr>
        <p:txBody>
          <a:bodyPr wrap="none" rtlCol="0">
            <a:spAutoFit/>
          </a:bodyPr>
          <a:lstStyle/>
          <a:p>
            <a:r>
              <a:rPr lang="en-US" sz="2000" dirty="0">
                <a:latin typeface="Sniglet" pitchFamily="82" charset="0"/>
              </a:rPr>
              <a:t>Freed</a:t>
            </a:r>
          </a:p>
        </p:txBody>
      </p:sp>
      <p:sp>
        <p:nvSpPr>
          <p:cNvPr id="16" name="Rectangle 15">
            <a:extLst>
              <a:ext uri="{FF2B5EF4-FFF2-40B4-BE49-F238E27FC236}">
                <a16:creationId xmlns:a16="http://schemas.microsoft.com/office/drawing/2014/main" id="{15CA09F1-46E3-C74A-B4C7-9942D83BC238}"/>
              </a:ext>
            </a:extLst>
          </p:cNvPr>
          <p:cNvSpPr/>
          <p:nvPr/>
        </p:nvSpPr>
        <p:spPr>
          <a:xfrm>
            <a:off x="7022333" y="3635315"/>
            <a:ext cx="2821578" cy="4001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bk pointer</a:t>
            </a:r>
          </a:p>
        </p:txBody>
      </p:sp>
      <p:sp>
        <p:nvSpPr>
          <p:cNvPr id="19" name="Rectangle 18">
            <a:extLst>
              <a:ext uri="{FF2B5EF4-FFF2-40B4-BE49-F238E27FC236}">
                <a16:creationId xmlns:a16="http://schemas.microsoft.com/office/drawing/2014/main" id="{DC61C3C5-D843-D545-AC19-FC1239D89E68}"/>
              </a:ext>
            </a:extLst>
          </p:cNvPr>
          <p:cNvSpPr/>
          <p:nvPr/>
        </p:nvSpPr>
        <p:spPr>
          <a:xfrm>
            <a:off x="2029819" y="2187179"/>
            <a:ext cx="2821578" cy="4001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err="1">
                <a:latin typeface="Sniglet" pitchFamily="82" charset="0"/>
              </a:rPr>
              <a:t>prev</a:t>
            </a:r>
            <a:r>
              <a:rPr lang="en-US" sz="2000" dirty="0">
                <a:latin typeface="Sniglet" pitchFamily="82" charset="0"/>
              </a:rPr>
              <a:t> size</a:t>
            </a:r>
          </a:p>
        </p:txBody>
      </p:sp>
      <p:sp>
        <p:nvSpPr>
          <p:cNvPr id="20" name="Rectangle 19">
            <a:extLst>
              <a:ext uri="{FF2B5EF4-FFF2-40B4-BE49-F238E27FC236}">
                <a16:creationId xmlns:a16="http://schemas.microsoft.com/office/drawing/2014/main" id="{0D15022E-5945-5C48-9066-588E1A98308D}"/>
              </a:ext>
            </a:extLst>
          </p:cNvPr>
          <p:cNvSpPr/>
          <p:nvPr/>
        </p:nvSpPr>
        <p:spPr>
          <a:xfrm>
            <a:off x="7032991" y="2172312"/>
            <a:ext cx="2821578" cy="4001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err="1">
                <a:latin typeface="Sniglet" pitchFamily="82" charset="0"/>
              </a:rPr>
              <a:t>prev</a:t>
            </a:r>
            <a:r>
              <a:rPr lang="en-US" sz="2000" dirty="0">
                <a:latin typeface="Sniglet" pitchFamily="82" charset="0"/>
              </a:rPr>
              <a:t> size</a:t>
            </a:r>
          </a:p>
        </p:txBody>
      </p:sp>
    </p:spTree>
    <p:extLst>
      <p:ext uri="{BB962C8B-B14F-4D97-AF65-F5344CB8AC3E}">
        <p14:creationId xmlns:p14="http://schemas.microsoft.com/office/powerpoint/2010/main" val="1207090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CC497-4661-F746-8586-98C17E2CB9FF}"/>
              </a:ext>
            </a:extLst>
          </p:cNvPr>
          <p:cNvSpPr>
            <a:spLocks noGrp="1"/>
          </p:cNvSpPr>
          <p:nvPr>
            <p:ph type="title"/>
          </p:nvPr>
        </p:nvSpPr>
        <p:spPr/>
        <p:txBody>
          <a:bodyPr/>
          <a:lstStyle/>
          <a:p>
            <a:r>
              <a:rPr lang="en-US" dirty="0"/>
              <a:t>chunks - in large bin</a:t>
            </a:r>
          </a:p>
        </p:txBody>
      </p:sp>
      <p:sp>
        <p:nvSpPr>
          <p:cNvPr id="4" name="Slide Number Placeholder 3">
            <a:extLst>
              <a:ext uri="{FF2B5EF4-FFF2-40B4-BE49-F238E27FC236}">
                <a16:creationId xmlns:a16="http://schemas.microsoft.com/office/drawing/2014/main" id="{24DC09E0-D5A3-6248-AC0E-EF4FA19393CE}"/>
              </a:ext>
            </a:extLst>
          </p:cNvPr>
          <p:cNvSpPr>
            <a:spLocks noGrp="1"/>
          </p:cNvSpPr>
          <p:nvPr>
            <p:ph type="sldNum" idx="12"/>
          </p:nvPr>
        </p:nvSpPr>
        <p:spPr/>
        <p:txBody>
          <a:bodyPr/>
          <a:lstStyle/>
          <a:p>
            <a:fld id="{B8AB1F1C-5B97-FA47-A21B-131B164DAC8F}" type="slidenum">
              <a:rPr lang="en-US" smtClean="0"/>
              <a:t>24</a:t>
            </a:fld>
            <a:endParaRPr lang="en-US"/>
          </a:p>
        </p:txBody>
      </p:sp>
      <p:sp>
        <p:nvSpPr>
          <p:cNvPr id="5" name="Text Placeholder 2">
            <a:extLst>
              <a:ext uri="{FF2B5EF4-FFF2-40B4-BE49-F238E27FC236}">
                <a16:creationId xmlns:a16="http://schemas.microsoft.com/office/drawing/2014/main" id="{BA24CA07-535E-A640-9F01-894ACE3989A1}"/>
              </a:ext>
            </a:extLst>
          </p:cNvPr>
          <p:cNvSpPr txBox="1">
            <a:spLocks/>
          </p:cNvSpPr>
          <p:nvPr/>
        </p:nvSpPr>
        <p:spPr>
          <a:xfrm>
            <a:off x="5578763" y="2587290"/>
            <a:ext cx="5114735" cy="33213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558786" algn="l" rtl="0" eaLnBrk="1" hangingPunct="1">
              <a:lnSpc>
                <a:spcPct val="100000"/>
              </a:lnSpc>
              <a:spcBef>
                <a:spcPts val="800"/>
              </a:spcBef>
              <a:spcAft>
                <a:spcPts val="0"/>
              </a:spcAft>
              <a:buClr>
                <a:schemeClr val="dk1"/>
              </a:buClr>
              <a:buSzPct val="100000"/>
              <a:buFont typeface="Sniglet" pitchFamily="82" charset="0"/>
              <a:buChar char="×"/>
              <a:defRPr sz="2400" b="0" i="0" u="none" strike="noStrike" cap="none">
                <a:solidFill>
                  <a:schemeClr val="dk1"/>
                </a:solidFill>
                <a:latin typeface="Sniglet"/>
                <a:ea typeface="Sniglet"/>
                <a:cs typeface="Sniglet"/>
                <a:sym typeface="Sniglet"/>
              </a:defRPr>
            </a:lvl1pPr>
            <a:lvl2pPr marL="1219170" marR="0" lvl="1" indent="-507987" algn="l" rtl="0" eaLnBrk="1" hangingPunct="1">
              <a:lnSpc>
                <a:spcPct val="100000"/>
              </a:lnSpc>
              <a:spcBef>
                <a:spcPts val="0"/>
              </a:spcBef>
              <a:spcAft>
                <a:spcPts val="0"/>
              </a:spcAft>
              <a:buClr>
                <a:schemeClr val="dk1"/>
              </a:buClr>
              <a:buSzPts val="2400"/>
              <a:buFont typeface="Sniglet"/>
              <a:buChar char="×"/>
              <a:defRPr sz="2400" b="0" i="0" u="none" strike="noStrike" cap="none">
                <a:solidFill>
                  <a:schemeClr val="dk1"/>
                </a:solidFill>
                <a:latin typeface="Sniglet"/>
                <a:ea typeface="Sniglet"/>
                <a:cs typeface="Sniglet"/>
                <a:sym typeface="Sniglet"/>
              </a:defRPr>
            </a:lvl2pPr>
            <a:lvl3pPr marL="1828754" marR="0" lvl="2" indent="-507987" algn="l" rtl="0" eaLnBrk="1" hangingPunct="1">
              <a:lnSpc>
                <a:spcPct val="100000"/>
              </a:lnSpc>
              <a:spcBef>
                <a:spcPts val="0"/>
              </a:spcBef>
              <a:spcAft>
                <a:spcPts val="0"/>
              </a:spcAft>
              <a:buClr>
                <a:schemeClr val="dk1"/>
              </a:buClr>
              <a:buSzPts val="2400"/>
              <a:buFont typeface="Sniglet"/>
              <a:buChar char="×"/>
              <a:defRPr sz="2400" b="0" i="0" u="none" strike="noStrike" cap="none">
                <a:solidFill>
                  <a:schemeClr val="dk1"/>
                </a:solidFill>
                <a:latin typeface="Sniglet"/>
                <a:ea typeface="Sniglet"/>
                <a:cs typeface="Sniglet"/>
                <a:sym typeface="Sniglet"/>
              </a:defRPr>
            </a:lvl3pPr>
            <a:lvl4pPr marL="2438339" marR="0" lvl="3"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4pPr>
            <a:lvl5pPr marL="3047924" marR="0" lvl="4"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5pPr>
            <a:lvl6pPr marL="3657509" marR="0" lvl="5"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6pPr>
            <a:lvl7pPr marL="4267093" marR="0" lvl="6"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7pPr>
            <a:lvl8pPr marL="4876678" marR="0" lvl="7"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8pPr>
            <a:lvl9pPr marL="5486263" marR="0" lvl="8"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9pPr>
          </a:lstStyle>
          <a:p>
            <a:pPr marL="50799" indent="0">
              <a:buFont typeface="Sniglet" pitchFamily="82" charset="0"/>
              <a:buNone/>
            </a:pPr>
            <a:r>
              <a:rPr lang="en-US"/>
              <a:t>8 bytes</a:t>
            </a:r>
            <a:endParaRPr lang="en-US" dirty="0"/>
          </a:p>
        </p:txBody>
      </p:sp>
      <p:sp>
        <p:nvSpPr>
          <p:cNvPr id="6" name="Rectangle 5">
            <a:extLst>
              <a:ext uri="{FF2B5EF4-FFF2-40B4-BE49-F238E27FC236}">
                <a16:creationId xmlns:a16="http://schemas.microsoft.com/office/drawing/2014/main" id="{17F10A92-AC28-A04C-81D8-A39EE4ABC851}"/>
              </a:ext>
            </a:extLst>
          </p:cNvPr>
          <p:cNvSpPr/>
          <p:nvPr/>
        </p:nvSpPr>
        <p:spPr>
          <a:xfrm>
            <a:off x="2029819" y="2587294"/>
            <a:ext cx="2094220"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chunk size</a:t>
            </a:r>
          </a:p>
        </p:txBody>
      </p:sp>
      <p:sp>
        <p:nvSpPr>
          <p:cNvPr id="7" name="Rectangle 6">
            <a:extLst>
              <a:ext uri="{FF2B5EF4-FFF2-40B4-BE49-F238E27FC236}">
                <a16:creationId xmlns:a16="http://schemas.microsoft.com/office/drawing/2014/main" id="{1662DAB3-52B4-0E48-8E0B-7050325AEF75}"/>
              </a:ext>
            </a:extLst>
          </p:cNvPr>
          <p:cNvSpPr/>
          <p:nvPr/>
        </p:nvSpPr>
        <p:spPr>
          <a:xfrm>
            <a:off x="4137893" y="2587293"/>
            <a:ext cx="720429"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flags</a:t>
            </a:r>
          </a:p>
        </p:txBody>
      </p:sp>
      <p:sp>
        <p:nvSpPr>
          <p:cNvPr id="8" name="Rectangle 7">
            <a:extLst>
              <a:ext uri="{FF2B5EF4-FFF2-40B4-BE49-F238E27FC236}">
                <a16:creationId xmlns:a16="http://schemas.microsoft.com/office/drawing/2014/main" id="{9DCC9904-EDDB-DF42-A6AA-6DB0C944B4B5}"/>
              </a:ext>
            </a:extLst>
          </p:cNvPr>
          <p:cNvSpPr/>
          <p:nvPr/>
        </p:nvSpPr>
        <p:spPr>
          <a:xfrm>
            <a:off x="2036745" y="3254086"/>
            <a:ext cx="2821579" cy="18628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data</a:t>
            </a:r>
          </a:p>
        </p:txBody>
      </p:sp>
      <p:sp>
        <p:nvSpPr>
          <p:cNvPr id="9" name="Rectangle 8">
            <a:extLst>
              <a:ext uri="{FF2B5EF4-FFF2-40B4-BE49-F238E27FC236}">
                <a16:creationId xmlns:a16="http://schemas.microsoft.com/office/drawing/2014/main" id="{92385A8E-77B7-0D40-B125-0738384328F6}"/>
              </a:ext>
            </a:extLst>
          </p:cNvPr>
          <p:cNvSpPr/>
          <p:nvPr/>
        </p:nvSpPr>
        <p:spPr>
          <a:xfrm>
            <a:off x="7019632" y="2587294"/>
            <a:ext cx="2108074"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chunk size</a:t>
            </a:r>
          </a:p>
        </p:txBody>
      </p:sp>
      <p:sp>
        <p:nvSpPr>
          <p:cNvPr id="10" name="Rectangle 9">
            <a:extLst>
              <a:ext uri="{FF2B5EF4-FFF2-40B4-BE49-F238E27FC236}">
                <a16:creationId xmlns:a16="http://schemas.microsoft.com/office/drawing/2014/main" id="{A885D41A-6F26-CF4F-90DB-38B8F3CFC71B}"/>
              </a:ext>
            </a:extLst>
          </p:cNvPr>
          <p:cNvSpPr/>
          <p:nvPr/>
        </p:nvSpPr>
        <p:spPr>
          <a:xfrm>
            <a:off x="7026558" y="3254086"/>
            <a:ext cx="2821579" cy="18628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data</a:t>
            </a:r>
          </a:p>
        </p:txBody>
      </p:sp>
      <p:sp>
        <p:nvSpPr>
          <p:cNvPr id="11" name="Rectangle 10">
            <a:extLst>
              <a:ext uri="{FF2B5EF4-FFF2-40B4-BE49-F238E27FC236}">
                <a16:creationId xmlns:a16="http://schemas.microsoft.com/office/drawing/2014/main" id="{4BBEE0DD-74B5-564B-B140-AE2D0A68F2FC}"/>
              </a:ext>
            </a:extLst>
          </p:cNvPr>
          <p:cNvSpPr/>
          <p:nvPr/>
        </p:nvSpPr>
        <p:spPr>
          <a:xfrm>
            <a:off x="9127707" y="2587292"/>
            <a:ext cx="720429"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flags</a:t>
            </a:r>
          </a:p>
        </p:txBody>
      </p:sp>
      <p:sp>
        <p:nvSpPr>
          <p:cNvPr id="12" name="Rectangle 11">
            <a:extLst>
              <a:ext uri="{FF2B5EF4-FFF2-40B4-BE49-F238E27FC236}">
                <a16:creationId xmlns:a16="http://schemas.microsoft.com/office/drawing/2014/main" id="{ED375535-948D-C943-BD52-5CE1048250AD}"/>
              </a:ext>
            </a:extLst>
          </p:cNvPr>
          <p:cNvSpPr/>
          <p:nvPr/>
        </p:nvSpPr>
        <p:spPr>
          <a:xfrm>
            <a:off x="7026558" y="3254084"/>
            <a:ext cx="2821578" cy="4001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err="1">
                <a:latin typeface="Sniglet" pitchFamily="82" charset="0"/>
              </a:rPr>
              <a:t>fd</a:t>
            </a:r>
            <a:r>
              <a:rPr lang="en-US" sz="2000" dirty="0">
                <a:latin typeface="Sniglet" pitchFamily="82" charset="0"/>
              </a:rPr>
              <a:t> pointer</a:t>
            </a:r>
          </a:p>
        </p:txBody>
      </p:sp>
      <p:sp>
        <p:nvSpPr>
          <p:cNvPr id="13" name="TextBox 12">
            <a:extLst>
              <a:ext uri="{FF2B5EF4-FFF2-40B4-BE49-F238E27FC236}">
                <a16:creationId xmlns:a16="http://schemas.microsoft.com/office/drawing/2014/main" id="{8070CFE6-CA74-534D-BF3F-07D94387C436}"/>
              </a:ext>
            </a:extLst>
          </p:cNvPr>
          <p:cNvSpPr txBox="1"/>
          <p:nvPr/>
        </p:nvSpPr>
        <p:spPr>
          <a:xfrm>
            <a:off x="2724727" y="5383627"/>
            <a:ext cx="909223" cy="400110"/>
          </a:xfrm>
          <a:prstGeom prst="rect">
            <a:avLst/>
          </a:prstGeom>
          <a:noFill/>
        </p:spPr>
        <p:txBody>
          <a:bodyPr wrap="none" rtlCol="0">
            <a:spAutoFit/>
          </a:bodyPr>
          <a:lstStyle/>
          <a:p>
            <a:r>
              <a:rPr lang="en-US" sz="2000" dirty="0">
                <a:latin typeface="Sniglet" pitchFamily="82" charset="0"/>
              </a:rPr>
              <a:t>In-use</a:t>
            </a:r>
          </a:p>
        </p:txBody>
      </p:sp>
      <p:sp>
        <p:nvSpPr>
          <p:cNvPr id="14" name="TextBox 13">
            <a:extLst>
              <a:ext uri="{FF2B5EF4-FFF2-40B4-BE49-F238E27FC236}">
                <a16:creationId xmlns:a16="http://schemas.microsoft.com/office/drawing/2014/main" id="{08A011B0-7589-374F-A7F2-5099CBEB3450}"/>
              </a:ext>
            </a:extLst>
          </p:cNvPr>
          <p:cNvSpPr txBox="1"/>
          <p:nvPr/>
        </p:nvSpPr>
        <p:spPr>
          <a:xfrm>
            <a:off x="8018001" y="5383627"/>
            <a:ext cx="838691" cy="400110"/>
          </a:xfrm>
          <a:prstGeom prst="rect">
            <a:avLst/>
          </a:prstGeom>
          <a:noFill/>
        </p:spPr>
        <p:txBody>
          <a:bodyPr wrap="none" rtlCol="0">
            <a:spAutoFit/>
          </a:bodyPr>
          <a:lstStyle/>
          <a:p>
            <a:r>
              <a:rPr lang="en-US" sz="2000" dirty="0">
                <a:latin typeface="Sniglet" pitchFamily="82" charset="0"/>
              </a:rPr>
              <a:t>Freed</a:t>
            </a:r>
          </a:p>
        </p:txBody>
      </p:sp>
      <p:sp>
        <p:nvSpPr>
          <p:cNvPr id="16" name="Rectangle 15">
            <a:extLst>
              <a:ext uri="{FF2B5EF4-FFF2-40B4-BE49-F238E27FC236}">
                <a16:creationId xmlns:a16="http://schemas.microsoft.com/office/drawing/2014/main" id="{15CA09F1-46E3-C74A-B4C7-9942D83BC238}"/>
              </a:ext>
            </a:extLst>
          </p:cNvPr>
          <p:cNvSpPr/>
          <p:nvPr/>
        </p:nvSpPr>
        <p:spPr>
          <a:xfrm>
            <a:off x="7022333" y="3635315"/>
            <a:ext cx="2821578" cy="4001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bk pointer</a:t>
            </a:r>
          </a:p>
        </p:txBody>
      </p:sp>
      <p:sp>
        <p:nvSpPr>
          <p:cNvPr id="17" name="Rectangle 16">
            <a:extLst>
              <a:ext uri="{FF2B5EF4-FFF2-40B4-BE49-F238E27FC236}">
                <a16:creationId xmlns:a16="http://schemas.microsoft.com/office/drawing/2014/main" id="{D7222B86-BEAD-1C48-9FAC-E554D75D2256}"/>
              </a:ext>
            </a:extLst>
          </p:cNvPr>
          <p:cNvSpPr/>
          <p:nvPr/>
        </p:nvSpPr>
        <p:spPr>
          <a:xfrm>
            <a:off x="7022333" y="4034771"/>
            <a:ext cx="2821578" cy="4001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err="1">
                <a:latin typeface="Sniglet" pitchFamily="82" charset="0"/>
              </a:rPr>
              <a:t>fd</a:t>
            </a:r>
            <a:r>
              <a:rPr lang="en-US" sz="2000" dirty="0">
                <a:latin typeface="Sniglet" pitchFamily="82" charset="0"/>
              </a:rPr>
              <a:t> size</a:t>
            </a:r>
          </a:p>
        </p:txBody>
      </p:sp>
      <p:sp>
        <p:nvSpPr>
          <p:cNvPr id="18" name="Rectangle 17">
            <a:extLst>
              <a:ext uri="{FF2B5EF4-FFF2-40B4-BE49-F238E27FC236}">
                <a16:creationId xmlns:a16="http://schemas.microsoft.com/office/drawing/2014/main" id="{0FF7057D-CDB2-F04E-957C-7138A66E326A}"/>
              </a:ext>
            </a:extLst>
          </p:cNvPr>
          <p:cNvSpPr/>
          <p:nvPr/>
        </p:nvSpPr>
        <p:spPr>
          <a:xfrm>
            <a:off x="7022333" y="4434227"/>
            <a:ext cx="2821578" cy="4001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bk size</a:t>
            </a:r>
          </a:p>
        </p:txBody>
      </p:sp>
    </p:spTree>
    <p:extLst>
      <p:ext uri="{BB962C8B-B14F-4D97-AF65-F5344CB8AC3E}">
        <p14:creationId xmlns:p14="http://schemas.microsoft.com/office/powerpoint/2010/main" val="217076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7BD5C-E3A3-5642-AA2D-6EEB65957A2E}"/>
              </a:ext>
            </a:extLst>
          </p:cNvPr>
          <p:cNvSpPr>
            <a:spLocks noGrp="1"/>
          </p:cNvSpPr>
          <p:nvPr>
            <p:ph type="title"/>
          </p:nvPr>
        </p:nvSpPr>
        <p:spPr/>
        <p:txBody>
          <a:bodyPr/>
          <a:lstStyle/>
          <a:p>
            <a:r>
              <a:rPr lang="en-US" dirty="0" err="1"/>
              <a:t>freelist</a:t>
            </a:r>
            <a:r>
              <a:rPr lang="en-US" dirty="0"/>
              <a:t> of unsorted, small, and large bins</a:t>
            </a:r>
          </a:p>
        </p:txBody>
      </p:sp>
      <p:sp>
        <p:nvSpPr>
          <p:cNvPr id="3" name="Text Placeholder 2">
            <a:extLst>
              <a:ext uri="{FF2B5EF4-FFF2-40B4-BE49-F238E27FC236}">
                <a16:creationId xmlns:a16="http://schemas.microsoft.com/office/drawing/2014/main" id="{45378B69-879E-D14D-A103-DE3EFEC9732D}"/>
              </a:ext>
            </a:extLst>
          </p:cNvPr>
          <p:cNvSpPr>
            <a:spLocks noGrp="1"/>
          </p:cNvSpPr>
          <p:nvPr>
            <p:ph type="body" idx="1"/>
          </p:nvPr>
        </p:nvSpPr>
        <p:spPr>
          <a:xfrm>
            <a:off x="7926713" y="2864138"/>
            <a:ext cx="2588368" cy="1367744"/>
          </a:xfrm>
        </p:spPr>
        <p:txBody>
          <a:bodyPr/>
          <a:lstStyle/>
          <a:p>
            <a:pPr marL="50799" indent="0">
              <a:buNone/>
            </a:pPr>
            <a:r>
              <a:rPr lang="en-US" dirty="0">
                <a:solidFill>
                  <a:srgbClr val="FF0000"/>
                </a:solidFill>
              </a:rPr>
              <a:t>-&gt;</a:t>
            </a:r>
            <a:r>
              <a:rPr lang="en-US" dirty="0"/>
              <a:t> Forward</a:t>
            </a:r>
          </a:p>
          <a:p>
            <a:pPr marL="50799" indent="0">
              <a:buNone/>
            </a:pPr>
            <a:r>
              <a:rPr lang="en-US" dirty="0">
                <a:solidFill>
                  <a:schemeClr val="accent6"/>
                </a:solidFill>
              </a:rPr>
              <a:t>&lt;-</a:t>
            </a:r>
            <a:r>
              <a:rPr lang="en-US" dirty="0"/>
              <a:t> Backward</a:t>
            </a:r>
          </a:p>
        </p:txBody>
      </p:sp>
      <p:sp>
        <p:nvSpPr>
          <p:cNvPr id="4" name="Slide Number Placeholder 3">
            <a:extLst>
              <a:ext uri="{FF2B5EF4-FFF2-40B4-BE49-F238E27FC236}">
                <a16:creationId xmlns:a16="http://schemas.microsoft.com/office/drawing/2014/main" id="{F73CEEBF-249B-C247-9840-8B9E0FDDC5C1}"/>
              </a:ext>
            </a:extLst>
          </p:cNvPr>
          <p:cNvSpPr>
            <a:spLocks noGrp="1"/>
          </p:cNvSpPr>
          <p:nvPr>
            <p:ph type="sldNum" idx="12"/>
          </p:nvPr>
        </p:nvSpPr>
        <p:spPr/>
        <p:txBody>
          <a:bodyPr/>
          <a:lstStyle/>
          <a:p>
            <a:fld id="{B8AB1F1C-5B97-FA47-A21B-131B164DAC8F}" type="slidenum">
              <a:rPr lang="en-US" smtClean="0"/>
              <a:t>25</a:t>
            </a:fld>
            <a:endParaRPr lang="en-US"/>
          </a:p>
        </p:txBody>
      </p:sp>
      <p:sp>
        <p:nvSpPr>
          <p:cNvPr id="5" name="Rectangle 4">
            <a:extLst>
              <a:ext uri="{FF2B5EF4-FFF2-40B4-BE49-F238E27FC236}">
                <a16:creationId xmlns:a16="http://schemas.microsoft.com/office/drawing/2014/main" id="{97F99AE9-D757-0B4B-9B91-E756B4E15D39}"/>
              </a:ext>
            </a:extLst>
          </p:cNvPr>
          <p:cNvSpPr/>
          <p:nvPr/>
        </p:nvSpPr>
        <p:spPr>
          <a:xfrm>
            <a:off x="2327516" y="2394600"/>
            <a:ext cx="1204666"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siz0x20</a:t>
            </a:r>
          </a:p>
        </p:txBody>
      </p:sp>
      <p:sp>
        <p:nvSpPr>
          <p:cNvPr id="9" name="Rectangle 8">
            <a:extLst>
              <a:ext uri="{FF2B5EF4-FFF2-40B4-BE49-F238E27FC236}">
                <a16:creationId xmlns:a16="http://schemas.microsoft.com/office/drawing/2014/main" id="{B21A3113-8068-9B46-800B-0FE2B4913FE3}"/>
              </a:ext>
            </a:extLst>
          </p:cNvPr>
          <p:cNvSpPr/>
          <p:nvPr/>
        </p:nvSpPr>
        <p:spPr>
          <a:xfrm>
            <a:off x="3269284" y="3696609"/>
            <a:ext cx="1204666" cy="5009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chunk</a:t>
            </a:r>
          </a:p>
        </p:txBody>
      </p:sp>
      <p:cxnSp>
        <p:nvCxnSpPr>
          <p:cNvPr id="10" name="Elbow Connector 9">
            <a:extLst>
              <a:ext uri="{FF2B5EF4-FFF2-40B4-BE49-F238E27FC236}">
                <a16:creationId xmlns:a16="http://schemas.microsoft.com/office/drawing/2014/main" id="{4AEF1426-1AAD-F04F-BA6A-118B4EE03925}"/>
              </a:ext>
            </a:extLst>
          </p:cNvPr>
          <p:cNvCxnSpPr>
            <a:cxnSpLocks/>
            <a:stCxn id="5" idx="2"/>
            <a:endCxn id="9" idx="1"/>
          </p:cNvCxnSpPr>
          <p:nvPr/>
        </p:nvCxnSpPr>
        <p:spPr>
          <a:xfrm rot="16200000" flipH="1">
            <a:off x="2656716" y="3334527"/>
            <a:ext cx="885701" cy="339435"/>
          </a:xfrm>
          <a:prstGeom prst="bentConnector2">
            <a:avLst/>
          </a:prstGeom>
          <a:ln w="28575">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6309F268-FCE2-C240-A46B-28E7A6DAC7D6}"/>
              </a:ext>
            </a:extLst>
          </p:cNvPr>
          <p:cNvSpPr/>
          <p:nvPr/>
        </p:nvSpPr>
        <p:spPr>
          <a:xfrm>
            <a:off x="4613990" y="4377925"/>
            <a:ext cx="1204666" cy="5009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chunk</a:t>
            </a:r>
          </a:p>
        </p:txBody>
      </p:sp>
      <p:cxnSp>
        <p:nvCxnSpPr>
          <p:cNvPr id="12" name="Elbow Connector 11">
            <a:extLst>
              <a:ext uri="{FF2B5EF4-FFF2-40B4-BE49-F238E27FC236}">
                <a16:creationId xmlns:a16="http://schemas.microsoft.com/office/drawing/2014/main" id="{66BB7272-25DA-1A43-846C-8E3373BAD8F2}"/>
              </a:ext>
            </a:extLst>
          </p:cNvPr>
          <p:cNvCxnSpPr>
            <a:cxnSpLocks/>
            <a:stCxn id="9" idx="2"/>
            <a:endCxn id="11" idx="1"/>
          </p:cNvCxnSpPr>
          <p:nvPr/>
        </p:nvCxnSpPr>
        <p:spPr>
          <a:xfrm rot="16200000" flipH="1">
            <a:off x="4027388" y="4041810"/>
            <a:ext cx="430830" cy="742373"/>
          </a:xfrm>
          <a:prstGeom prst="bentConnector2">
            <a:avLst/>
          </a:prstGeom>
          <a:ln w="285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3" name="Elbow Connector 12">
            <a:extLst>
              <a:ext uri="{FF2B5EF4-FFF2-40B4-BE49-F238E27FC236}">
                <a16:creationId xmlns:a16="http://schemas.microsoft.com/office/drawing/2014/main" id="{E8BE338D-9B19-7A4E-AEE2-81D52C6693AF}"/>
              </a:ext>
            </a:extLst>
          </p:cNvPr>
          <p:cNvCxnSpPr>
            <a:cxnSpLocks/>
            <a:stCxn id="11" idx="2"/>
            <a:endCxn id="14" idx="1"/>
          </p:cNvCxnSpPr>
          <p:nvPr/>
        </p:nvCxnSpPr>
        <p:spPr>
          <a:xfrm rot="16200000" flipH="1">
            <a:off x="5372703" y="4722518"/>
            <a:ext cx="445224" cy="757984"/>
          </a:xfrm>
          <a:prstGeom prst="bentConnector2">
            <a:avLst/>
          </a:prstGeom>
          <a:ln w="28575">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FB9A1B3F-8D6A-3B44-A6D4-DD7EA2A40518}"/>
              </a:ext>
            </a:extLst>
          </p:cNvPr>
          <p:cNvSpPr/>
          <p:nvPr/>
        </p:nvSpPr>
        <p:spPr>
          <a:xfrm>
            <a:off x="5974307" y="5073635"/>
            <a:ext cx="1204666" cy="5009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a:t>
            </a:r>
          </a:p>
        </p:txBody>
      </p:sp>
      <p:cxnSp>
        <p:nvCxnSpPr>
          <p:cNvPr id="17" name="Elbow Connector 16">
            <a:extLst>
              <a:ext uri="{FF2B5EF4-FFF2-40B4-BE49-F238E27FC236}">
                <a16:creationId xmlns:a16="http://schemas.microsoft.com/office/drawing/2014/main" id="{53AC7103-A714-8849-9A41-AA50E56542E0}"/>
              </a:ext>
            </a:extLst>
          </p:cNvPr>
          <p:cNvCxnSpPr>
            <a:cxnSpLocks/>
            <a:stCxn id="11" idx="0"/>
            <a:endCxn id="9" idx="3"/>
          </p:cNvCxnSpPr>
          <p:nvPr/>
        </p:nvCxnSpPr>
        <p:spPr>
          <a:xfrm rot="16200000" flipV="1">
            <a:off x="4629723" y="3791324"/>
            <a:ext cx="430829" cy="742373"/>
          </a:xfrm>
          <a:prstGeom prst="bentConnector2">
            <a:avLst/>
          </a:prstGeom>
          <a:ln w="285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0" name="Elbow Connector 19">
            <a:extLst>
              <a:ext uri="{FF2B5EF4-FFF2-40B4-BE49-F238E27FC236}">
                <a16:creationId xmlns:a16="http://schemas.microsoft.com/office/drawing/2014/main" id="{C4629F6E-1C13-D843-8B37-BFBC66E21185}"/>
              </a:ext>
            </a:extLst>
          </p:cNvPr>
          <p:cNvCxnSpPr>
            <a:cxnSpLocks/>
            <a:stCxn id="14" idx="0"/>
            <a:endCxn id="11" idx="3"/>
          </p:cNvCxnSpPr>
          <p:nvPr/>
        </p:nvCxnSpPr>
        <p:spPr>
          <a:xfrm rot="16200000" flipV="1">
            <a:off x="5975037" y="4472032"/>
            <a:ext cx="445223" cy="757984"/>
          </a:xfrm>
          <a:prstGeom prst="bentConnector2">
            <a:avLst/>
          </a:prstGeom>
          <a:ln w="285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3" name="Elbow Connector 22">
            <a:extLst>
              <a:ext uri="{FF2B5EF4-FFF2-40B4-BE49-F238E27FC236}">
                <a16:creationId xmlns:a16="http://schemas.microsoft.com/office/drawing/2014/main" id="{093D99DD-6221-7940-A346-40834C357F24}"/>
              </a:ext>
            </a:extLst>
          </p:cNvPr>
          <p:cNvCxnSpPr>
            <a:cxnSpLocks/>
          </p:cNvCxnSpPr>
          <p:nvPr/>
        </p:nvCxnSpPr>
        <p:spPr>
          <a:xfrm rot="16200000" flipV="1">
            <a:off x="3170183" y="3021368"/>
            <a:ext cx="594917" cy="704593"/>
          </a:xfrm>
          <a:prstGeom prst="bentConnector3">
            <a:avLst>
              <a:gd name="adj1" fmla="val 50000"/>
            </a:avLst>
          </a:prstGeom>
          <a:ln w="285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6" name="Elbow Connector 25">
            <a:extLst>
              <a:ext uri="{FF2B5EF4-FFF2-40B4-BE49-F238E27FC236}">
                <a16:creationId xmlns:a16="http://schemas.microsoft.com/office/drawing/2014/main" id="{F45837DE-C067-C54B-B99E-82A62B8BAECF}"/>
              </a:ext>
            </a:extLst>
          </p:cNvPr>
          <p:cNvCxnSpPr>
            <a:cxnSpLocks/>
          </p:cNvCxnSpPr>
          <p:nvPr/>
        </p:nvCxnSpPr>
        <p:spPr>
          <a:xfrm rot="5400000" flipH="1">
            <a:off x="3262466" y="2494607"/>
            <a:ext cx="2513213" cy="3646791"/>
          </a:xfrm>
          <a:prstGeom prst="bentConnector3">
            <a:avLst>
              <a:gd name="adj1" fmla="val -9096"/>
            </a:avLst>
          </a:prstGeom>
          <a:ln w="285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0" name="Elbow Connector 29">
            <a:extLst>
              <a:ext uri="{FF2B5EF4-FFF2-40B4-BE49-F238E27FC236}">
                <a16:creationId xmlns:a16="http://schemas.microsoft.com/office/drawing/2014/main" id="{57059860-E8F4-EA45-9A6D-0D17C89D7CE0}"/>
              </a:ext>
            </a:extLst>
          </p:cNvPr>
          <p:cNvCxnSpPr>
            <a:cxnSpLocks/>
            <a:stCxn id="5" idx="0"/>
            <a:endCxn id="14" idx="2"/>
          </p:cNvCxnSpPr>
          <p:nvPr/>
        </p:nvCxnSpPr>
        <p:spPr>
          <a:xfrm rot="16200000" flipH="1">
            <a:off x="3163240" y="2161209"/>
            <a:ext cx="3180008" cy="3646791"/>
          </a:xfrm>
          <a:prstGeom prst="bentConnector5">
            <a:avLst>
              <a:gd name="adj1" fmla="val -7189"/>
              <a:gd name="adj2" fmla="val -27974"/>
              <a:gd name="adj3" fmla="val 113501"/>
            </a:avLst>
          </a:prstGeom>
          <a:ln w="28575">
            <a:solidFill>
              <a:schemeClr val="accent6"/>
            </a:solidFill>
            <a:tailEnd type="triangle"/>
          </a:ln>
        </p:spPr>
        <p:style>
          <a:lnRef idx="1">
            <a:schemeClr val="dk1"/>
          </a:lnRef>
          <a:fillRef idx="0">
            <a:schemeClr val="dk1"/>
          </a:fillRef>
          <a:effectRef idx="0">
            <a:schemeClr val="dk1"/>
          </a:effectRef>
          <a:fontRef idx="minor">
            <a:schemeClr val="tx1"/>
          </a:fontRef>
        </p:style>
      </p:cxnSp>
      <p:sp>
        <p:nvSpPr>
          <p:cNvPr id="36" name="Rectangle 35">
            <a:extLst>
              <a:ext uri="{FF2B5EF4-FFF2-40B4-BE49-F238E27FC236}">
                <a16:creationId xmlns:a16="http://schemas.microsoft.com/office/drawing/2014/main" id="{5C09BA84-E241-5640-8DED-95484A34CB5A}"/>
              </a:ext>
            </a:extLst>
          </p:cNvPr>
          <p:cNvSpPr/>
          <p:nvPr/>
        </p:nvSpPr>
        <p:spPr>
          <a:xfrm>
            <a:off x="2943686" y="2633031"/>
            <a:ext cx="561986" cy="4140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BK</a:t>
            </a:r>
          </a:p>
        </p:txBody>
      </p:sp>
      <p:sp>
        <p:nvSpPr>
          <p:cNvPr id="37" name="Rectangle 36">
            <a:extLst>
              <a:ext uri="{FF2B5EF4-FFF2-40B4-BE49-F238E27FC236}">
                <a16:creationId xmlns:a16="http://schemas.microsoft.com/office/drawing/2014/main" id="{F4CEE8BA-175B-514A-9927-7F55DBDBAA12}"/>
              </a:ext>
            </a:extLst>
          </p:cNvPr>
          <p:cNvSpPr/>
          <p:nvPr/>
        </p:nvSpPr>
        <p:spPr>
          <a:xfrm>
            <a:off x="2355614" y="2628330"/>
            <a:ext cx="561986" cy="4140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Sniglet" pitchFamily="82" charset="0"/>
              </a:rPr>
              <a:t>FD</a:t>
            </a:r>
          </a:p>
        </p:txBody>
      </p:sp>
      <p:sp>
        <p:nvSpPr>
          <p:cNvPr id="39" name="TextBox 38">
            <a:extLst>
              <a:ext uri="{FF2B5EF4-FFF2-40B4-BE49-F238E27FC236}">
                <a16:creationId xmlns:a16="http://schemas.microsoft.com/office/drawing/2014/main" id="{9C515547-D056-0941-80A8-D6D2D66581BC}"/>
              </a:ext>
            </a:extLst>
          </p:cNvPr>
          <p:cNvSpPr txBox="1"/>
          <p:nvPr/>
        </p:nvSpPr>
        <p:spPr>
          <a:xfrm>
            <a:off x="3824869" y="2486724"/>
            <a:ext cx="2185214" cy="400110"/>
          </a:xfrm>
          <a:prstGeom prst="rect">
            <a:avLst/>
          </a:prstGeom>
          <a:noFill/>
        </p:spPr>
        <p:txBody>
          <a:bodyPr wrap="none" rtlCol="0">
            <a:spAutoFit/>
          </a:bodyPr>
          <a:lstStyle/>
          <a:p>
            <a:r>
              <a:rPr lang="en-US" sz="2000" dirty="0">
                <a:latin typeface="Courier" pitchFamily="2" charset="0"/>
              </a:rPr>
              <a:t>arena -&gt; bins</a:t>
            </a:r>
          </a:p>
        </p:txBody>
      </p:sp>
    </p:spTree>
    <p:extLst>
      <p:ext uri="{BB962C8B-B14F-4D97-AF65-F5344CB8AC3E}">
        <p14:creationId xmlns:p14="http://schemas.microsoft.com/office/powerpoint/2010/main" val="2700963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3FDB01-C2F7-7B41-9CBD-9E69959BCE12}"/>
              </a:ext>
            </a:extLst>
          </p:cNvPr>
          <p:cNvSpPr>
            <a:spLocks noGrp="1"/>
          </p:cNvSpPr>
          <p:nvPr>
            <p:ph type="ctrTitle"/>
          </p:nvPr>
        </p:nvSpPr>
        <p:spPr/>
        <p:txBody>
          <a:bodyPr/>
          <a:lstStyle/>
          <a:p>
            <a:r>
              <a:rPr lang="en-US" dirty="0" err="1"/>
              <a:t>Fastbins</a:t>
            </a:r>
            <a:endParaRPr lang="en-US" dirty="0"/>
          </a:p>
        </p:txBody>
      </p:sp>
      <p:sp>
        <p:nvSpPr>
          <p:cNvPr id="3" name="Slide Number Placeholder 2">
            <a:extLst>
              <a:ext uri="{FF2B5EF4-FFF2-40B4-BE49-F238E27FC236}">
                <a16:creationId xmlns:a16="http://schemas.microsoft.com/office/drawing/2014/main" id="{5995B19C-C361-314D-B94D-3DD2985C069C}"/>
              </a:ext>
            </a:extLst>
          </p:cNvPr>
          <p:cNvSpPr>
            <a:spLocks noGrp="1"/>
          </p:cNvSpPr>
          <p:nvPr>
            <p:ph type="sldNum" idx="12"/>
          </p:nvPr>
        </p:nvSpPr>
        <p:spPr/>
        <p:txBody>
          <a:bodyPr/>
          <a:lstStyle/>
          <a:p>
            <a:fld id="{B8AB1F1C-5B97-FA47-A21B-131B164DAC8F}" type="slidenum">
              <a:rPr lang="en-US" smtClean="0"/>
              <a:t>26</a:t>
            </a:fld>
            <a:endParaRPr lang="en-US"/>
          </a:p>
        </p:txBody>
      </p:sp>
    </p:spTree>
    <p:extLst>
      <p:ext uri="{BB962C8B-B14F-4D97-AF65-F5344CB8AC3E}">
        <p14:creationId xmlns:p14="http://schemas.microsoft.com/office/powerpoint/2010/main" val="3582290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3E620-684C-954D-9214-C0F46476CE7D}"/>
              </a:ext>
            </a:extLst>
          </p:cNvPr>
          <p:cNvSpPr>
            <a:spLocks noGrp="1"/>
          </p:cNvSpPr>
          <p:nvPr>
            <p:ph type="title"/>
          </p:nvPr>
        </p:nvSpPr>
        <p:spPr/>
        <p:txBody>
          <a:bodyPr/>
          <a:lstStyle/>
          <a:p>
            <a:r>
              <a:rPr lang="en-US" dirty="0"/>
              <a:t>Arena -&gt; bins</a:t>
            </a:r>
          </a:p>
        </p:txBody>
      </p:sp>
      <p:sp>
        <p:nvSpPr>
          <p:cNvPr id="3" name="Text Placeholder 2">
            <a:extLst>
              <a:ext uri="{FF2B5EF4-FFF2-40B4-BE49-F238E27FC236}">
                <a16:creationId xmlns:a16="http://schemas.microsoft.com/office/drawing/2014/main" id="{F976ECBE-079C-6445-878E-82FDB1B4E3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F3784E-3213-DC4C-B652-440D348118CD}"/>
              </a:ext>
            </a:extLst>
          </p:cNvPr>
          <p:cNvSpPr>
            <a:spLocks noGrp="1"/>
          </p:cNvSpPr>
          <p:nvPr>
            <p:ph type="sldNum" idx="12"/>
          </p:nvPr>
        </p:nvSpPr>
        <p:spPr/>
        <p:txBody>
          <a:bodyPr/>
          <a:lstStyle/>
          <a:p>
            <a:fld id="{B8AB1F1C-5B97-FA47-A21B-131B164DAC8F}" type="slidenum">
              <a:rPr lang="en-US" smtClean="0"/>
              <a:t>27</a:t>
            </a:fld>
            <a:endParaRPr lang="en-US"/>
          </a:p>
        </p:txBody>
      </p:sp>
      <p:pic>
        <p:nvPicPr>
          <p:cNvPr id="6" name="Picture 5">
            <a:extLst>
              <a:ext uri="{FF2B5EF4-FFF2-40B4-BE49-F238E27FC236}">
                <a16:creationId xmlns:a16="http://schemas.microsoft.com/office/drawing/2014/main" id="{0456C9C2-2CF4-B243-A056-26B17A8F439B}"/>
              </a:ext>
            </a:extLst>
          </p:cNvPr>
          <p:cNvPicPr>
            <a:picLocks noChangeAspect="1"/>
          </p:cNvPicPr>
          <p:nvPr/>
        </p:nvPicPr>
        <p:blipFill>
          <a:blip r:embed="rId2"/>
          <a:stretch>
            <a:fillRect/>
          </a:stretch>
        </p:blipFill>
        <p:spPr>
          <a:xfrm>
            <a:off x="1498501" y="1995066"/>
            <a:ext cx="7414477" cy="3979754"/>
          </a:xfrm>
          <a:prstGeom prst="rect">
            <a:avLst/>
          </a:prstGeom>
        </p:spPr>
      </p:pic>
      <p:sp>
        <p:nvSpPr>
          <p:cNvPr id="5" name="Rectangle 4">
            <a:extLst>
              <a:ext uri="{FF2B5EF4-FFF2-40B4-BE49-F238E27FC236}">
                <a16:creationId xmlns:a16="http://schemas.microsoft.com/office/drawing/2014/main" id="{69A77D9D-2BF1-DD44-8504-608033C671E4}"/>
              </a:ext>
            </a:extLst>
          </p:cNvPr>
          <p:cNvSpPr/>
          <p:nvPr/>
        </p:nvSpPr>
        <p:spPr>
          <a:xfrm>
            <a:off x="1118818" y="2810107"/>
            <a:ext cx="8313586" cy="22302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69FB84EE-5028-9C46-8EA9-7EA24FA1536B}"/>
              </a:ext>
            </a:extLst>
          </p:cNvPr>
          <p:cNvSpPr/>
          <p:nvPr/>
        </p:nvSpPr>
        <p:spPr>
          <a:xfrm>
            <a:off x="1122148" y="3331732"/>
            <a:ext cx="8313586" cy="270927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85877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A7DE-8093-AB48-99D3-A0BF500DD6FE}"/>
              </a:ext>
            </a:extLst>
          </p:cNvPr>
          <p:cNvSpPr>
            <a:spLocks noGrp="1"/>
          </p:cNvSpPr>
          <p:nvPr>
            <p:ph type="title"/>
          </p:nvPr>
        </p:nvSpPr>
        <p:spPr/>
        <p:txBody>
          <a:bodyPr/>
          <a:lstStyle/>
          <a:p>
            <a:r>
              <a:rPr lang="en-US" dirty="0"/>
              <a:t>Free</a:t>
            </a:r>
          </a:p>
        </p:txBody>
      </p:sp>
      <p:sp>
        <p:nvSpPr>
          <p:cNvPr id="3" name="Text Placeholder 2">
            <a:extLst>
              <a:ext uri="{FF2B5EF4-FFF2-40B4-BE49-F238E27FC236}">
                <a16:creationId xmlns:a16="http://schemas.microsoft.com/office/drawing/2014/main" id="{6E892944-F041-334E-BBED-E12BD2611143}"/>
              </a:ext>
            </a:extLst>
          </p:cNvPr>
          <p:cNvSpPr>
            <a:spLocks noGrp="1"/>
          </p:cNvSpPr>
          <p:nvPr>
            <p:ph type="body" idx="1"/>
          </p:nvPr>
        </p:nvSpPr>
        <p:spPr>
          <a:xfrm>
            <a:off x="1402732" y="2061256"/>
            <a:ext cx="9625824" cy="3847374"/>
          </a:xfrm>
        </p:spPr>
        <p:txBody>
          <a:bodyPr/>
          <a:lstStyle/>
          <a:p>
            <a:r>
              <a:rPr lang="en-US" dirty="0">
                <a:solidFill>
                  <a:schemeClr val="accent6"/>
                </a:solidFill>
              </a:rPr>
              <a:t>Recycle to </a:t>
            </a:r>
            <a:r>
              <a:rPr lang="en-US" dirty="0" err="1">
                <a:solidFill>
                  <a:schemeClr val="accent6"/>
                </a:solidFill>
              </a:rPr>
              <a:t>tcache</a:t>
            </a:r>
            <a:r>
              <a:rPr lang="en-US" dirty="0">
                <a:solidFill>
                  <a:schemeClr val="accent6"/>
                </a:solidFill>
              </a:rPr>
              <a:t>:</a:t>
            </a:r>
            <a:r>
              <a:rPr lang="en-US" dirty="0"/>
              <a:t> If there is room in the </a:t>
            </a:r>
            <a:r>
              <a:rPr lang="en-US" dirty="0" err="1"/>
              <a:t>tcache</a:t>
            </a:r>
            <a:r>
              <a:rPr lang="en-US" dirty="0"/>
              <a:t>, store there.</a:t>
            </a:r>
          </a:p>
          <a:p>
            <a:r>
              <a:rPr lang="en-US" dirty="0">
                <a:solidFill>
                  <a:schemeClr val="accent6"/>
                </a:solidFill>
              </a:rPr>
              <a:t>Recycle to </a:t>
            </a:r>
            <a:r>
              <a:rPr lang="en-US" dirty="0" err="1">
                <a:solidFill>
                  <a:schemeClr val="accent6"/>
                </a:solidFill>
              </a:rPr>
              <a:t>fastbin</a:t>
            </a:r>
            <a:r>
              <a:rPr lang="en-US" dirty="0">
                <a:solidFill>
                  <a:schemeClr val="accent6"/>
                </a:solidFill>
              </a:rPr>
              <a:t>: </a:t>
            </a:r>
            <a:r>
              <a:rPr lang="en-US" dirty="0"/>
              <a:t>If the chunk is small enough, store to </a:t>
            </a:r>
            <a:r>
              <a:rPr lang="en-US" dirty="0" err="1"/>
              <a:t>fastbin</a:t>
            </a:r>
            <a:r>
              <a:rPr lang="en-US" dirty="0"/>
              <a:t>.</a:t>
            </a:r>
            <a:endParaRPr lang="en-US" dirty="0">
              <a:solidFill>
                <a:schemeClr val="bg2"/>
              </a:solidFill>
            </a:endParaRPr>
          </a:p>
          <a:p>
            <a:r>
              <a:rPr lang="en-US" dirty="0">
                <a:solidFill>
                  <a:schemeClr val="bg2">
                    <a:lumMod val="60000"/>
                    <a:lumOff val="40000"/>
                  </a:schemeClr>
                </a:solidFill>
              </a:rPr>
              <a:t>If the chunk was </a:t>
            </a:r>
            <a:r>
              <a:rPr lang="en-US" dirty="0" err="1">
                <a:solidFill>
                  <a:schemeClr val="bg2">
                    <a:lumMod val="60000"/>
                    <a:lumOff val="40000"/>
                  </a:schemeClr>
                </a:solidFill>
              </a:rPr>
              <a:t>mmap'd</a:t>
            </a:r>
            <a:r>
              <a:rPr lang="en-US" dirty="0">
                <a:solidFill>
                  <a:schemeClr val="bg2">
                    <a:lumMod val="60000"/>
                    <a:lumOff val="40000"/>
                  </a:schemeClr>
                </a:solidFill>
              </a:rPr>
              <a:t>, </a:t>
            </a:r>
            <a:r>
              <a:rPr lang="en-US" dirty="0" err="1">
                <a:solidFill>
                  <a:schemeClr val="bg2">
                    <a:lumMod val="60000"/>
                    <a:lumOff val="40000"/>
                  </a:schemeClr>
                </a:solidFill>
              </a:rPr>
              <a:t>munmap</a:t>
            </a:r>
            <a:r>
              <a:rPr lang="en-US" dirty="0">
                <a:solidFill>
                  <a:schemeClr val="bg2">
                    <a:lumMod val="60000"/>
                    <a:lumOff val="40000"/>
                  </a:schemeClr>
                </a:solidFill>
              </a:rPr>
              <a:t> it.</a:t>
            </a:r>
          </a:p>
          <a:p>
            <a:r>
              <a:rPr lang="en-US" dirty="0">
                <a:solidFill>
                  <a:schemeClr val="bg2">
                    <a:lumMod val="60000"/>
                    <a:lumOff val="40000"/>
                  </a:schemeClr>
                </a:solidFill>
              </a:rPr>
              <a:t>Coalesce: If this chunk is adjacent to another free chunk, coalesce.</a:t>
            </a:r>
          </a:p>
          <a:p>
            <a:r>
              <a:rPr lang="en-US" dirty="0">
                <a:solidFill>
                  <a:schemeClr val="bg2">
                    <a:lumMod val="60000"/>
                    <a:lumOff val="40000"/>
                  </a:schemeClr>
                </a:solidFill>
              </a:rPr>
              <a:t>Put to unsorted bin: Store in the unsorted bin, unless it's the top chunk.</a:t>
            </a:r>
          </a:p>
        </p:txBody>
      </p:sp>
      <p:sp>
        <p:nvSpPr>
          <p:cNvPr id="4" name="Slide Number Placeholder 3">
            <a:extLst>
              <a:ext uri="{FF2B5EF4-FFF2-40B4-BE49-F238E27FC236}">
                <a16:creationId xmlns:a16="http://schemas.microsoft.com/office/drawing/2014/main" id="{F20F2174-EF88-0842-A309-BC5DA9277D18}"/>
              </a:ext>
            </a:extLst>
          </p:cNvPr>
          <p:cNvSpPr>
            <a:spLocks noGrp="1"/>
          </p:cNvSpPr>
          <p:nvPr>
            <p:ph type="sldNum" idx="12"/>
          </p:nvPr>
        </p:nvSpPr>
        <p:spPr/>
        <p:txBody>
          <a:bodyPr/>
          <a:lstStyle/>
          <a:p>
            <a:fld id="{B8AB1F1C-5B97-FA47-A21B-131B164DAC8F}" type="slidenum">
              <a:rPr lang="en-US" smtClean="0"/>
              <a:t>28</a:t>
            </a:fld>
            <a:endParaRPr lang="en-US"/>
          </a:p>
        </p:txBody>
      </p:sp>
    </p:spTree>
    <p:extLst>
      <p:ext uri="{BB962C8B-B14F-4D97-AF65-F5344CB8AC3E}">
        <p14:creationId xmlns:p14="http://schemas.microsoft.com/office/powerpoint/2010/main" val="28084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3FDB01-C2F7-7B41-9CBD-9E69959BCE12}"/>
              </a:ext>
            </a:extLst>
          </p:cNvPr>
          <p:cNvSpPr>
            <a:spLocks noGrp="1"/>
          </p:cNvSpPr>
          <p:nvPr>
            <p:ph type="ctrTitle"/>
          </p:nvPr>
        </p:nvSpPr>
        <p:spPr>
          <a:xfrm>
            <a:off x="5468167" y="2424604"/>
            <a:ext cx="5023200" cy="1546400"/>
          </a:xfrm>
        </p:spPr>
        <p:txBody>
          <a:bodyPr/>
          <a:lstStyle/>
          <a:p>
            <a:r>
              <a:rPr lang="en-US" dirty="0"/>
              <a:t>Arena, Chunk,</a:t>
            </a:r>
            <a:br>
              <a:rPr lang="en-US" dirty="0"/>
            </a:br>
            <a:r>
              <a:rPr lang="en-US" dirty="0"/>
              <a:t>and bins</a:t>
            </a:r>
          </a:p>
        </p:txBody>
      </p:sp>
      <p:sp>
        <p:nvSpPr>
          <p:cNvPr id="3" name="Slide Number Placeholder 2">
            <a:extLst>
              <a:ext uri="{FF2B5EF4-FFF2-40B4-BE49-F238E27FC236}">
                <a16:creationId xmlns:a16="http://schemas.microsoft.com/office/drawing/2014/main" id="{5995B19C-C361-314D-B94D-3DD2985C069C}"/>
              </a:ext>
            </a:extLst>
          </p:cNvPr>
          <p:cNvSpPr>
            <a:spLocks noGrp="1"/>
          </p:cNvSpPr>
          <p:nvPr>
            <p:ph type="sldNum" idx="12"/>
          </p:nvPr>
        </p:nvSpPr>
        <p:spPr/>
        <p:txBody>
          <a:bodyPr/>
          <a:lstStyle/>
          <a:p>
            <a:fld id="{B8AB1F1C-5B97-FA47-A21B-131B164DAC8F}" type="slidenum">
              <a:rPr lang="en-US" smtClean="0"/>
              <a:t>2</a:t>
            </a:fld>
            <a:endParaRPr lang="en-US"/>
          </a:p>
        </p:txBody>
      </p:sp>
    </p:spTree>
    <p:extLst>
      <p:ext uri="{BB962C8B-B14F-4D97-AF65-F5344CB8AC3E}">
        <p14:creationId xmlns:p14="http://schemas.microsoft.com/office/powerpoint/2010/main" val="477687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201F8-1490-E047-89CD-FE8BCD0BC1E1}"/>
              </a:ext>
            </a:extLst>
          </p:cNvPr>
          <p:cNvSpPr>
            <a:spLocks noGrp="1"/>
          </p:cNvSpPr>
          <p:nvPr>
            <p:ph type="title"/>
          </p:nvPr>
        </p:nvSpPr>
        <p:spPr/>
        <p:txBody>
          <a:bodyPr/>
          <a:lstStyle/>
          <a:p>
            <a:r>
              <a:rPr lang="en-US" dirty="0"/>
              <a:t>Check what a </a:t>
            </a:r>
            <a:r>
              <a:rPr lang="en-US" dirty="0" err="1"/>
              <a:t>fastbin</a:t>
            </a:r>
            <a:r>
              <a:rPr lang="en-US" dirty="0"/>
              <a:t> looks like</a:t>
            </a:r>
          </a:p>
        </p:txBody>
      </p:sp>
      <p:sp>
        <p:nvSpPr>
          <p:cNvPr id="3" name="Text Placeholder 2">
            <a:extLst>
              <a:ext uri="{FF2B5EF4-FFF2-40B4-BE49-F238E27FC236}">
                <a16:creationId xmlns:a16="http://schemas.microsoft.com/office/drawing/2014/main" id="{B1CBC4E0-2DD6-F748-BE09-3939110EDBE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F37FEF4-6D9A-784D-9EA3-EC1478FA0723}"/>
              </a:ext>
            </a:extLst>
          </p:cNvPr>
          <p:cNvSpPr>
            <a:spLocks noGrp="1"/>
          </p:cNvSpPr>
          <p:nvPr>
            <p:ph type="sldNum" idx="12"/>
          </p:nvPr>
        </p:nvSpPr>
        <p:spPr/>
        <p:txBody>
          <a:bodyPr/>
          <a:lstStyle/>
          <a:p>
            <a:fld id="{B8AB1F1C-5B97-FA47-A21B-131B164DAC8F}" type="slidenum">
              <a:rPr lang="en-US" smtClean="0"/>
              <a:t>29</a:t>
            </a:fld>
            <a:endParaRPr lang="en-US"/>
          </a:p>
        </p:txBody>
      </p:sp>
    </p:spTree>
    <p:extLst>
      <p:ext uri="{BB962C8B-B14F-4D97-AF65-F5344CB8AC3E}">
        <p14:creationId xmlns:p14="http://schemas.microsoft.com/office/powerpoint/2010/main" val="2912386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ACF62-1B59-AC49-91B8-ECF3A9361725}"/>
              </a:ext>
            </a:extLst>
          </p:cNvPr>
          <p:cNvSpPr>
            <a:spLocks noGrp="1"/>
          </p:cNvSpPr>
          <p:nvPr>
            <p:ph type="title"/>
          </p:nvPr>
        </p:nvSpPr>
        <p:spPr/>
        <p:txBody>
          <a:bodyPr/>
          <a:lstStyle/>
          <a:p>
            <a:r>
              <a:rPr lang="en-US" dirty="0" err="1"/>
              <a:t>Fastbin</a:t>
            </a:r>
            <a:endParaRPr lang="en-US" dirty="0"/>
          </a:p>
        </p:txBody>
      </p:sp>
      <p:sp>
        <p:nvSpPr>
          <p:cNvPr id="4" name="Slide Number Placeholder 3">
            <a:extLst>
              <a:ext uri="{FF2B5EF4-FFF2-40B4-BE49-F238E27FC236}">
                <a16:creationId xmlns:a16="http://schemas.microsoft.com/office/drawing/2014/main" id="{0A0AAA5D-36F4-C943-910D-83B954CFF19C}"/>
              </a:ext>
            </a:extLst>
          </p:cNvPr>
          <p:cNvSpPr>
            <a:spLocks noGrp="1"/>
          </p:cNvSpPr>
          <p:nvPr>
            <p:ph type="sldNum" idx="12"/>
          </p:nvPr>
        </p:nvSpPr>
        <p:spPr/>
        <p:txBody>
          <a:bodyPr/>
          <a:lstStyle/>
          <a:p>
            <a:fld id="{B8AB1F1C-5B97-FA47-A21B-131B164DAC8F}" type="slidenum">
              <a:rPr lang="en-US" smtClean="0"/>
              <a:t>30</a:t>
            </a:fld>
            <a:endParaRPr lang="en-US"/>
          </a:p>
        </p:txBody>
      </p:sp>
      <p:grpSp>
        <p:nvGrpSpPr>
          <p:cNvPr id="5" name="Group 4">
            <a:extLst>
              <a:ext uri="{FF2B5EF4-FFF2-40B4-BE49-F238E27FC236}">
                <a16:creationId xmlns:a16="http://schemas.microsoft.com/office/drawing/2014/main" id="{960BE520-901B-3948-BB3F-09F5656E172E}"/>
              </a:ext>
            </a:extLst>
          </p:cNvPr>
          <p:cNvGrpSpPr/>
          <p:nvPr/>
        </p:nvGrpSpPr>
        <p:grpSpPr>
          <a:xfrm>
            <a:off x="2692690" y="2506741"/>
            <a:ext cx="5347343" cy="2689726"/>
            <a:chOff x="6909859" y="1727858"/>
            <a:chExt cx="5095870" cy="3421126"/>
          </a:xfrm>
        </p:grpSpPr>
        <p:sp>
          <p:nvSpPr>
            <p:cNvPr id="6" name="Rectangle 5">
              <a:extLst>
                <a:ext uri="{FF2B5EF4-FFF2-40B4-BE49-F238E27FC236}">
                  <a16:creationId xmlns:a16="http://schemas.microsoft.com/office/drawing/2014/main" id="{D623DCAF-15F4-744A-9D90-CA74581CAEC8}"/>
                </a:ext>
              </a:extLst>
            </p:cNvPr>
            <p:cNvSpPr/>
            <p:nvPr/>
          </p:nvSpPr>
          <p:spPr>
            <a:xfrm>
              <a:off x="6909859" y="1727858"/>
              <a:ext cx="1204666"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latin typeface="Sniglet" pitchFamily="82" charset="0"/>
                </a:rPr>
                <a:t>size</a:t>
              </a:r>
            </a:p>
            <a:p>
              <a:pPr algn="ctr"/>
              <a:r>
                <a:rPr lang="en-US" sz="1800" dirty="0">
                  <a:latin typeface="Sniglet" pitchFamily="82" charset="0"/>
                </a:rPr>
                <a:t>0x20</a:t>
              </a:r>
            </a:p>
          </p:txBody>
        </p:sp>
        <p:sp>
          <p:nvSpPr>
            <p:cNvPr id="7" name="Rectangle 6">
              <a:extLst>
                <a:ext uri="{FF2B5EF4-FFF2-40B4-BE49-F238E27FC236}">
                  <a16:creationId xmlns:a16="http://schemas.microsoft.com/office/drawing/2014/main" id="{54308658-57DE-434C-9ED3-ABFFB48AB24C}"/>
                </a:ext>
              </a:extLst>
            </p:cNvPr>
            <p:cNvSpPr/>
            <p:nvPr/>
          </p:nvSpPr>
          <p:spPr>
            <a:xfrm>
              <a:off x="8125456" y="1727858"/>
              <a:ext cx="1204666"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latin typeface="Sniglet" pitchFamily="82" charset="0"/>
                </a:rPr>
                <a:t>size</a:t>
              </a:r>
            </a:p>
            <a:p>
              <a:pPr algn="ctr"/>
              <a:r>
                <a:rPr lang="en-US" sz="1800" dirty="0">
                  <a:latin typeface="Sniglet" pitchFamily="82" charset="0"/>
                </a:rPr>
                <a:t>0x30</a:t>
              </a:r>
            </a:p>
          </p:txBody>
        </p:sp>
        <p:sp>
          <p:nvSpPr>
            <p:cNvPr id="8" name="Rectangle 7">
              <a:extLst>
                <a:ext uri="{FF2B5EF4-FFF2-40B4-BE49-F238E27FC236}">
                  <a16:creationId xmlns:a16="http://schemas.microsoft.com/office/drawing/2014/main" id="{16103D2F-2D73-FB40-8A10-4B122013E6D3}"/>
                </a:ext>
              </a:extLst>
            </p:cNvPr>
            <p:cNvSpPr/>
            <p:nvPr/>
          </p:nvSpPr>
          <p:spPr>
            <a:xfrm>
              <a:off x="9341053" y="1727858"/>
              <a:ext cx="1204666"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latin typeface="Sniglet" pitchFamily="82" charset="0"/>
                </a:rPr>
                <a:t>size</a:t>
              </a:r>
            </a:p>
            <a:p>
              <a:pPr algn="ctr"/>
              <a:r>
                <a:rPr lang="en-US" sz="1800" dirty="0">
                  <a:latin typeface="Sniglet" pitchFamily="82" charset="0"/>
                </a:rPr>
                <a:t>…</a:t>
              </a:r>
            </a:p>
          </p:txBody>
        </p:sp>
        <p:sp>
          <p:nvSpPr>
            <p:cNvPr id="9" name="Rectangle 8">
              <a:extLst>
                <a:ext uri="{FF2B5EF4-FFF2-40B4-BE49-F238E27FC236}">
                  <a16:creationId xmlns:a16="http://schemas.microsoft.com/office/drawing/2014/main" id="{D11FAE44-658F-564E-8703-45BCF54F8AA3}"/>
                </a:ext>
              </a:extLst>
            </p:cNvPr>
            <p:cNvSpPr/>
            <p:nvPr/>
          </p:nvSpPr>
          <p:spPr>
            <a:xfrm>
              <a:off x="10556650" y="1727858"/>
              <a:ext cx="1204666"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latin typeface="Sniglet" pitchFamily="82" charset="0"/>
                </a:rPr>
                <a:t>size</a:t>
              </a:r>
            </a:p>
            <a:p>
              <a:pPr algn="ctr"/>
              <a:r>
                <a:rPr lang="en-US" sz="1800" dirty="0">
                  <a:latin typeface="Sniglet" pitchFamily="82" charset="0"/>
                </a:rPr>
                <a:t>0x80</a:t>
              </a:r>
            </a:p>
          </p:txBody>
        </p:sp>
        <p:sp>
          <p:nvSpPr>
            <p:cNvPr id="10" name="Rectangle 9">
              <a:extLst>
                <a:ext uri="{FF2B5EF4-FFF2-40B4-BE49-F238E27FC236}">
                  <a16:creationId xmlns:a16="http://schemas.microsoft.com/office/drawing/2014/main" id="{7926C884-79FD-7247-A223-67688DCE88BC}"/>
                </a:ext>
              </a:extLst>
            </p:cNvPr>
            <p:cNvSpPr/>
            <p:nvPr/>
          </p:nvSpPr>
          <p:spPr>
            <a:xfrm>
              <a:off x="8138550" y="2916397"/>
              <a:ext cx="1204666" cy="5009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latin typeface="Sniglet" pitchFamily="82" charset="0"/>
                </a:rPr>
                <a:t>chunk</a:t>
              </a:r>
            </a:p>
          </p:txBody>
        </p:sp>
        <p:cxnSp>
          <p:nvCxnSpPr>
            <p:cNvPr id="11" name="Elbow Connector 10">
              <a:extLst>
                <a:ext uri="{FF2B5EF4-FFF2-40B4-BE49-F238E27FC236}">
                  <a16:creationId xmlns:a16="http://schemas.microsoft.com/office/drawing/2014/main" id="{B8287788-B415-7241-B3AF-FED2F45B4C69}"/>
                </a:ext>
              </a:extLst>
            </p:cNvPr>
            <p:cNvCxnSpPr>
              <a:cxnSpLocks/>
              <a:stCxn id="6" idx="2"/>
            </p:cNvCxnSpPr>
            <p:nvPr/>
          </p:nvCxnSpPr>
          <p:spPr>
            <a:xfrm rot="16200000" flipH="1">
              <a:off x="7559402" y="2347442"/>
              <a:ext cx="518847" cy="613266"/>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cxnSp>
          <p:nvCxnSpPr>
            <p:cNvPr id="13" name="Elbow Connector 12">
              <a:extLst>
                <a:ext uri="{FF2B5EF4-FFF2-40B4-BE49-F238E27FC236}">
                  <a16:creationId xmlns:a16="http://schemas.microsoft.com/office/drawing/2014/main" id="{42F6F1A0-FDCC-D24B-B790-1642923C1C9B}"/>
                </a:ext>
              </a:extLst>
            </p:cNvPr>
            <p:cNvCxnSpPr>
              <a:cxnSpLocks/>
              <a:stCxn id="10" idx="2"/>
            </p:cNvCxnSpPr>
            <p:nvPr/>
          </p:nvCxnSpPr>
          <p:spPr>
            <a:xfrm rot="16200000" flipH="1">
              <a:off x="8903326" y="3254927"/>
              <a:ext cx="391518" cy="716405"/>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66D316F4-DA1A-D445-B8F8-2EC3E62D4DE2}"/>
                </a:ext>
              </a:extLst>
            </p:cNvPr>
            <p:cNvSpPr/>
            <p:nvPr/>
          </p:nvSpPr>
          <p:spPr>
            <a:xfrm>
              <a:off x="10801063" y="4648011"/>
              <a:ext cx="1204666" cy="5009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latin typeface="Sniglet" pitchFamily="82" charset="0"/>
                </a:rPr>
                <a:t>…</a:t>
              </a:r>
            </a:p>
          </p:txBody>
        </p:sp>
      </p:grpSp>
      <p:sp>
        <p:nvSpPr>
          <p:cNvPr id="28" name="Rectangle 27">
            <a:extLst>
              <a:ext uri="{FF2B5EF4-FFF2-40B4-BE49-F238E27FC236}">
                <a16:creationId xmlns:a16="http://schemas.microsoft.com/office/drawing/2014/main" id="{8A8E1C44-E1C8-0746-82C4-D18876C3DE37}"/>
              </a:ext>
            </a:extLst>
          </p:cNvPr>
          <p:cNvSpPr/>
          <p:nvPr/>
        </p:nvSpPr>
        <p:spPr>
          <a:xfrm>
            <a:off x="5372193" y="4117690"/>
            <a:ext cx="1264114" cy="3938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latin typeface="Sniglet" pitchFamily="82" charset="0"/>
              </a:rPr>
              <a:t>chunk</a:t>
            </a:r>
          </a:p>
        </p:txBody>
      </p:sp>
      <p:cxnSp>
        <p:nvCxnSpPr>
          <p:cNvPr id="29" name="Elbow Connector 28">
            <a:extLst>
              <a:ext uri="{FF2B5EF4-FFF2-40B4-BE49-F238E27FC236}">
                <a16:creationId xmlns:a16="http://schemas.microsoft.com/office/drawing/2014/main" id="{AB1CBC0A-A74A-ED45-98B2-7B79AEEBC036}"/>
              </a:ext>
            </a:extLst>
          </p:cNvPr>
          <p:cNvCxnSpPr>
            <a:cxnSpLocks/>
            <a:stCxn id="28" idx="2"/>
          </p:cNvCxnSpPr>
          <p:nvPr/>
        </p:nvCxnSpPr>
        <p:spPr>
          <a:xfrm rot="16200000" flipH="1">
            <a:off x="6226221" y="4289590"/>
            <a:ext cx="307816" cy="751758"/>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27209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156CF-B568-1440-9B61-3C42DC6F9764}"/>
              </a:ext>
            </a:extLst>
          </p:cNvPr>
          <p:cNvSpPr>
            <a:spLocks noGrp="1"/>
          </p:cNvSpPr>
          <p:nvPr>
            <p:ph type="title"/>
          </p:nvPr>
        </p:nvSpPr>
        <p:spPr/>
        <p:txBody>
          <a:bodyPr/>
          <a:lstStyle/>
          <a:p>
            <a:r>
              <a:rPr lang="en-US" dirty="0"/>
              <a:t>Vulnerabilities - use after free</a:t>
            </a:r>
          </a:p>
        </p:txBody>
      </p:sp>
      <p:sp>
        <p:nvSpPr>
          <p:cNvPr id="3" name="Text Placeholder 2">
            <a:extLst>
              <a:ext uri="{FF2B5EF4-FFF2-40B4-BE49-F238E27FC236}">
                <a16:creationId xmlns:a16="http://schemas.microsoft.com/office/drawing/2014/main" id="{7C105589-32ED-FC49-BD09-3E93E05B5628}"/>
              </a:ext>
            </a:extLst>
          </p:cNvPr>
          <p:cNvSpPr>
            <a:spLocks noGrp="1"/>
          </p:cNvSpPr>
          <p:nvPr>
            <p:ph type="body" idx="1"/>
          </p:nvPr>
        </p:nvSpPr>
        <p:spPr>
          <a:xfrm>
            <a:off x="6921811" y="2402567"/>
            <a:ext cx="3771688" cy="3117288"/>
          </a:xfrm>
        </p:spPr>
        <p:txBody>
          <a:bodyPr/>
          <a:lstStyle/>
          <a:p>
            <a:endParaRPr lang="en-US" dirty="0"/>
          </a:p>
        </p:txBody>
      </p:sp>
      <p:sp>
        <p:nvSpPr>
          <p:cNvPr id="4" name="Slide Number Placeholder 3">
            <a:extLst>
              <a:ext uri="{FF2B5EF4-FFF2-40B4-BE49-F238E27FC236}">
                <a16:creationId xmlns:a16="http://schemas.microsoft.com/office/drawing/2014/main" id="{73084502-A235-5448-B455-25E6E79FA8C8}"/>
              </a:ext>
            </a:extLst>
          </p:cNvPr>
          <p:cNvSpPr>
            <a:spLocks noGrp="1"/>
          </p:cNvSpPr>
          <p:nvPr>
            <p:ph type="sldNum" idx="12"/>
          </p:nvPr>
        </p:nvSpPr>
        <p:spPr/>
        <p:txBody>
          <a:bodyPr/>
          <a:lstStyle/>
          <a:p>
            <a:fld id="{B8AB1F1C-5B97-FA47-A21B-131B164DAC8F}" type="slidenum">
              <a:rPr lang="en-US" smtClean="0"/>
              <a:t>31</a:t>
            </a:fld>
            <a:endParaRPr lang="en-US"/>
          </a:p>
        </p:txBody>
      </p:sp>
      <p:grpSp>
        <p:nvGrpSpPr>
          <p:cNvPr id="16" name="Group 15">
            <a:extLst>
              <a:ext uri="{FF2B5EF4-FFF2-40B4-BE49-F238E27FC236}">
                <a16:creationId xmlns:a16="http://schemas.microsoft.com/office/drawing/2014/main" id="{22093C40-326B-004C-9F90-309D07FAAA14}"/>
              </a:ext>
            </a:extLst>
          </p:cNvPr>
          <p:cNvGrpSpPr/>
          <p:nvPr/>
        </p:nvGrpSpPr>
        <p:grpSpPr>
          <a:xfrm>
            <a:off x="1454907" y="2506741"/>
            <a:ext cx="5347343" cy="2689726"/>
            <a:chOff x="2692690" y="2506741"/>
            <a:chExt cx="5347343" cy="2689726"/>
          </a:xfrm>
        </p:grpSpPr>
        <p:grpSp>
          <p:nvGrpSpPr>
            <p:cNvPr id="5" name="Group 4">
              <a:extLst>
                <a:ext uri="{FF2B5EF4-FFF2-40B4-BE49-F238E27FC236}">
                  <a16:creationId xmlns:a16="http://schemas.microsoft.com/office/drawing/2014/main" id="{EE0681F2-74DD-6240-B20A-1A8FD8D869AF}"/>
                </a:ext>
              </a:extLst>
            </p:cNvPr>
            <p:cNvGrpSpPr/>
            <p:nvPr/>
          </p:nvGrpSpPr>
          <p:grpSpPr>
            <a:xfrm>
              <a:off x="2692690" y="2506741"/>
              <a:ext cx="5347343" cy="2689726"/>
              <a:chOff x="6909859" y="1727858"/>
              <a:chExt cx="5095870" cy="3421126"/>
            </a:xfrm>
          </p:grpSpPr>
          <p:sp>
            <p:nvSpPr>
              <p:cNvPr id="6" name="Rectangle 5">
                <a:extLst>
                  <a:ext uri="{FF2B5EF4-FFF2-40B4-BE49-F238E27FC236}">
                    <a16:creationId xmlns:a16="http://schemas.microsoft.com/office/drawing/2014/main" id="{9FF63AE9-7982-F24A-9CA2-B7E64F50C2CD}"/>
                  </a:ext>
                </a:extLst>
              </p:cNvPr>
              <p:cNvSpPr/>
              <p:nvPr/>
            </p:nvSpPr>
            <p:spPr>
              <a:xfrm>
                <a:off x="6909859" y="1727858"/>
                <a:ext cx="1204666"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latin typeface="Sniglet" pitchFamily="82" charset="0"/>
                  </a:rPr>
                  <a:t>size</a:t>
                </a:r>
              </a:p>
              <a:p>
                <a:pPr algn="ctr"/>
                <a:r>
                  <a:rPr lang="en-US" sz="1800" dirty="0">
                    <a:latin typeface="Sniglet" pitchFamily="82" charset="0"/>
                  </a:rPr>
                  <a:t>0x20</a:t>
                </a:r>
              </a:p>
            </p:txBody>
          </p:sp>
          <p:sp>
            <p:nvSpPr>
              <p:cNvPr id="7" name="Rectangle 6">
                <a:extLst>
                  <a:ext uri="{FF2B5EF4-FFF2-40B4-BE49-F238E27FC236}">
                    <a16:creationId xmlns:a16="http://schemas.microsoft.com/office/drawing/2014/main" id="{1DF2A51E-6BB8-1040-987C-2065F4FDCD29}"/>
                  </a:ext>
                </a:extLst>
              </p:cNvPr>
              <p:cNvSpPr/>
              <p:nvPr/>
            </p:nvSpPr>
            <p:spPr>
              <a:xfrm>
                <a:off x="8125456" y="1727858"/>
                <a:ext cx="1204666"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latin typeface="Sniglet" pitchFamily="82" charset="0"/>
                  </a:rPr>
                  <a:t>size</a:t>
                </a:r>
              </a:p>
              <a:p>
                <a:pPr algn="ctr"/>
                <a:r>
                  <a:rPr lang="en-US" sz="1800" dirty="0">
                    <a:latin typeface="Sniglet" pitchFamily="82" charset="0"/>
                  </a:rPr>
                  <a:t>0x30</a:t>
                </a:r>
              </a:p>
            </p:txBody>
          </p:sp>
          <p:sp>
            <p:nvSpPr>
              <p:cNvPr id="8" name="Rectangle 7">
                <a:extLst>
                  <a:ext uri="{FF2B5EF4-FFF2-40B4-BE49-F238E27FC236}">
                    <a16:creationId xmlns:a16="http://schemas.microsoft.com/office/drawing/2014/main" id="{C3F0E484-CD09-E941-8AF3-B24BAC32A2D3}"/>
                  </a:ext>
                </a:extLst>
              </p:cNvPr>
              <p:cNvSpPr/>
              <p:nvPr/>
            </p:nvSpPr>
            <p:spPr>
              <a:xfrm>
                <a:off x="9341053" y="1727858"/>
                <a:ext cx="1204666"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latin typeface="Sniglet" pitchFamily="82" charset="0"/>
                  </a:rPr>
                  <a:t>size</a:t>
                </a:r>
              </a:p>
              <a:p>
                <a:pPr algn="ctr"/>
                <a:r>
                  <a:rPr lang="en-US" sz="1800" dirty="0">
                    <a:latin typeface="Sniglet" pitchFamily="82" charset="0"/>
                  </a:rPr>
                  <a:t>…</a:t>
                </a:r>
              </a:p>
            </p:txBody>
          </p:sp>
          <p:sp>
            <p:nvSpPr>
              <p:cNvPr id="9" name="Rectangle 8">
                <a:extLst>
                  <a:ext uri="{FF2B5EF4-FFF2-40B4-BE49-F238E27FC236}">
                    <a16:creationId xmlns:a16="http://schemas.microsoft.com/office/drawing/2014/main" id="{874210AA-CC7C-5647-BBC4-9E249957440E}"/>
                  </a:ext>
                </a:extLst>
              </p:cNvPr>
              <p:cNvSpPr/>
              <p:nvPr/>
            </p:nvSpPr>
            <p:spPr>
              <a:xfrm>
                <a:off x="10556650" y="1727858"/>
                <a:ext cx="1204666"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latin typeface="Sniglet" pitchFamily="82" charset="0"/>
                  </a:rPr>
                  <a:t>size</a:t>
                </a:r>
              </a:p>
              <a:p>
                <a:pPr algn="ctr"/>
                <a:r>
                  <a:rPr lang="en-US" sz="1800" dirty="0">
                    <a:latin typeface="Sniglet" pitchFamily="82" charset="0"/>
                  </a:rPr>
                  <a:t>0x80</a:t>
                </a:r>
              </a:p>
            </p:txBody>
          </p:sp>
          <p:sp>
            <p:nvSpPr>
              <p:cNvPr id="10" name="Rectangle 9">
                <a:extLst>
                  <a:ext uri="{FF2B5EF4-FFF2-40B4-BE49-F238E27FC236}">
                    <a16:creationId xmlns:a16="http://schemas.microsoft.com/office/drawing/2014/main" id="{1B38BD40-F3B8-4A47-A0F8-3DA7B2A99CBA}"/>
                  </a:ext>
                </a:extLst>
              </p:cNvPr>
              <p:cNvSpPr/>
              <p:nvPr/>
            </p:nvSpPr>
            <p:spPr>
              <a:xfrm>
                <a:off x="8138550" y="2916397"/>
                <a:ext cx="1204666" cy="5009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latin typeface="Sniglet" pitchFamily="82" charset="0"/>
                  </a:rPr>
                  <a:t>chunk</a:t>
                </a:r>
              </a:p>
            </p:txBody>
          </p:sp>
          <p:cxnSp>
            <p:nvCxnSpPr>
              <p:cNvPr id="11" name="Elbow Connector 10">
                <a:extLst>
                  <a:ext uri="{FF2B5EF4-FFF2-40B4-BE49-F238E27FC236}">
                    <a16:creationId xmlns:a16="http://schemas.microsoft.com/office/drawing/2014/main" id="{37F85EFD-A482-084A-9E52-1F0F846C9F42}"/>
                  </a:ext>
                </a:extLst>
              </p:cNvPr>
              <p:cNvCxnSpPr>
                <a:cxnSpLocks/>
                <a:stCxn id="6" idx="2"/>
              </p:cNvCxnSpPr>
              <p:nvPr/>
            </p:nvCxnSpPr>
            <p:spPr>
              <a:xfrm rot="16200000" flipH="1">
                <a:off x="7559402" y="2347442"/>
                <a:ext cx="518847" cy="613266"/>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cxnSp>
            <p:nvCxnSpPr>
              <p:cNvPr id="12" name="Elbow Connector 11">
                <a:extLst>
                  <a:ext uri="{FF2B5EF4-FFF2-40B4-BE49-F238E27FC236}">
                    <a16:creationId xmlns:a16="http://schemas.microsoft.com/office/drawing/2014/main" id="{C70005A8-18F4-2247-9345-1397C431A1D8}"/>
                  </a:ext>
                </a:extLst>
              </p:cNvPr>
              <p:cNvCxnSpPr>
                <a:cxnSpLocks/>
                <a:stCxn id="10" idx="2"/>
              </p:cNvCxnSpPr>
              <p:nvPr/>
            </p:nvCxnSpPr>
            <p:spPr>
              <a:xfrm rot="16200000" flipH="1">
                <a:off x="8903326" y="3254927"/>
                <a:ext cx="391518" cy="716405"/>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20E586B8-586A-E341-8856-17776D7FA8BF}"/>
                  </a:ext>
                </a:extLst>
              </p:cNvPr>
              <p:cNvSpPr/>
              <p:nvPr/>
            </p:nvSpPr>
            <p:spPr>
              <a:xfrm>
                <a:off x="10801063" y="4648011"/>
                <a:ext cx="1204666" cy="5009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latin typeface="Sniglet" pitchFamily="82" charset="0"/>
                  </a:rPr>
                  <a:t>…</a:t>
                </a:r>
              </a:p>
            </p:txBody>
          </p:sp>
        </p:grpSp>
        <p:sp>
          <p:nvSpPr>
            <p:cNvPr id="14" name="Rectangle 13">
              <a:extLst>
                <a:ext uri="{FF2B5EF4-FFF2-40B4-BE49-F238E27FC236}">
                  <a16:creationId xmlns:a16="http://schemas.microsoft.com/office/drawing/2014/main" id="{59580709-B77C-2C4F-8528-63D9674B37C0}"/>
                </a:ext>
              </a:extLst>
            </p:cNvPr>
            <p:cNvSpPr/>
            <p:nvPr/>
          </p:nvSpPr>
          <p:spPr>
            <a:xfrm>
              <a:off x="5372193" y="4117690"/>
              <a:ext cx="1264114" cy="3938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latin typeface="Sniglet" pitchFamily="82" charset="0"/>
                </a:rPr>
                <a:t>chunk</a:t>
              </a:r>
            </a:p>
          </p:txBody>
        </p:sp>
        <p:cxnSp>
          <p:nvCxnSpPr>
            <p:cNvPr id="15" name="Elbow Connector 14">
              <a:extLst>
                <a:ext uri="{FF2B5EF4-FFF2-40B4-BE49-F238E27FC236}">
                  <a16:creationId xmlns:a16="http://schemas.microsoft.com/office/drawing/2014/main" id="{B3FCE9A6-8D3A-7A4F-8191-DE59C317FDA8}"/>
                </a:ext>
              </a:extLst>
            </p:cNvPr>
            <p:cNvCxnSpPr>
              <a:cxnSpLocks/>
              <a:stCxn id="14" idx="2"/>
            </p:cNvCxnSpPr>
            <p:nvPr/>
          </p:nvCxnSpPr>
          <p:spPr>
            <a:xfrm rot="16200000" flipH="1">
              <a:off x="6226221" y="4289590"/>
              <a:ext cx="307816" cy="751758"/>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08226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06E93-4F49-4A46-AC9E-DDB59D41ACE7}"/>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14FD728E-E37C-274B-BCF1-7F97C0E9465D}"/>
              </a:ext>
            </a:extLst>
          </p:cNvPr>
          <p:cNvSpPr>
            <a:spLocks noGrp="1"/>
          </p:cNvSpPr>
          <p:nvPr>
            <p:ph type="sldNum" idx="12"/>
          </p:nvPr>
        </p:nvSpPr>
        <p:spPr/>
        <p:txBody>
          <a:bodyPr/>
          <a:lstStyle/>
          <a:p>
            <a:fld id="{B8AB1F1C-5B97-FA47-A21B-131B164DAC8F}" type="slidenum">
              <a:rPr lang="en-US" smtClean="0"/>
              <a:t>3</a:t>
            </a:fld>
            <a:endParaRPr lang="en-US"/>
          </a:p>
        </p:txBody>
      </p:sp>
      <p:pic>
        <p:nvPicPr>
          <p:cNvPr id="5" name="Picture 2">
            <a:extLst>
              <a:ext uri="{FF2B5EF4-FFF2-40B4-BE49-F238E27FC236}">
                <a16:creationId xmlns:a16="http://schemas.microsoft.com/office/drawing/2014/main" id="{70A6DF65-4144-0D47-B7D8-AF703E786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757" y="1520932"/>
            <a:ext cx="5110114" cy="418496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CE514C63-B590-9943-A4DF-2325EDD19FF2}"/>
              </a:ext>
            </a:extLst>
          </p:cNvPr>
          <p:cNvGrpSpPr/>
          <p:nvPr/>
        </p:nvGrpSpPr>
        <p:grpSpPr>
          <a:xfrm>
            <a:off x="7030510" y="2163335"/>
            <a:ext cx="3262065" cy="2064305"/>
            <a:chOff x="6909859" y="1727858"/>
            <a:chExt cx="4851457" cy="3180008"/>
          </a:xfrm>
        </p:grpSpPr>
        <p:sp>
          <p:nvSpPr>
            <p:cNvPr id="6" name="Rectangle 5">
              <a:extLst>
                <a:ext uri="{FF2B5EF4-FFF2-40B4-BE49-F238E27FC236}">
                  <a16:creationId xmlns:a16="http://schemas.microsoft.com/office/drawing/2014/main" id="{7DDC219E-FB08-3F49-8471-8CD5E8DDDAF1}"/>
                </a:ext>
              </a:extLst>
            </p:cNvPr>
            <p:cNvSpPr/>
            <p:nvPr/>
          </p:nvSpPr>
          <p:spPr>
            <a:xfrm>
              <a:off x="6909859" y="1727858"/>
              <a:ext cx="1204666"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niglet" pitchFamily="82" charset="0"/>
                </a:rPr>
                <a:t>size</a:t>
              </a:r>
            </a:p>
            <a:p>
              <a:pPr algn="ctr"/>
              <a:r>
                <a:rPr lang="en-US" dirty="0">
                  <a:latin typeface="Sniglet" pitchFamily="82" charset="0"/>
                </a:rPr>
                <a:t>0x20</a:t>
              </a:r>
            </a:p>
          </p:txBody>
        </p:sp>
        <p:sp>
          <p:nvSpPr>
            <p:cNvPr id="7" name="Rectangle 6">
              <a:extLst>
                <a:ext uri="{FF2B5EF4-FFF2-40B4-BE49-F238E27FC236}">
                  <a16:creationId xmlns:a16="http://schemas.microsoft.com/office/drawing/2014/main" id="{0D7C1999-DA0D-C248-815B-1891E01B320F}"/>
                </a:ext>
              </a:extLst>
            </p:cNvPr>
            <p:cNvSpPr/>
            <p:nvPr/>
          </p:nvSpPr>
          <p:spPr>
            <a:xfrm>
              <a:off x="8125456" y="1727858"/>
              <a:ext cx="1204666"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niglet" pitchFamily="82" charset="0"/>
                </a:rPr>
                <a:t>size</a:t>
              </a:r>
            </a:p>
            <a:p>
              <a:pPr algn="ctr"/>
              <a:r>
                <a:rPr lang="en-US" dirty="0">
                  <a:latin typeface="Sniglet" pitchFamily="82" charset="0"/>
                </a:rPr>
                <a:t>0x30</a:t>
              </a:r>
            </a:p>
          </p:txBody>
        </p:sp>
        <p:sp>
          <p:nvSpPr>
            <p:cNvPr id="8" name="Rectangle 7">
              <a:extLst>
                <a:ext uri="{FF2B5EF4-FFF2-40B4-BE49-F238E27FC236}">
                  <a16:creationId xmlns:a16="http://schemas.microsoft.com/office/drawing/2014/main" id="{D6E2EEF5-6DB2-1F4C-A02B-E104479B4555}"/>
                </a:ext>
              </a:extLst>
            </p:cNvPr>
            <p:cNvSpPr/>
            <p:nvPr/>
          </p:nvSpPr>
          <p:spPr>
            <a:xfrm>
              <a:off x="9341053" y="1727858"/>
              <a:ext cx="1204666"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niglet" pitchFamily="82" charset="0"/>
                </a:rPr>
                <a:t>size</a:t>
              </a:r>
            </a:p>
            <a:p>
              <a:pPr algn="ctr"/>
              <a:r>
                <a:rPr lang="en-US" dirty="0">
                  <a:latin typeface="Sniglet" pitchFamily="82" charset="0"/>
                </a:rPr>
                <a:t>…</a:t>
              </a:r>
            </a:p>
          </p:txBody>
        </p:sp>
        <p:sp>
          <p:nvSpPr>
            <p:cNvPr id="9" name="Rectangle 8">
              <a:extLst>
                <a:ext uri="{FF2B5EF4-FFF2-40B4-BE49-F238E27FC236}">
                  <a16:creationId xmlns:a16="http://schemas.microsoft.com/office/drawing/2014/main" id="{A90C8D70-9829-8042-A75B-9CCCA45618A2}"/>
                </a:ext>
              </a:extLst>
            </p:cNvPr>
            <p:cNvSpPr/>
            <p:nvPr/>
          </p:nvSpPr>
          <p:spPr>
            <a:xfrm>
              <a:off x="10556650" y="1727858"/>
              <a:ext cx="1204666" cy="666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niglet" pitchFamily="82" charset="0"/>
                </a:rPr>
                <a:t>size</a:t>
              </a:r>
            </a:p>
            <a:p>
              <a:pPr algn="ctr"/>
              <a:r>
                <a:rPr lang="en-US" dirty="0">
                  <a:latin typeface="Sniglet" pitchFamily="82" charset="0"/>
                </a:rPr>
                <a:t>0x410</a:t>
              </a:r>
            </a:p>
          </p:txBody>
        </p:sp>
        <p:sp>
          <p:nvSpPr>
            <p:cNvPr id="10" name="Rectangle 9">
              <a:extLst>
                <a:ext uri="{FF2B5EF4-FFF2-40B4-BE49-F238E27FC236}">
                  <a16:creationId xmlns:a16="http://schemas.microsoft.com/office/drawing/2014/main" id="{CDAB3629-31F1-B448-A583-FB2EB5227E23}"/>
                </a:ext>
              </a:extLst>
            </p:cNvPr>
            <p:cNvSpPr/>
            <p:nvPr/>
          </p:nvSpPr>
          <p:spPr>
            <a:xfrm>
              <a:off x="7851627" y="3029867"/>
              <a:ext cx="1204666" cy="5009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niglet" pitchFamily="82" charset="0"/>
                </a:rPr>
                <a:t>chunk</a:t>
              </a:r>
            </a:p>
          </p:txBody>
        </p:sp>
        <p:cxnSp>
          <p:nvCxnSpPr>
            <p:cNvPr id="11" name="Elbow Connector 10">
              <a:extLst>
                <a:ext uri="{FF2B5EF4-FFF2-40B4-BE49-F238E27FC236}">
                  <a16:creationId xmlns:a16="http://schemas.microsoft.com/office/drawing/2014/main" id="{C01E39FB-FE6D-B449-9C12-ED7ED21A128C}"/>
                </a:ext>
              </a:extLst>
            </p:cNvPr>
            <p:cNvCxnSpPr>
              <a:stCxn id="6" idx="2"/>
              <a:endCxn id="10" idx="1"/>
            </p:cNvCxnSpPr>
            <p:nvPr/>
          </p:nvCxnSpPr>
          <p:spPr>
            <a:xfrm rot="16200000" flipH="1">
              <a:off x="7239059" y="2667785"/>
              <a:ext cx="885701" cy="339435"/>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B0127007-4951-4941-9721-ED98480D79C5}"/>
                </a:ext>
              </a:extLst>
            </p:cNvPr>
            <p:cNvSpPr/>
            <p:nvPr/>
          </p:nvSpPr>
          <p:spPr>
            <a:xfrm>
              <a:off x="9196333" y="3711183"/>
              <a:ext cx="1204666" cy="5009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niglet" pitchFamily="82" charset="0"/>
                </a:rPr>
                <a:t>chunk</a:t>
              </a:r>
            </a:p>
          </p:txBody>
        </p:sp>
        <p:cxnSp>
          <p:nvCxnSpPr>
            <p:cNvPr id="13" name="Elbow Connector 12">
              <a:extLst>
                <a:ext uri="{FF2B5EF4-FFF2-40B4-BE49-F238E27FC236}">
                  <a16:creationId xmlns:a16="http://schemas.microsoft.com/office/drawing/2014/main" id="{945DB4A2-B5E4-C148-9B7D-577B79824E4B}"/>
                </a:ext>
              </a:extLst>
            </p:cNvPr>
            <p:cNvCxnSpPr>
              <a:cxnSpLocks/>
              <a:stCxn id="10" idx="2"/>
              <a:endCxn id="12" idx="1"/>
            </p:cNvCxnSpPr>
            <p:nvPr/>
          </p:nvCxnSpPr>
          <p:spPr>
            <a:xfrm rot="16200000" flipH="1">
              <a:off x="8609731" y="3375068"/>
              <a:ext cx="430830" cy="742373"/>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Elbow Connector 13">
              <a:extLst>
                <a:ext uri="{FF2B5EF4-FFF2-40B4-BE49-F238E27FC236}">
                  <a16:creationId xmlns:a16="http://schemas.microsoft.com/office/drawing/2014/main" id="{FEC8A240-0326-3B42-ACCF-0DCE859B0820}"/>
                </a:ext>
              </a:extLst>
            </p:cNvPr>
            <p:cNvCxnSpPr>
              <a:cxnSpLocks/>
              <a:stCxn id="12" idx="2"/>
              <a:endCxn id="15" idx="1"/>
            </p:cNvCxnSpPr>
            <p:nvPr/>
          </p:nvCxnSpPr>
          <p:spPr>
            <a:xfrm rot="16200000" flipH="1">
              <a:off x="9955046" y="4055776"/>
              <a:ext cx="445224" cy="757984"/>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61BEEBCE-3779-1C45-A892-5DB6686E0836}"/>
                </a:ext>
              </a:extLst>
            </p:cNvPr>
            <p:cNvSpPr/>
            <p:nvPr/>
          </p:nvSpPr>
          <p:spPr>
            <a:xfrm>
              <a:off x="10556650" y="4406893"/>
              <a:ext cx="1204666" cy="5009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niglet" pitchFamily="82" charset="0"/>
                </a:rPr>
                <a:t>…</a:t>
              </a:r>
            </a:p>
          </p:txBody>
        </p:sp>
      </p:grpSp>
      <p:cxnSp>
        <p:nvCxnSpPr>
          <p:cNvPr id="21" name="Straight Arrow Connector 20">
            <a:extLst>
              <a:ext uri="{FF2B5EF4-FFF2-40B4-BE49-F238E27FC236}">
                <a16:creationId xmlns:a16="http://schemas.microsoft.com/office/drawing/2014/main" id="{D7AE30BD-C112-1041-9FA1-42114BDA503D}"/>
              </a:ext>
            </a:extLst>
          </p:cNvPr>
          <p:cNvCxnSpPr>
            <a:stCxn id="5" idx="3"/>
          </p:cNvCxnSpPr>
          <p:nvPr/>
        </p:nvCxnSpPr>
        <p:spPr>
          <a:xfrm flipV="1">
            <a:off x="6194871" y="3613414"/>
            <a:ext cx="1354757" cy="1"/>
          </a:xfrm>
          <a:prstGeom prst="straightConnector1">
            <a:avLst/>
          </a:prstGeom>
          <a:ln w="38100">
            <a:solidFill>
              <a:schemeClr val="accent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133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AE1BE-A588-B645-81FE-916485C32DCC}"/>
              </a:ext>
            </a:extLst>
          </p:cNvPr>
          <p:cNvSpPr>
            <a:spLocks noGrp="1"/>
          </p:cNvSpPr>
          <p:nvPr>
            <p:ph type="title"/>
          </p:nvPr>
        </p:nvSpPr>
        <p:spPr/>
        <p:txBody>
          <a:bodyPr/>
          <a:lstStyle/>
          <a:p>
            <a:r>
              <a:rPr lang="en-US" dirty="0"/>
              <a:t>Arena</a:t>
            </a:r>
          </a:p>
        </p:txBody>
      </p:sp>
      <p:sp>
        <p:nvSpPr>
          <p:cNvPr id="3" name="Text Placeholder 2">
            <a:extLst>
              <a:ext uri="{FF2B5EF4-FFF2-40B4-BE49-F238E27FC236}">
                <a16:creationId xmlns:a16="http://schemas.microsoft.com/office/drawing/2014/main" id="{9525CE50-AB72-044D-9A20-53E9FCF8BA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35A7A0-F408-6F45-996B-63A9C45BA330}"/>
              </a:ext>
            </a:extLst>
          </p:cNvPr>
          <p:cNvSpPr>
            <a:spLocks noGrp="1"/>
          </p:cNvSpPr>
          <p:nvPr>
            <p:ph type="sldNum" idx="12"/>
          </p:nvPr>
        </p:nvSpPr>
        <p:spPr/>
        <p:txBody>
          <a:bodyPr/>
          <a:lstStyle/>
          <a:p>
            <a:fld id="{B8AB1F1C-5B97-FA47-A21B-131B164DAC8F}" type="slidenum">
              <a:rPr lang="en-US" smtClean="0"/>
              <a:t>4</a:t>
            </a:fld>
            <a:endParaRPr lang="en-US"/>
          </a:p>
        </p:txBody>
      </p:sp>
      <p:pic>
        <p:nvPicPr>
          <p:cNvPr id="5" name="Picture 4">
            <a:extLst>
              <a:ext uri="{FF2B5EF4-FFF2-40B4-BE49-F238E27FC236}">
                <a16:creationId xmlns:a16="http://schemas.microsoft.com/office/drawing/2014/main" id="{DB630EB7-3EE5-5541-8B07-B30CFEF2F45E}"/>
              </a:ext>
            </a:extLst>
          </p:cNvPr>
          <p:cNvPicPr>
            <a:picLocks noChangeAspect="1"/>
          </p:cNvPicPr>
          <p:nvPr/>
        </p:nvPicPr>
        <p:blipFill>
          <a:blip r:embed="rId3"/>
          <a:stretch>
            <a:fillRect/>
          </a:stretch>
        </p:blipFill>
        <p:spPr>
          <a:xfrm>
            <a:off x="1402733" y="1916292"/>
            <a:ext cx="9286634" cy="3475944"/>
          </a:xfrm>
          <a:prstGeom prst="rect">
            <a:avLst/>
          </a:prstGeom>
        </p:spPr>
      </p:pic>
      <p:pic>
        <p:nvPicPr>
          <p:cNvPr id="6" name="Picture 5">
            <a:extLst>
              <a:ext uri="{FF2B5EF4-FFF2-40B4-BE49-F238E27FC236}">
                <a16:creationId xmlns:a16="http://schemas.microsoft.com/office/drawing/2014/main" id="{A9515E3C-DAE0-DC47-BFA7-B62A82A9D291}"/>
              </a:ext>
            </a:extLst>
          </p:cNvPr>
          <p:cNvPicPr>
            <a:picLocks noChangeAspect="1"/>
          </p:cNvPicPr>
          <p:nvPr/>
        </p:nvPicPr>
        <p:blipFill>
          <a:blip r:embed="rId4"/>
          <a:stretch>
            <a:fillRect/>
          </a:stretch>
        </p:blipFill>
        <p:spPr>
          <a:xfrm>
            <a:off x="1402733" y="5559504"/>
            <a:ext cx="8490948" cy="395152"/>
          </a:xfrm>
          <a:prstGeom prst="rect">
            <a:avLst/>
          </a:prstGeom>
        </p:spPr>
      </p:pic>
      <p:sp>
        <p:nvSpPr>
          <p:cNvPr id="7" name="Arc 6">
            <a:extLst>
              <a:ext uri="{FF2B5EF4-FFF2-40B4-BE49-F238E27FC236}">
                <a16:creationId xmlns:a16="http://schemas.microsoft.com/office/drawing/2014/main" id="{7CB6F250-B02C-434C-81AC-1ED9D0B1292B}"/>
              </a:ext>
            </a:extLst>
          </p:cNvPr>
          <p:cNvSpPr/>
          <p:nvPr/>
        </p:nvSpPr>
        <p:spPr>
          <a:xfrm rot="12467900">
            <a:off x="1260081" y="2751017"/>
            <a:ext cx="718377" cy="814039"/>
          </a:xfrm>
          <a:prstGeom prst="arc">
            <a:avLst>
              <a:gd name="adj1" fmla="val 16200000"/>
              <a:gd name="adj2" fmla="val 1140369"/>
            </a:avLst>
          </a:prstGeom>
          <a:ln w="3810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22227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41989-0FF5-9C41-819F-BCB2336B0871}"/>
              </a:ext>
            </a:extLst>
          </p:cNvPr>
          <p:cNvSpPr>
            <a:spLocks noGrp="1"/>
          </p:cNvSpPr>
          <p:nvPr>
            <p:ph type="title"/>
          </p:nvPr>
        </p:nvSpPr>
        <p:spPr/>
        <p:txBody>
          <a:bodyPr/>
          <a:lstStyle/>
          <a:p>
            <a:r>
              <a:rPr lang="en-US" dirty="0"/>
              <a:t>Arena</a:t>
            </a:r>
          </a:p>
        </p:txBody>
      </p:sp>
      <p:sp>
        <p:nvSpPr>
          <p:cNvPr id="3" name="Text Placeholder 2">
            <a:extLst>
              <a:ext uri="{FF2B5EF4-FFF2-40B4-BE49-F238E27FC236}">
                <a16:creationId xmlns:a16="http://schemas.microsoft.com/office/drawing/2014/main" id="{53342529-BBA7-B545-86B9-4342C64E29D9}"/>
              </a:ext>
            </a:extLst>
          </p:cNvPr>
          <p:cNvSpPr>
            <a:spLocks noGrp="1"/>
          </p:cNvSpPr>
          <p:nvPr>
            <p:ph type="body" idx="1"/>
          </p:nvPr>
        </p:nvSpPr>
        <p:spPr>
          <a:xfrm>
            <a:off x="6453488" y="2406270"/>
            <a:ext cx="4533010" cy="3179648"/>
          </a:xfrm>
        </p:spPr>
        <p:txBody>
          <a:bodyPr/>
          <a:lstStyle/>
          <a:p>
            <a:pPr marL="50799" indent="0">
              <a:buNone/>
            </a:pPr>
            <a:r>
              <a:rPr lang="en-US" dirty="0" err="1"/>
              <a:t>main_arena</a:t>
            </a:r>
            <a:r>
              <a:rPr lang="en-US" dirty="0"/>
              <a:t>: Stores in the data segment of </a:t>
            </a:r>
            <a:r>
              <a:rPr lang="en-US" dirty="0" err="1"/>
              <a:t>libc.so</a:t>
            </a:r>
            <a:endParaRPr lang="en-US" dirty="0"/>
          </a:p>
        </p:txBody>
      </p:sp>
      <p:sp>
        <p:nvSpPr>
          <p:cNvPr id="4" name="Slide Number Placeholder 3">
            <a:extLst>
              <a:ext uri="{FF2B5EF4-FFF2-40B4-BE49-F238E27FC236}">
                <a16:creationId xmlns:a16="http://schemas.microsoft.com/office/drawing/2014/main" id="{2FED094C-9D1B-184C-93A7-964828E00DEC}"/>
              </a:ext>
            </a:extLst>
          </p:cNvPr>
          <p:cNvSpPr>
            <a:spLocks noGrp="1"/>
          </p:cNvSpPr>
          <p:nvPr>
            <p:ph type="sldNum" idx="12"/>
          </p:nvPr>
        </p:nvSpPr>
        <p:spPr/>
        <p:txBody>
          <a:bodyPr/>
          <a:lstStyle/>
          <a:p>
            <a:fld id="{B8AB1F1C-5B97-FA47-A21B-131B164DAC8F}" type="slidenum">
              <a:rPr lang="en-US" smtClean="0"/>
              <a:t>5</a:t>
            </a:fld>
            <a:endParaRPr lang="en-US"/>
          </a:p>
        </p:txBody>
      </p:sp>
      <p:pic>
        <p:nvPicPr>
          <p:cNvPr id="5" name="Picture 4">
            <a:extLst>
              <a:ext uri="{FF2B5EF4-FFF2-40B4-BE49-F238E27FC236}">
                <a16:creationId xmlns:a16="http://schemas.microsoft.com/office/drawing/2014/main" id="{3E9BEDDE-BFC0-8448-8D80-691E09275838}"/>
              </a:ext>
            </a:extLst>
          </p:cNvPr>
          <p:cNvPicPr>
            <a:picLocks noChangeAspect="1"/>
          </p:cNvPicPr>
          <p:nvPr/>
        </p:nvPicPr>
        <p:blipFill rotWithShape="1">
          <a:blip r:embed="rId2"/>
          <a:srcRect r="34027"/>
          <a:stretch/>
        </p:blipFill>
        <p:spPr>
          <a:xfrm>
            <a:off x="1498501" y="2220234"/>
            <a:ext cx="4826000" cy="2235200"/>
          </a:xfrm>
          <a:prstGeom prst="rect">
            <a:avLst/>
          </a:prstGeom>
        </p:spPr>
      </p:pic>
      <p:pic>
        <p:nvPicPr>
          <p:cNvPr id="6" name="Picture 5">
            <a:extLst>
              <a:ext uri="{FF2B5EF4-FFF2-40B4-BE49-F238E27FC236}">
                <a16:creationId xmlns:a16="http://schemas.microsoft.com/office/drawing/2014/main" id="{1C625664-0457-D64C-88F3-3A4935E85474}"/>
              </a:ext>
            </a:extLst>
          </p:cNvPr>
          <p:cNvPicPr>
            <a:picLocks noChangeAspect="1"/>
          </p:cNvPicPr>
          <p:nvPr/>
        </p:nvPicPr>
        <p:blipFill>
          <a:blip r:embed="rId3"/>
          <a:stretch>
            <a:fillRect/>
          </a:stretch>
        </p:blipFill>
        <p:spPr>
          <a:xfrm>
            <a:off x="1498501" y="4500038"/>
            <a:ext cx="4826000" cy="1498600"/>
          </a:xfrm>
          <a:prstGeom prst="rect">
            <a:avLst/>
          </a:prstGeom>
        </p:spPr>
      </p:pic>
      <p:pic>
        <p:nvPicPr>
          <p:cNvPr id="7" name="Picture 6">
            <a:extLst>
              <a:ext uri="{FF2B5EF4-FFF2-40B4-BE49-F238E27FC236}">
                <a16:creationId xmlns:a16="http://schemas.microsoft.com/office/drawing/2014/main" id="{2AE9398F-6E6D-CF41-ADF6-2F3CAB0A3FF8}"/>
              </a:ext>
            </a:extLst>
          </p:cNvPr>
          <p:cNvPicPr>
            <a:picLocks noChangeAspect="1"/>
          </p:cNvPicPr>
          <p:nvPr/>
        </p:nvPicPr>
        <p:blipFill rotWithShape="1">
          <a:blip r:embed="rId4"/>
          <a:srcRect r="23376"/>
          <a:stretch/>
        </p:blipFill>
        <p:spPr>
          <a:xfrm>
            <a:off x="6539968" y="3846550"/>
            <a:ext cx="4398537" cy="1016000"/>
          </a:xfrm>
          <a:prstGeom prst="rect">
            <a:avLst/>
          </a:prstGeom>
        </p:spPr>
      </p:pic>
    </p:spTree>
    <p:extLst>
      <p:ext uri="{BB962C8B-B14F-4D97-AF65-F5344CB8AC3E}">
        <p14:creationId xmlns:p14="http://schemas.microsoft.com/office/powerpoint/2010/main" val="4012046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BBDD6-1493-1D41-9FE6-5685CC473654}"/>
              </a:ext>
            </a:extLst>
          </p:cNvPr>
          <p:cNvSpPr>
            <a:spLocks noGrp="1"/>
          </p:cNvSpPr>
          <p:nvPr>
            <p:ph type="title"/>
          </p:nvPr>
        </p:nvSpPr>
        <p:spPr/>
        <p:txBody>
          <a:bodyPr/>
          <a:lstStyle/>
          <a:p>
            <a:r>
              <a:rPr lang="en-US" dirty="0"/>
              <a:t>From one Arena to Per-thread Arena</a:t>
            </a:r>
          </a:p>
        </p:txBody>
      </p:sp>
      <p:sp>
        <p:nvSpPr>
          <p:cNvPr id="3" name="Text Placeholder 2">
            <a:extLst>
              <a:ext uri="{FF2B5EF4-FFF2-40B4-BE49-F238E27FC236}">
                <a16:creationId xmlns:a16="http://schemas.microsoft.com/office/drawing/2014/main" id="{2350E9E3-D932-324A-9F9B-498441E66E70}"/>
              </a:ext>
            </a:extLst>
          </p:cNvPr>
          <p:cNvSpPr>
            <a:spLocks noGrp="1"/>
          </p:cNvSpPr>
          <p:nvPr>
            <p:ph type="body" idx="1"/>
          </p:nvPr>
        </p:nvSpPr>
        <p:spPr/>
        <p:txBody>
          <a:bodyPr/>
          <a:lstStyle/>
          <a:p>
            <a:pPr marL="50799" indent="0">
              <a:buNone/>
            </a:pPr>
            <a:r>
              <a:rPr lang="en-US" dirty="0" err="1"/>
              <a:t>dlmalloc</a:t>
            </a:r>
            <a:r>
              <a:rPr lang="en-US" dirty="0"/>
              <a:t> -&gt; ptmalloc2 (threading support)</a:t>
            </a:r>
          </a:p>
          <a:p>
            <a:pPr marL="50799" indent="0">
              <a:buNone/>
            </a:pPr>
            <a:endParaRPr lang="en-US" dirty="0"/>
          </a:p>
          <a:p>
            <a:pPr marL="50799" indent="0">
              <a:buNone/>
            </a:pPr>
            <a:endParaRPr lang="en-US" dirty="0"/>
          </a:p>
          <a:p>
            <a:pPr marL="50799" indent="0">
              <a:buNone/>
            </a:pPr>
            <a:endParaRPr lang="en-US" dirty="0"/>
          </a:p>
          <a:p>
            <a:pPr marL="50799" indent="0">
              <a:buNone/>
            </a:pPr>
            <a:endParaRPr lang="en-US" dirty="0"/>
          </a:p>
          <a:p>
            <a:pPr marL="50799" indent="0">
              <a:buNone/>
            </a:pPr>
            <a:endParaRPr lang="en-US" dirty="0"/>
          </a:p>
          <a:p>
            <a:pPr marL="50799" indent="0">
              <a:buNone/>
            </a:pPr>
            <a:r>
              <a:rPr lang="en-US" dirty="0"/>
              <a:t>More about per-thread arenas: </a:t>
            </a:r>
            <a:r>
              <a:rPr lang="en-US" dirty="0">
                <a:hlinkClick r:id="rId3"/>
              </a:rPr>
              <a:t>https://sourceware.org/glibc/wiki/MallocInternals</a:t>
            </a:r>
            <a:endParaRPr lang="en-US" dirty="0"/>
          </a:p>
        </p:txBody>
      </p:sp>
      <p:sp>
        <p:nvSpPr>
          <p:cNvPr id="4" name="Slide Number Placeholder 3">
            <a:extLst>
              <a:ext uri="{FF2B5EF4-FFF2-40B4-BE49-F238E27FC236}">
                <a16:creationId xmlns:a16="http://schemas.microsoft.com/office/drawing/2014/main" id="{912FA5C8-5265-764B-8569-2C15FB3BE6DE}"/>
              </a:ext>
            </a:extLst>
          </p:cNvPr>
          <p:cNvSpPr>
            <a:spLocks noGrp="1"/>
          </p:cNvSpPr>
          <p:nvPr>
            <p:ph type="sldNum" idx="12"/>
          </p:nvPr>
        </p:nvSpPr>
        <p:spPr/>
        <p:txBody>
          <a:bodyPr/>
          <a:lstStyle/>
          <a:p>
            <a:fld id="{B8AB1F1C-5B97-FA47-A21B-131B164DAC8F}" type="slidenum">
              <a:rPr lang="en-US" smtClean="0"/>
              <a:t>6</a:t>
            </a:fld>
            <a:endParaRPr lang="en-US"/>
          </a:p>
        </p:txBody>
      </p:sp>
      <p:pic>
        <p:nvPicPr>
          <p:cNvPr id="5" name="Picture 4">
            <a:extLst>
              <a:ext uri="{FF2B5EF4-FFF2-40B4-BE49-F238E27FC236}">
                <a16:creationId xmlns:a16="http://schemas.microsoft.com/office/drawing/2014/main" id="{D57C8B99-C766-CF4B-8025-581DB47D42F1}"/>
              </a:ext>
            </a:extLst>
          </p:cNvPr>
          <p:cNvPicPr>
            <a:picLocks noChangeAspect="1"/>
          </p:cNvPicPr>
          <p:nvPr/>
        </p:nvPicPr>
        <p:blipFill>
          <a:blip r:embed="rId4"/>
          <a:stretch>
            <a:fillRect/>
          </a:stretch>
        </p:blipFill>
        <p:spPr>
          <a:xfrm>
            <a:off x="1498501" y="2956834"/>
            <a:ext cx="4826000" cy="1498600"/>
          </a:xfrm>
          <a:prstGeom prst="rect">
            <a:avLst/>
          </a:prstGeom>
        </p:spPr>
      </p:pic>
      <p:sp>
        <p:nvSpPr>
          <p:cNvPr id="6" name="Rectangle 5">
            <a:extLst>
              <a:ext uri="{FF2B5EF4-FFF2-40B4-BE49-F238E27FC236}">
                <a16:creationId xmlns:a16="http://schemas.microsoft.com/office/drawing/2014/main" id="{164A5FF6-9C88-C446-9525-1A19A2B20963}"/>
              </a:ext>
            </a:extLst>
          </p:cNvPr>
          <p:cNvSpPr/>
          <p:nvPr/>
        </p:nvSpPr>
        <p:spPr>
          <a:xfrm>
            <a:off x="1402733" y="3111190"/>
            <a:ext cx="5187638" cy="31781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48854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3E620-684C-954D-9214-C0F46476CE7D}"/>
              </a:ext>
            </a:extLst>
          </p:cNvPr>
          <p:cNvSpPr>
            <a:spLocks noGrp="1"/>
          </p:cNvSpPr>
          <p:nvPr>
            <p:ph type="title"/>
          </p:nvPr>
        </p:nvSpPr>
        <p:spPr/>
        <p:txBody>
          <a:bodyPr/>
          <a:lstStyle/>
          <a:p>
            <a:r>
              <a:rPr lang="en-US" dirty="0"/>
              <a:t>Arena -&gt; bins</a:t>
            </a:r>
          </a:p>
        </p:txBody>
      </p:sp>
      <p:sp>
        <p:nvSpPr>
          <p:cNvPr id="3" name="Text Placeholder 2">
            <a:extLst>
              <a:ext uri="{FF2B5EF4-FFF2-40B4-BE49-F238E27FC236}">
                <a16:creationId xmlns:a16="http://schemas.microsoft.com/office/drawing/2014/main" id="{F976ECBE-079C-6445-878E-82FDB1B4E3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F3784E-3213-DC4C-B652-440D348118CD}"/>
              </a:ext>
            </a:extLst>
          </p:cNvPr>
          <p:cNvSpPr>
            <a:spLocks noGrp="1"/>
          </p:cNvSpPr>
          <p:nvPr>
            <p:ph type="sldNum" idx="12"/>
          </p:nvPr>
        </p:nvSpPr>
        <p:spPr/>
        <p:txBody>
          <a:bodyPr/>
          <a:lstStyle/>
          <a:p>
            <a:fld id="{B8AB1F1C-5B97-FA47-A21B-131B164DAC8F}" type="slidenum">
              <a:rPr lang="en-US" smtClean="0"/>
              <a:t>7</a:t>
            </a:fld>
            <a:endParaRPr lang="en-US"/>
          </a:p>
        </p:txBody>
      </p:sp>
      <p:pic>
        <p:nvPicPr>
          <p:cNvPr id="6" name="Picture 5">
            <a:extLst>
              <a:ext uri="{FF2B5EF4-FFF2-40B4-BE49-F238E27FC236}">
                <a16:creationId xmlns:a16="http://schemas.microsoft.com/office/drawing/2014/main" id="{0456C9C2-2CF4-B243-A056-26B17A8F439B}"/>
              </a:ext>
            </a:extLst>
          </p:cNvPr>
          <p:cNvPicPr>
            <a:picLocks noChangeAspect="1"/>
          </p:cNvPicPr>
          <p:nvPr/>
        </p:nvPicPr>
        <p:blipFill>
          <a:blip r:embed="rId2"/>
          <a:stretch>
            <a:fillRect/>
          </a:stretch>
        </p:blipFill>
        <p:spPr>
          <a:xfrm>
            <a:off x="1498501" y="1995066"/>
            <a:ext cx="7414477" cy="3979754"/>
          </a:xfrm>
          <a:prstGeom prst="rect">
            <a:avLst/>
          </a:prstGeom>
        </p:spPr>
      </p:pic>
    </p:spTree>
    <p:extLst>
      <p:ext uri="{BB962C8B-B14F-4D97-AF65-F5344CB8AC3E}">
        <p14:creationId xmlns:p14="http://schemas.microsoft.com/office/powerpoint/2010/main" val="2993099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1FF5-7836-DB4E-BFEF-92D5AD1050AF}"/>
              </a:ext>
            </a:extLst>
          </p:cNvPr>
          <p:cNvSpPr>
            <a:spLocks noGrp="1"/>
          </p:cNvSpPr>
          <p:nvPr>
            <p:ph type="title"/>
          </p:nvPr>
        </p:nvSpPr>
        <p:spPr/>
        <p:txBody>
          <a:bodyPr/>
          <a:lstStyle/>
          <a:p>
            <a:r>
              <a:rPr lang="en-US" dirty="0"/>
              <a:t>Arena -&gt; bins</a:t>
            </a:r>
          </a:p>
        </p:txBody>
      </p:sp>
      <p:sp>
        <p:nvSpPr>
          <p:cNvPr id="3" name="Text Placeholder 2">
            <a:extLst>
              <a:ext uri="{FF2B5EF4-FFF2-40B4-BE49-F238E27FC236}">
                <a16:creationId xmlns:a16="http://schemas.microsoft.com/office/drawing/2014/main" id="{F07E0D5D-4900-164F-A9A1-930B4B0F85D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A2190B-5C72-4741-96DD-337735101F3A}"/>
              </a:ext>
            </a:extLst>
          </p:cNvPr>
          <p:cNvSpPr>
            <a:spLocks noGrp="1"/>
          </p:cNvSpPr>
          <p:nvPr>
            <p:ph type="sldNum" idx="12"/>
          </p:nvPr>
        </p:nvSpPr>
        <p:spPr/>
        <p:txBody>
          <a:bodyPr/>
          <a:lstStyle/>
          <a:p>
            <a:fld id="{B8AB1F1C-5B97-FA47-A21B-131B164DAC8F}" type="slidenum">
              <a:rPr lang="en-US" smtClean="0"/>
              <a:t>8</a:t>
            </a:fld>
            <a:endParaRPr lang="en-US"/>
          </a:p>
        </p:txBody>
      </p:sp>
      <p:pic>
        <p:nvPicPr>
          <p:cNvPr id="5" name="Picture 4">
            <a:extLst>
              <a:ext uri="{FF2B5EF4-FFF2-40B4-BE49-F238E27FC236}">
                <a16:creationId xmlns:a16="http://schemas.microsoft.com/office/drawing/2014/main" id="{51E62179-C7AC-4940-9AE8-6DE6D695F9DD}"/>
              </a:ext>
            </a:extLst>
          </p:cNvPr>
          <p:cNvPicPr>
            <a:picLocks noChangeAspect="1"/>
          </p:cNvPicPr>
          <p:nvPr/>
        </p:nvPicPr>
        <p:blipFill>
          <a:blip r:embed="rId2"/>
          <a:stretch>
            <a:fillRect/>
          </a:stretch>
        </p:blipFill>
        <p:spPr>
          <a:xfrm>
            <a:off x="1465923" y="2257743"/>
            <a:ext cx="8242300" cy="3454400"/>
          </a:xfrm>
          <a:prstGeom prst="rect">
            <a:avLst/>
          </a:prstGeom>
        </p:spPr>
      </p:pic>
    </p:spTree>
    <p:extLst>
      <p:ext uri="{BB962C8B-B14F-4D97-AF65-F5344CB8AC3E}">
        <p14:creationId xmlns:p14="http://schemas.microsoft.com/office/powerpoint/2010/main" val="404759347"/>
      </p:ext>
    </p:extLst>
  </p:cSld>
  <p:clrMapOvr>
    <a:masterClrMapping/>
  </p:clrMapOvr>
</p:sld>
</file>

<file path=ppt/theme/theme1.xml><?xml version="1.0" encoding="utf-8"?>
<a:theme xmlns:a="http://schemas.openxmlformats.org/drawingml/2006/main" name="CSE545">
  <a:themeElements>
    <a:clrScheme name="Custom 347">
      <a:dk1>
        <a:srgbClr val="000000"/>
      </a:dk1>
      <a:lt1>
        <a:srgbClr val="FFFFFF"/>
      </a:lt1>
      <a:dk2>
        <a:srgbClr val="7A868B"/>
      </a:dk2>
      <a:lt2>
        <a:srgbClr val="D5DEE2"/>
      </a:lt2>
      <a:accent1>
        <a:srgbClr val="FF4026"/>
      </a:accent1>
      <a:accent2>
        <a:srgbClr val="FFA300"/>
      </a:accent2>
      <a:accent3>
        <a:srgbClr val="FAD900"/>
      </a:accent3>
      <a:accent4>
        <a:srgbClr val="A6CD02"/>
      </a:accent4>
      <a:accent5>
        <a:srgbClr val="35C4CA"/>
      </a:accent5>
      <a:accent6>
        <a:srgbClr val="00A7EB"/>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SE545withTitle" id="{2AEC4A99-D416-5C4A-BEBD-D3D81F67F701}" vid="{C7E43C88-C73E-834A-89DB-E4E1E13FAC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7069</TotalTime>
  <Words>2320</Words>
  <Application>Microsoft Macintosh PowerPoint</Application>
  <PresentationFormat>Widescreen</PresentationFormat>
  <Paragraphs>313</Paragraphs>
  <Slides>32</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Bangers</vt:lpstr>
      <vt:lpstr>Calibri</vt:lpstr>
      <vt:lpstr>Courier</vt:lpstr>
      <vt:lpstr>Sniglet</vt:lpstr>
      <vt:lpstr>CSE545</vt:lpstr>
      <vt:lpstr>CSE 545 Heap: data structures and Fastbins Tiffany Bao tbao@asu.edu</vt:lpstr>
      <vt:lpstr>Outline</vt:lpstr>
      <vt:lpstr>Arena, Chunk, and bins</vt:lpstr>
      <vt:lpstr>PowerPoint Presentation</vt:lpstr>
      <vt:lpstr>Arena</vt:lpstr>
      <vt:lpstr>Arena</vt:lpstr>
      <vt:lpstr>From one Arena to Per-thread Arena</vt:lpstr>
      <vt:lpstr>Arena -&gt; bins</vt:lpstr>
      <vt:lpstr>Arena -&gt; bins</vt:lpstr>
      <vt:lpstr>bins</vt:lpstr>
      <vt:lpstr>Arena -&gt; bins</vt:lpstr>
      <vt:lpstr>ARENA -&gt; fastbinsY </vt:lpstr>
      <vt:lpstr>ARENA -&gt; BINS</vt:lpstr>
      <vt:lpstr>ARENA -&gt; BINS</vt:lpstr>
      <vt:lpstr>ARENA -&gt; Large BINS</vt:lpstr>
      <vt:lpstr>PowerPoint Presentation</vt:lpstr>
      <vt:lpstr>Free</vt:lpstr>
      <vt:lpstr>Free</vt:lpstr>
      <vt:lpstr>Malloc</vt:lpstr>
      <vt:lpstr>Malloc</vt:lpstr>
      <vt:lpstr>Malloc</vt:lpstr>
      <vt:lpstr>chunks --- in Tcache bin</vt:lpstr>
      <vt:lpstr>chunks --- in Fastbin</vt:lpstr>
      <vt:lpstr>chunks - in small bin and unsorted bin</vt:lpstr>
      <vt:lpstr>chunks - in large bin</vt:lpstr>
      <vt:lpstr>freelist of unsorted, small, and large bins</vt:lpstr>
      <vt:lpstr>Fastbins</vt:lpstr>
      <vt:lpstr>Arena -&gt; bins</vt:lpstr>
      <vt:lpstr>Free</vt:lpstr>
      <vt:lpstr>Check what a fastbin looks like</vt:lpstr>
      <vt:lpstr>Fastbin</vt:lpstr>
      <vt:lpstr>Vulnerabilities - use after free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545 F2020, Week 8  The world of Heap: I  Tiffany Bao tbao@asu.edu</dc:title>
  <dc:creator>Tiffany Bao</dc:creator>
  <cp:lastModifiedBy>Tiffany Bao</cp:lastModifiedBy>
  <cp:revision>383</cp:revision>
  <dcterms:created xsi:type="dcterms:W3CDTF">2020-10-22T17:03:06Z</dcterms:created>
  <dcterms:modified xsi:type="dcterms:W3CDTF">2023-04-09T06:35:29Z</dcterms:modified>
</cp:coreProperties>
</file>