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20"/>
  </p:notesMasterIdLst>
  <p:sldIdLst>
    <p:sldId id="257" r:id="rId2"/>
    <p:sldId id="634" r:id="rId3"/>
    <p:sldId id="612" r:id="rId4"/>
    <p:sldId id="619" r:id="rId5"/>
    <p:sldId id="620" r:id="rId6"/>
    <p:sldId id="621" r:id="rId7"/>
    <p:sldId id="624" r:id="rId8"/>
    <p:sldId id="625" r:id="rId9"/>
    <p:sldId id="626" r:id="rId10"/>
    <p:sldId id="627" r:id="rId11"/>
    <p:sldId id="617" r:id="rId12"/>
    <p:sldId id="618" r:id="rId13"/>
    <p:sldId id="628" r:id="rId14"/>
    <p:sldId id="630" r:id="rId15"/>
    <p:sldId id="632" r:id="rId16"/>
    <p:sldId id="633" r:id="rId17"/>
    <p:sldId id="610" r:id="rId18"/>
    <p:sldId id="611" r:id="rId1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7"/>
    <p:restoredTop sz="77312"/>
  </p:normalViewPr>
  <p:slideViewPr>
    <p:cSldViewPr snapToGrid="0" snapToObjects="1">
      <p:cViewPr varScale="1">
        <p:scale>
          <a:sx n="125" d="100"/>
          <a:sy n="125" d="100"/>
        </p:scale>
        <p:origin x="11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B0295-79D2-9643-8380-6C60B57E0778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513B2-5834-7F44-92C6-32D9C72F6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4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46c57400e_2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g646c57400e_2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6948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94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72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82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98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14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76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17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78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59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08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13B2-5834-7F44-92C6-32D9C72F60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60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1753700" y="1228300"/>
            <a:ext cx="8548867" cy="5214133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>
            <a:off x="1347300" y="821900"/>
            <a:ext cx="8548867" cy="5214133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429500" y="2758167"/>
            <a:ext cx="56956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792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bg>
      <p:bgPr>
        <a:solidFill>
          <a:schemeClr val="accent3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/>
          <p:nvPr/>
        </p:nvSpPr>
        <p:spPr>
          <a:xfrm>
            <a:off x="979467" y="10180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0" name="Google Shape;30;p5"/>
          <p:cNvSpPr/>
          <p:nvPr/>
        </p:nvSpPr>
        <p:spPr>
          <a:xfrm>
            <a:off x="674667" y="7132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 rot="161729">
            <a:off x="1301681" y="1169209"/>
            <a:ext cx="9373171" cy="10135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1402733" y="2061256"/>
            <a:ext cx="9290766" cy="38473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58786">
              <a:spcBef>
                <a:spcPts val="800"/>
              </a:spcBef>
              <a:spcAft>
                <a:spcPts val="0"/>
              </a:spcAft>
              <a:buSzPct val="100000"/>
              <a:buFont typeface="Sniglet" pitchFamily="82" charset="0"/>
              <a:buChar char="×"/>
              <a:defRPr sz="2400"/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8AB1F1C-5B97-FA47-A21B-131B164D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9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bg>
      <p:bgPr>
        <a:solidFill>
          <a:schemeClr val="accent5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7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7"/>
          <p:cNvSpPr/>
          <p:nvPr/>
        </p:nvSpPr>
        <p:spPr>
          <a:xfrm>
            <a:off x="979467" y="10180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45" name="Google Shape;45;p7"/>
          <p:cNvSpPr/>
          <p:nvPr/>
        </p:nvSpPr>
        <p:spPr>
          <a:xfrm>
            <a:off x="674667" y="7132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 rot="161729">
            <a:off x="1301681" y="1169209"/>
            <a:ext cx="9373171" cy="10135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1203933" y="2074900"/>
            <a:ext cx="3060400" cy="3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×"/>
              <a:defRPr sz="2400"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2pPr>
            <a:lvl3pPr marL="1828754" lvl="2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4421324" y="2074900"/>
            <a:ext cx="3060400" cy="3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×"/>
              <a:defRPr sz="2400"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2pPr>
            <a:lvl3pPr marL="1828754" lvl="2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7638713" y="2074900"/>
            <a:ext cx="3060400" cy="3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×"/>
              <a:defRPr sz="2400"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2pPr>
            <a:lvl3pPr marL="1828754" lvl="2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8AB1F1C-5B97-FA47-A21B-131B164D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accent6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8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8"/>
          <p:cNvSpPr/>
          <p:nvPr/>
        </p:nvSpPr>
        <p:spPr>
          <a:xfrm>
            <a:off x="979467" y="10180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54" name="Google Shape;54;p8"/>
          <p:cNvSpPr/>
          <p:nvPr/>
        </p:nvSpPr>
        <p:spPr>
          <a:xfrm>
            <a:off x="674667" y="713201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 rot="161729">
            <a:off x="1301681" y="1169209"/>
            <a:ext cx="9373171" cy="10135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8AB1F1C-5B97-FA47-A21B-131B164D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0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 userDrawn="1">
  <p:cSld name="Subtitle">
    <p:bg>
      <p:bgPr>
        <a:solidFill>
          <a:schemeClr val="accent4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3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/>
          <p:nvPr/>
        </p:nvSpPr>
        <p:spPr>
          <a:xfrm rot="169468" flipH="1">
            <a:off x="4811963" y="861595"/>
            <a:ext cx="6997300" cy="5079376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001936">
              <a:alpha val="2192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" name="Google Shape;17;p3"/>
          <p:cNvSpPr/>
          <p:nvPr/>
        </p:nvSpPr>
        <p:spPr>
          <a:xfrm rot="169468" flipH="1">
            <a:off x="4507163" y="556795"/>
            <a:ext cx="6997300" cy="5079376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5468167" y="2212733"/>
            <a:ext cx="5023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8AB1F1C-5B97-FA47-A21B-131B164D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6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A7E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 rot="161729">
            <a:off x="1301681" y="1169209"/>
            <a:ext cx="9373171" cy="1013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402733" y="2061256"/>
            <a:ext cx="10281200" cy="44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niglet"/>
              <a:buChar char="×"/>
              <a:defRPr sz="30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fld id="{B8AB1F1C-5B97-FA47-A21B-131B164D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0859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6" r:id="rId3"/>
    <p:sldLayoutId id="2147483667" r:id="rId4"/>
    <p:sldLayoutId id="2147483671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se545.tiffanybao.com/labs/week5/stack.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e545.tiffanybao.com/labs/week5/ld-2.31.so" TargetMode="External"/><Relationship Id="rId5" Type="http://schemas.openxmlformats.org/officeDocument/2006/relationships/hyperlink" Target="https://cse545.tiffanybao.com/labs/week5/libc.so.6" TargetMode="External"/><Relationship Id="rId4" Type="http://schemas.openxmlformats.org/officeDocument/2006/relationships/hyperlink" Target="https://cse545.tiffanybao.com/labs/week5/stac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9"/>
          <p:cNvSpPr txBox="1">
            <a:spLocks noGrp="1"/>
          </p:cNvSpPr>
          <p:nvPr>
            <p:ph type="ctrTitle"/>
          </p:nvPr>
        </p:nvSpPr>
        <p:spPr>
          <a:xfrm>
            <a:off x="2914133" y="1268218"/>
            <a:ext cx="6785038" cy="4381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4267" dirty="0"/>
              <a:t>CSE 545</a:t>
            </a:r>
            <a:br>
              <a:rPr lang="en" sz="2400" dirty="0"/>
            </a:br>
            <a:r>
              <a:rPr lang="en" sz="5867" dirty="0"/>
              <a:t>The world of Heap: II</a:t>
            </a:r>
            <a:br>
              <a:rPr lang="en" sz="5867" dirty="0"/>
            </a:br>
            <a:endParaRPr sz="3200" dirty="0"/>
          </a:p>
          <a:p>
            <a:pPr lvl="0" algn="r"/>
            <a:r>
              <a:rPr lang="en" sz="2400" u="sng" dirty="0"/>
              <a:t>Tiffany Bao</a:t>
            </a:r>
            <a:br>
              <a:rPr lang="en" sz="2400" u="sng" dirty="0"/>
            </a:br>
            <a:r>
              <a:rPr lang="en-US" sz="2400" dirty="0" err="1"/>
              <a:t>tbao@asu.edu</a:t>
            </a:r>
            <a:endParaRPr sz="2400" u="sng" dirty="0"/>
          </a:p>
        </p:txBody>
      </p:sp>
    </p:spTree>
    <p:extLst>
      <p:ext uri="{BB962C8B-B14F-4D97-AF65-F5344CB8AC3E}">
        <p14:creationId xmlns:p14="http://schemas.microsoft.com/office/powerpoint/2010/main" val="3929115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2D478-18BE-9E4C-A468-682B955D0E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9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0BABDE-054D-034F-B880-8959F6BB62F1}"/>
              </a:ext>
            </a:extLst>
          </p:cNvPr>
          <p:cNvSpPr/>
          <p:nvPr/>
        </p:nvSpPr>
        <p:spPr>
          <a:xfrm>
            <a:off x="1491176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0x20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0553DB-214B-2E45-9C5F-27D51D812174}"/>
              </a:ext>
            </a:extLst>
          </p:cNvPr>
          <p:cNvSpPr/>
          <p:nvPr/>
        </p:nvSpPr>
        <p:spPr>
          <a:xfrm>
            <a:off x="2706773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0x30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3CE073-1A3C-6046-92B0-3FC863FE7799}"/>
              </a:ext>
            </a:extLst>
          </p:cNvPr>
          <p:cNvSpPr/>
          <p:nvPr/>
        </p:nvSpPr>
        <p:spPr>
          <a:xfrm>
            <a:off x="3922370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F10D8C-9568-5A46-B51D-ACCD04B2701C}"/>
              </a:ext>
            </a:extLst>
          </p:cNvPr>
          <p:cNvSpPr/>
          <p:nvPr/>
        </p:nvSpPr>
        <p:spPr>
          <a:xfrm>
            <a:off x="5137967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0x410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62AD0F-D0E3-584A-A5ED-3D849C44DBBA}"/>
              </a:ext>
            </a:extLst>
          </p:cNvPr>
          <p:cNvSpPr/>
          <p:nvPr/>
        </p:nvSpPr>
        <p:spPr>
          <a:xfrm>
            <a:off x="2432944" y="2607514"/>
            <a:ext cx="1204666" cy="5009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chunk1</a:t>
            </a: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C0B02C44-D9AE-B04D-B139-19F830821A4E}"/>
              </a:ext>
            </a:extLst>
          </p:cNvPr>
          <p:cNvCxnSpPr>
            <a:stCxn id="12" idx="2"/>
            <a:endCxn id="21" idx="1"/>
          </p:cNvCxnSpPr>
          <p:nvPr/>
        </p:nvCxnSpPr>
        <p:spPr>
          <a:xfrm rot="16200000" flipH="1">
            <a:off x="1998795" y="2423851"/>
            <a:ext cx="528863" cy="339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636F7F2E-3A1A-6F4A-904F-0FA91FB76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20359" y="1496264"/>
            <a:ext cx="3980465" cy="3847374"/>
          </a:xfrm>
        </p:spPr>
        <p:txBody>
          <a:bodyPr anchor="t"/>
          <a:lstStyle/>
          <a:p>
            <a:pPr marL="50799" indent="0">
              <a:buNone/>
            </a:pPr>
            <a:r>
              <a:rPr lang="en-US" dirty="0"/>
              <a:t>Core idea: </a:t>
            </a:r>
          </a:p>
          <a:p>
            <a:pPr marL="507999" indent="-457200">
              <a:buAutoNum type="arabicPeriod"/>
            </a:pPr>
            <a:r>
              <a:rPr lang="en-US" dirty="0"/>
              <a:t>Free chunk1</a:t>
            </a:r>
          </a:p>
          <a:p>
            <a:pPr marL="507999" indent="-457200">
              <a:buFont typeface="Sniglet" pitchFamily="82" charset="0"/>
              <a:buAutoNum type="arabicPeriod"/>
            </a:pPr>
            <a:r>
              <a:rPr lang="en-US" dirty="0"/>
              <a:t>Free chunk1</a:t>
            </a:r>
          </a:p>
          <a:p>
            <a:pPr marL="507999" indent="-457200">
              <a:buFont typeface="Sniglet" pitchFamily="82" charset="0"/>
              <a:buAutoNum type="arabicPeriod"/>
            </a:pPr>
            <a:r>
              <a:rPr lang="en-US" dirty="0"/>
              <a:t>Malloc to chunk1</a:t>
            </a:r>
          </a:p>
          <a:p>
            <a:pPr marL="507999" indent="-457200">
              <a:buFont typeface="Sniglet" pitchFamily="82" charset="0"/>
              <a:buAutoNum type="arabicPeriod"/>
            </a:pPr>
            <a:r>
              <a:rPr lang="en-US" dirty="0"/>
              <a:t>Edit chunk1 -&gt; victim</a:t>
            </a:r>
          </a:p>
          <a:p>
            <a:pPr marL="50799" indent="0">
              <a:buNone/>
            </a:pPr>
            <a:r>
              <a:rPr lang="en-US" dirty="0"/>
              <a:t>Similar to use after free:</a:t>
            </a:r>
          </a:p>
          <a:p>
            <a:pPr marL="507999" indent="-457200">
              <a:buAutoNum type="arabicPeriod" startAt="5"/>
            </a:pPr>
            <a:r>
              <a:rPr lang="en-US" dirty="0"/>
              <a:t>Malloc to chunk1</a:t>
            </a:r>
          </a:p>
          <a:p>
            <a:pPr marL="507999" indent="-457200">
              <a:buAutoNum type="arabicPeriod" startAt="5"/>
            </a:pPr>
            <a:r>
              <a:rPr lang="en-US" dirty="0"/>
              <a:t>Malloc to victim</a:t>
            </a:r>
          </a:p>
          <a:p>
            <a:pPr marL="50799" indent="0">
              <a:buNone/>
            </a:pPr>
            <a:r>
              <a:rPr lang="en-US" dirty="0">
                <a:solidFill>
                  <a:schemeClr val="accent1"/>
                </a:solidFill>
              </a:rPr>
              <a:t>Arbitrary Read/Write</a:t>
            </a:r>
          </a:p>
          <a:p>
            <a:pPr marL="507999" indent="-457200">
              <a:buAutoNum type="arabicPeriod" startAt="5"/>
            </a:pPr>
            <a:endParaRPr lang="en-US" dirty="0"/>
          </a:p>
          <a:p>
            <a:pPr marL="507999" indent="-457200">
              <a:buFont typeface="Sniglet" pitchFamily="82" charset="0"/>
              <a:buAutoNum type="arabicPeriod"/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2931DE-3C5A-AF48-A4B4-567F212F3489}"/>
              </a:ext>
            </a:extLst>
          </p:cNvPr>
          <p:cNvSpPr/>
          <p:nvPr/>
        </p:nvSpPr>
        <p:spPr>
          <a:xfrm>
            <a:off x="1491176" y="4540775"/>
            <a:ext cx="1204666" cy="5009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chunk1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6154E3F-0853-574B-ABA6-704A802996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3220"/>
          <a:stretch/>
        </p:blipFill>
        <p:spPr>
          <a:xfrm>
            <a:off x="1491176" y="5271735"/>
            <a:ext cx="5010254" cy="5009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6D29C95-C277-E747-9963-D23D7803FA22}"/>
              </a:ext>
            </a:extLst>
          </p:cNvPr>
          <p:cNvSpPr txBox="1"/>
          <p:nvPr/>
        </p:nvSpPr>
        <p:spPr>
          <a:xfrm>
            <a:off x="2944103" y="4559978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  <a:latin typeface="Sniglet" pitchFamily="82" charset="0"/>
              </a:rPr>
              <a:t>In use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16E7C88-4D6A-574E-9407-BF955CD0A058}"/>
              </a:ext>
            </a:extLst>
          </p:cNvPr>
          <p:cNvCxnSpPr/>
          <p:nvPr/>
        </p:nvCxnSpPr>
        <p:spPr>
          <a:xfrm>
            <a:off x="2780839" y="5541376"/>
            <a:ext cx="1654069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C34DE48A-194C-A54E-A1E8-860FE62262C7}"/>
              </a:ext>
            </a:extLst>
          </p:cNvPr>
          <p:cNvCxnSpPr>
            <a:cxnSpLocks/>
            <a:endCxn id="23" idx="1"/>
          </p:cNvCxnSpPr>
          <p:nvPr/>
        </p:nvCxnSpPr>
        <p:spPr>
          <a:xfrm rot="16200000" flipH="1">
            <a:off x="2390878" y="3549296"/>
            <a:ext cx="1165101" cy="283478"/>
          </a:xfrm>
          <a:prstGeom prst="bentConnector2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41758C7-6ED1-9D45-8FF4-0062D2871AA2}"/>
              </a:ext>
            </a:extLst>
          </p:cNvPr>
          <p:cNvSpPr/>
          <p:nvPr/>
        </p:nvSpPr>
        <p:spPr>
          <a:xfrm>
            <a:off x="3115167" y="4023099"/>
            <a:ext cx="1204666" cy="50097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victim</a:t>
            </a:r>
          </a:p>
        </p:txBody>
      </p:sp>
    </p:spTree>
    <p:extLst>
      <p:ext uri="{BB962C8B-B14F-4D97-AF65-F5344CB8AC3E}">
        <p14:creationId xmlns:p14="http://schemas.microsoft.com/office/powerpoint/2010/main" val="479122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7C278-884F-CB49-BFBB-B207650C5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read/write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40073-F027-9446-822A-BB6F4EF7A7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799" indent="0">
              <a:buNone/>
            </a:pPr>
            <a:r>
              <a:rPr lang="en-US" dirty="0"/>
              <a:t>Once arbitrary read/write exists:</a:t>
            </a:r>
          </a:p>
          <a:p>
            <a:pPr marL="507999" indent="-457200">
              <a:buAutoNum type="arabicPeriod"/>
            </a:pPr>
            <a:r>
              <a:rPr lang="en-US" dirty="0"/>
              <a:t>Overwrite GOT table</a:t>
            </a:r>
          </a:p>
          <a:p>
            <a:pPr marL="507999" indent="-457200">
              <a:buAutoNum type="arabicPeriod"/>
            </a:pPr>
            <a:r>
              <a:rPr lang="en-US" dirty="0"/>
              <a:t>Overwrite saved return address</a:t>
            </a:r>
          </a:p>
          <a:p>
            <a:pPr marL="507999" indent="-457200">
              <a:buAutoNum type="arabicPeriod"/>
            </a:pPr>
            <a:r>
              <a:rPr lang="en-US" dirty="0"/>
              <a:t>Overwrite function pointer</a:t>
            </a:r>
          </a:p>
          <a:p>
            <a:pPr marL="507999" indent="-457200">
              <a:buAutoNum type="arabicPeriod"/>
            </a:pPr>
            <a:r>
              <a:rPr lang="en-US" dirty="0" err="1"/>
              <a:t>glibc</a:t>
            </a:r>
            <a:r>
              <a:rPr lang="en-US" dirty="0"/>
              <a:t> function (</a:t>
            </a:r>
            <a:r>
              <a:rPr lang="en-US" dirty="0" err="1"/>
              <a:t>e.g</a:t>
            </a:r>
            <a:r>
              <a:rPr lang="en-US" dirty="0"/>
              <a:t>, __</a:t>
            </a:r>
            <a:r>
              <a:rPr lang="en-US" dirty="0" err="1"/>
              <a:t>malloc_hook</a:t>
            </a:r>
            <a:r>
              <a:rPr lang="en-US" dirty="0"/>
              <a:t>)</a:t>
            </a:r>
          </a:p>
          <a:p>
            <a:pPr marL="50799" indent="0">
              <a:buNone/>
            </a:pPr>
            <a:r>
              <a:rPr lang="en-US" dirty="0"/>
              <a:t>Arbitrary read will help us know the base of </a:t>
            </a:r>
            <a:r>
              <a:rPr lang="en-US" dirty="0" err="1"/>
              <a:t>libc</a:t>
            </a:r>
            <a:endParaRPr lang="en-US" dirty="0"/>
          </a:p>
          <a:p>
            <a:pPr marL="50799" indent="0">
              <a:buNone/>
            </a:pPr>
            <a:endParaRPr lang="en-US" dirty="0"/>
          </a:p>
          <a:p>
            <a:pPr marL="50799" indent="0">
              <a:buNone/>
            </a:pPr>
            <a:r>
              <a:rPr lang="en-US" dirty="0">
                <a:solidFill>
                  <a:schemeClr val="accent1"/>
                </a:solidFill>
              </a:rPr>
              <a:t>Arbitrary execution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70784-667C-4F4D-8754-19CE8CAD6C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47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E196E-D250-2E4B-A815-0AE90B929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execution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1F19B-ECD7-A846-854F-8C64B61711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799" indent="0">
              <a:buNone/>
            </a:pPr>
            <a:r>
              <a:rPr lang="en-US" dirty="0"/>
              <a:t>To execute malicious code:</a:t>
            </a:r>
          </a:p>
          <a:p>
            <a:pPr marL="507999" indent="-457200">
              <a:buAutoNum type="arabicPeriod"/>
            </a:pPr>
            <a:r>
              <a:rPr lang="en-US" dirty="0"/>
              <a:t>Malicious function</a:t>
            </a:r>
          </a:p>
          <a:p>
            <a:pPr marL="507999" indent="-457200">
              <a:buAutoNum type="arabicPeriod"/>
            </a:pPr>
            <a:r>
              <a:rPr lang="en-US" dirty="0"/>
              <a:t>Shellcode</a:t>
            </a:r>
          </a:p>
          <a:p>
            <a:pPr marL="507999" indent="-457200">
              <a:buAutoNum type="arabicPeriod"/>
            </a:pPr>
            <a:r>
              <a:rPr lang="en-US" dirty="0"/>
              <a:t>ROP chain</a:t>
            </a:r>
          </a:p>
          <a:p>
            <a:pPr marL="50799" indent="0">
              <a:buNone/>
            </a:pPr>
            <a:endParaRPr lang="en-US" dirty="0"/>
          </a:p>
          <a:p>
            <a:pPr marL="50799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F11BC-0AD5-2243-AE70-85C08DFA0D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90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3FDB01-C2F7-7B41-9CBD-9E69959BCE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Heap Overflow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95B19C-C361-314D-B94D-3DD2985C06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5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2D478-18BE-9E4C-A468-682B955D0E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13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0BABDE-054D-034F-B880-8959F6BB62F1}"/>
              </a:ext>
            </a:extLst>
          </p:cNvPr>
          <p:cNvSpPr/>
          <p:nvPr/>
        </p:nvSpPr>
        <p:spPr>
          <a:xfrm>
            <a:off x="1491176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0x20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0553DB-214B-2E45-9C5F-27D51D812174}"/>
              </a:ext>
            </a:extLst>
          </p:cNvPr>
          <p:cNvSpPr/>
          <p:nvPr/>
        </p:nvSpPr>
        <p:spPr>
          <a:xfrm>
            <a:off x="2706773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0x30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3CE073-1A3C-6046-92B0-3FC863FE7799}"/>
              </a:ext>
            </a:extLst>
          </p:cNvPr>
          <p:cNvSpPr/>
          <p:nvPr/>
        </p:nvSpPr>
        <p:spPr>
          <a:xfrm>
            <a:off x="3922370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F10D8C-9568-5A46-B51D-ACCD04B2701C}"/>
              </a:ext>
            </a:extLst>
          </p:cNvPr>
          <p:cNvSpPr/>
          <p:nvPr/>
        </p:nvSpPr>
        <p:spPr>
          <a:xfrm>
            <a:off x="5137967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0x410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62AD0F-D0E3-584A-A5ED-3D849C44DBBA}"/>
              </a:ext>
            </a:extLst>
          </p:cNvPr>
          <p:cNvSpPr/>
          <p:nvPr/>
        </p:nvSpPr>
        <p:spPr>
          <a:xfrm>
            <a:off x="2432944" y="2607514"/>
            <a:ext cx="1204666" cy="5009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chunk1</a:t>
            </a: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C0B02C44-D9AE-B04D-B139-19F830821A4E}"/>
              </a:ext>
            </a:extLst>
          </p:cNvPr>
          <p:cNvCxnSpPr>
            <a:stCxn id="12" idx="2"/>
            <a:endCxn id="21" idx="1"/>
          </p:cNvCxnSpPr>
          <p:nvPr/>
        </p:nvCxnSpPr>
        <p:spPr>
          <a:xfrm rot="16200000" flipH="1">
            <a:off x="1998795" y="2423851"/>
            <a:ext cx="528863" cy="339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636F7F2E-3A1A-6F4A-904F-0FA91FB76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20359" y="1496264"/>
            <a:ext cx="3980465" cy="3847374"/>
          </a:xfrm>
        </p:spPr>
        <p:txBody>
          <a:bodyPr anchor="t"/>
          <a:lstStyle/>
          <a:p>
            <a:pPr marL="50799" indent="0">
              <a:buNone/>
            </a:pPr>
            <a:r>
              <a:rPr lang="en-US" dirty="0"/>
              <a:t>Core idea: </a:t>
            </a:r>
          </a:p>
          <a:p>
            <a:pPr marL="507999" indent="-457200">
              <a:buAutoNum type="arabicPeriod"/>
            </a:pPr>
            <a:r>
              <a:rPr lang="en-US" dirty="0"/>
              <a:t>Free chunk1</a:t>
            </a:r>
          </a:p>
          <a:p>
            <a:pPr marL="507999" indent="-457200">
              <a:buFont typeface="Sniglet" pitchFamily="82" charset="0"/>
              <a:buAutoNum type="arabicPeriod"/>
            </a:pPr>
            <a:r>
              <a:rPr lang="en-US" dirty="0"/>
              <a:t>Free chunk1</a:t>
            </a:r>
          </a:p>
          <a:p>
            <a:pPr marL="507999" indent="-457200">
              <a:buFont typeface="Sniglet" pitchFamily="82" charset="0"/>
              <a:buAutoNum type="arabicPeriod"/>
            </a:pPr>
            <a:r>
              <a:rPr lang="en-US" dirty="0"/>
              <a:t>Malloc to chunk1</a:t>
            </a:r>
          </a:p>
          <a:p>
            <a:pPr marL="507999" indent="-457200">
              <a:buFont typeface="Sniglet" pitchFamily="82" charset="0"/>
              <a:buAutoNum type="arabicPeriod"/>
            </a:pPr>
            <a:r>
              <a:rPr lang="en-US" dirty="0"/>
              <a:t>Edit chunk1 -&gt; victim</a:t>
            </a:r>
          </a:p>
          <a:p>
            <a:pPr marL="50799" indent="0">
              <a:buNone/>
            </a:pPr>
            <a:r>
              <a:rPr lang="en-US" dirty="0"/>
              <a:t>Similar to use after free:</a:t>
            </a:r>
          </a:p>
          <a:p>
            <a:pPr marL="507999" indent="-457200">
              <a:buAutoNum type="arabicPeriod" startAt="5"/>
            </a:pPr>
            <a:r>
              <a:rPr lang="en-US" dirty="0"/>
              <a:t>Malloc to chunk1</a:t>
            </a:r>
          </a:p>
          <a:p>
            <a:pPr marL="507999" indent="-457200">
              <a:buAutoNum type="arabicPeriod" startAt="5"/>
            </a:pPr>
            <a:r>
              <a:rPr lang="en-US" dirty="0"/>
              <a:t>Malloc to victim</a:t>
            </a:r>
          </a:p>
          <a:p>
            <a:pPr marL="50799" indent="0">
              <a:buNone/>
            </a:pPr>
            <a:r>
              <a:rPr lang="en-US" dirty="0">
                <a:solidFill>
                  <a:schemeClr val="accent1"/>
                </a:solidFill>
              </a:rPr>
              <a:t>Arbitrary Read/Write</a:t>
            </a:r>
          </a:p>
          <a:p>
            <a:pPr marL="507999" indent="-457200">
              <a:buAutoNum type="arabicPeriod" startAt="5"/>
            </a:pPr>
            <a:endParaRPr lang="en-US" dirty="0"/>
          </a:p>
          <a:p>
            <a:pPr marL="507999" indent="-457200">
              <a:buFont typeface="Sniglet" pitchFamily="82" charset="0"/>
              <a:buAutoNum type="arabicPeriod"/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2931DE-3C5A-AF48-A4B4-567F212F3489}"/>
              </a:ext>
            </a:extLst>
          </p:cNvPr>
          <p:cNvSpPr/>
          <p:nvPr/>
        </p:nvSpPr>
        <p:spPr>
          <a:xfrm>
            <a:off x="1491176" y="4540775"/>
            <a:ext cx="1204666" cy="5009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chunk1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6154E3F-0853-574B-ABA6-704A802996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3220"/>
          <a:stretch/>
        </p:blipFill>
        <p:spPr>
          <a:xfrm>
            <a:off x="1491176" y="5271735"/>
            <a:ext cx="5010254" cy="5009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6D29C95-C277-E747-9963-D23D7803FA22}"/>
              </a:ext>
            </a:extLst>
          </p:cNvPr>
          <p:cNvSpPr txBox="1"/>
          <p:nvPr/>
        </p:nvSpPr>
        <p:spPr>
          <a:xfrm>
            <a:off x="2944103" y="4559978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  <a:latin typeface="Sniglet" pitchFamily="82" charset="0"/>
              </a:rPr>
              <a:t>In use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16E7C88-4D6A-574E-9407-BF955CD0A058}"/>
              </a:ext>
            </a:extLst>
          </p:cNvPr>
          <p:cNvCxnSpPr/>
          <p:nvPr/>
        </p:nvCxnSpPr>
        <p:spPr>
          <a:xfrm>
            <a:off x="2780839" y="5541376"/>
            <a:ext cx="1654069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C34DE48A-194C-A54E-A1E8-860FE62262C7}"/>
              </a:ext>
            </a:extLst>
          </p:cNvPr>
          <p:cNvCxnSpPr>
            <a:cxnSpLocks/>
            <a:endCxn id="23" idx="1"/>
          </p:cNvCxnSpPr>
          <p:nvPr/>
        </p:nvCxnSpPr>
        <p:spPr>
          <a:xfrm rot="16200000" flipH="1">
            <a:off x="2390878" y="3549296"/>
            <a:ext cx="1165101" cy="283478"/>
          </a:xfrm>
          <a:prstGeom prst="bentConnector2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41758C7-6ED1-9D45-8FF4-0062D2871AA2}"/>
              </a:ext>
            </a:extLst>
          </p:cNvPr>
          <p:cNvSpPr/>
          <p:nvPr/>
        </p:nvSpPr>
        <p:spPr>
          <a:xfrm>
            <a:off x="3115167" y="4023099"/>
            <a:ext cx="1204666" cy="50097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victim</a:t>
            </a:r>
          </a:p>
        </p:txBody>
      </p:sp>
    </p:spTree>
    <p:extLst>
      <p:ext uri="{BB962C8B-B14F-4D97-AF65-F5344CB8AC3E}">
        <p14:creationId xmlns:p14="http://schemas.microsoft.com/office/powerpoint/2010/main" val="1241813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2D478-18BE-9E4C-A468-682B955D0E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14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0BABDE-054D-034F-B880-8959F6BB62F1}"/>
              </a:ext>
            </a:extLst>
          </p:cNvPr>
          <p:cNvSpPr/>
          <p:nvPr/>
        </p:nvSpPr>
        <p:spPr>
          <a:xfrm>
            <a:off x="1491176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0x20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0553DB-214B-2E45-9C5F-27D51D812174}"/>
              </a:ext>
            </a:extLst>
          </p:cNvPr>
          <p:cNvSpPr/>
          <p:nvPr/>
        </p:nvSpPr>
        <p:spPr>
          <a:xfrm>
            <a:off x="2706773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0x30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3CE073-1A3C-6046-92B0-3FC863FE7799}"/>
              </a:ext>
            </a:extLst>
          </p:cNvPr>
          <p:cNvSpPr/>
          <p:nvPr/>
        </p:nvSpPr>
        <p:spPr>
          <a:xfrm>
            <a:off x="3922370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F10D8C-9568-5A46-B51D-ACCD04B2701C}"/>
              </a:ext>
            </a:extLst>
          </p:cNvPr>
          <p:cNvSpPr/>
          <p:nvPr/>
        </p:nvSpPr>
        <p:spPr>
          <a:xfrm>
            <a:off x="5137967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0x410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62AD0F-D0E3-584A-A5ED-3D849C44DBBA}"/>
              </a:ext>
            </a:extLst>
          </p:cNvPr>
          <p:cNvSpPr/>
          <p:nvPr/>
        </p:nvSpPr>
        <p:spPr>
          <a:xfrm>
            <a:off x="2432943" y="2607514"/>
            <a:ext cx="1204667" cy="5009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chunk1</a:t>
            </a: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C0B02C44-D9AE-B04D-B139-19F830821A4E}"/>
              </a:ext>
            </a:extLst>
          </p:cNvPr>
          <p:cNvCxnSpPr>
            <a:cxnSpLocks/>
            <a:stCxn id="12" idx="2"/>
            <a:endCxn id="21" idx="1"/>
          </p:cNvCxnSpPr>
          <p:nvPr/>
        </p:nvCxnSpPr>
        <p:spPr>
          <a:xfrm rot="16200000" flipH="1">
            <a:off x="1998795" y="2423852"/>
            <a:ext cx="528863" cy="339434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16E7C88-4D6A-574E-9407-BF955CD0A058}"/>
              </a:ext>
            </a:extLst>
          </p:cNvPr>
          <p:cNvCxnSpPr/>
          <p:nvPr/>
        </p:nvCxnSpPr>
        <p:spPr>
          <a:xfrm>
            <a:off x="2780839" y="5541376"/>
            <a:ext cx="1654069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C34DE48A-194C-A54E-A1E8-860FE62262C7}"/>
              </a:ext>
            </a:extLst>
          </p:cNvPr>
          <p:cNvCxnSpPr>
            <a:cxnSpLocks/>
            <a:endCxn id="23" idx="1"/>
          </p:cNvCxnSpPr>
          <p:nvPr/>
        </p:nvCxnSpPr>
        <p:spPr>
          <a:xfrm rot="16200000" flipH="1">
            <a:off x="2390878" y="3549296"/>
            <a:ext cx="1165101" cy="283478"/>
          </a:xfrm>
          <a:prstGeom prst="bentConnector2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41758C7-6ED1-9D45-8FF4-0062D2871AA2}"/>
              </a:ext>
            </a:extLst>
          </p:cNvPr>
          <p:cNvSpPr/>
          <p:nvPr/>
        </p:nvSpPr>
        <p:spPr>
          <a:xfrm>
            <a:off x="3115167" y="4023099"/>
            <a:ext cx="1204666" cy="50097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victim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DA98114-A8FE-6C48-BD88-4241AC414F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3220"/>
          <a:stretch/>
        </p:blipFill>
        <p:spPr>
          <a:xfrm>
            <a:off x="1491176" y="5271735"/>
            <a:ext cx="5010254" cy="50097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BEE73D-D528-E640-AA0B-17A0076D558C}"/>
              </a:ext>
            </a:extLst>
          </p:cNvPr>
          <p:cNvCxnSpPr/>
          <p:nvPr/>
        </p:nvCxnSpPr>
        <p:spPr>
          <a:xfrm>
            <a:off x="2831689" y="5441795"/>
            <a:ext cx="3510944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89D25EB-7608-EC41-90AD-CDACFA51C8F3}"/>
              </a:ext>
            </a:extLst>
          </p:cNvPr>
          <p:cNvCxnSpPr>
            <a:cxnSpLocks/>
          </p:cNvCxnSpPr>
          <p:nvPr/>
        </p:nvCxnSpPr>
        <p:spPr>
          <a:xfrm>
            <a:off x="2832285" y="5616498"/>
            <a:ext cx="1587911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E1521C7B-9589-3F4E-A073-2EA0BA534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20359" y="1496264"/>
            <a:ext cx="3980465" cy="3847374"/>
          </a:xfrm>
        </p:spPr>
        <p:txBody>
          <a:bodyPr anchor="t"/>
          <a:lstStyle/>
          <a:p>
            <a:pPr marL="50799" indent="0">
              <a:buNone/>
            </a:pPr>
            <a:r>
              <a:rPr lang="en-US" dirty="0"/>
              <a:t>Core idea: </a:t>
            </a:r>
          </a:p>
          <a:p>
            <a:pPr marL="50799" indent="0">
              <a:buNone/>
            </a:pPr>
            <a:r>
              <a:rPr lang="en-US" dirty="0"/>
              <a:t>Overflow chunk0 -&gt;</a:t>
            </a:r>
          </a:p>
          <a:p>
            <a:pPr marL="50799" indent="0">
              <a:buNone/>
            </a:pPr>
            <a:r>
              <a:rPr lang="en-US" dirty="0"/>
              <a:t>Edit chunk1 -&gt; victim</a:t>
            </a:r>
          </a:p>
          <a:p>
            <a:pPr marL="50799" indent="0">
              <a:buNone/>
            </a:pPr>
            <a:r>
              <a:rPr lang="en-US" dirty="0"/>
              <a:t>Similar to use after free:</a:t>
            </a:r>
          </a:p>
          <a:p>
            <a:pPr marL="507999" indent="-457200">
              <a:buAutoNum type="arabicPeriod" startAt="5"/>
            </a:pPr>
            <a:r>
              <a:rPr lang="en-US" dirty="0"/>
              <a:t>Malloc to chunk1</a:t>
            </a:r>
          </a:p>
          <a:p>
            <a:pPr marL="507999" indent="-457200">
              <a:buAutoNum type="arabicPeriod" startAt="5"/>
            </a:pPr>
            <a:r>
              <a:rPr lang="en-US" dirty="0"/>
              <a:t>Malloc to victim</a:t>
            </a:r>
          </a:p>
          <a:p>
            <a:pPr marL="50799" indent="0">
              <a:buNone/>
            </a:pPr>
            <a:r>
              <a:rPr lang="en-US" dirty="0">
                <a:solidFill>
                  <a:schemeClr val="accent1"/>
                </a:solidFill>
              </a:rPr>
              <a:t>Arbitrary Read/Write</a:t>
            </a:r>
          </a:p>
          <a:p>
            <a:pPr marL="507999" indent="-457200">
              <a:buAutoNum type="arabicPeriod" startAt="5"/>
            </a:pPr>
            <a:endParaRPr lang="en-US" dirty="0"/>
          </a:p>
          <a:p>
            <a:pPr marL="507999" indent="-457200">
              <a:buFont typeface="Sniglet" pitchFamily="82" charset="0"/>
              <a:buAutoNum type="arabicPeriod"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8C47D8-1779-A142-8A3B-799634608C5D}"/>
              </a:ext>
            </a:extLst>
          </p:cNvPr>
          <p:cNvSpPr txBox="1"/>
          <p:nvPr/>
        </p:nvSpPr>
        <p:spPr>
          <a:xfrm>
            <a:off x="2274849" y="4795024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5"/>
                </a:solidFill>
                <a:latin typeface="Sniglet" pitchFamily="82" charset="0"/>
              </a:rPr>
              <a:t>chunk0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8347B3E-1F9E-C14D-B29A-8D5E3C606F5C}"/>
              </a:ext>
            </a:extLst>
          </p:cNvPr>
          <p:cNvCxnSpPr/>
          <p:nvPr/>
        </p:nvCxnSpPr>
        <p:spPr>
          <a:xfrm>
            <a:off x="2995311" y="5104838"/>
            <a:ext cx="267629" cy="760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6BBDE90-8565-5740-9187-F903755E7663}"/>
              </a:ext>
            </a:extLst>
          </p:cNvPr>
          <p:cNvSpPr txBox="1"/>
          <p:nvPr/>
        </p:nvSpPr>
        <p:spPr>
          <a:xfrm>
            <a:off x="5268856" y="4864364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7030A0"/>
                </a:solidFill>
                <a:latin typeface="Sniglet" pitchFamily="82" charset="0"/>
              </a:rPr>
              <a:t>chunk1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0041102-D8B0-DE4A-898B-A4EBC408C600}"/>
              </a:ext>
            </a:extLst>
          </p:cNvPr>
          <p:cNvCxnSpPr>
            <a:cxnSpLocks/>
          </p:cNvCxnSpPr>
          <p:nvPr/>
        </p:nvCxnSpPr>
        <p:spPr>
          <a:xfrm flipH="1">
            <a:off x="5190199" y="5151470"/>
            <a:ext cx="262769" cy="1156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25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2D478-18BE-9E4C-A468-682B955D0E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15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0BABDE-054D-034F-B880-8959F6BB62F1}"/>
              </a:ext>
            </a:extLst>
          </p:cNvPr>
          <p:cNvSpPr/>
          <p:nvPr/>
        </p:nvSpPr>
        <p:spPr>
          <a:xfrm>
            <a:off x="1491176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0x20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0553DB-214B-2E45-9C5F-27D51D812174}"/>
              </a:ext>
            </a:extLst>
          </p:cNvPr>
          <p:cNvSpPr/>
          <p:nvPr/>
        </p:nvSpPr>
        <p:spPr>
          <a:xfrm>
            <a:off x="2706773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0x30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3CE073-1A3C-6046-92B0-3FC863FE7799}"/>
              </a:ext>
            </a:extLst>
          </p:cNvPr>
          <p:cNvSpPr/>
          <p:nvPr/>
        </p:nvSpPr>
        <p:spPr>
          <a:xfrm>
            <a:off x="3922370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F10D8C-9568-5A46-B51D-ACCD04B2701C}"/>
              </a:ext>
            </a:extLst>
          </p:cNvPr>
          <p:cNvSpPr/>
          <p:nvPr/>
        </p:nvSpPr>
        <p:spPr>
          <a:xfrm>
            <a:off x="5137967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0x410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62AD0F-D0E3-584A-A5ED-3D849C44DBBA}"/>
              </a:ext>
            </a:extLst>
          </p:cNvPr>
          <p:cNvSpPr/>
          <p:nvPr/>
        </p:nvSpPr>
        <p:spPr>
          <a:xfrm>
            <a:off x="2432943" y="2607514"/>
            <a:ext cx="1204667" cy="5009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chunk1</a:t>
            </a: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C0B02C44-D9AE-B04D-B139-19F830821A4E}"/>
              </a:ext>
            </a:extLst>
          </p:cNvPr>
          <p:cNvCxnSpPr>
            <a:cxnSpLocks/>
            <a:stCxn id="12" idx="2"/>
            <a:endCxn id="21" idx="1"/>
          </p:cNvCxnSpPr>
          <p:nvPr/>
        </p:nvCxnSpPr>
        <p:spPr>
          <a:xfrm rot="16200000" flipH="1">
            <a:off x="1998795" y="2423852"/>
            <a:ext cx="528863" cy="339434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16E7C88-4D6A-574E-9407-BF955CD0A058}"/>
              </a:ext>
            </a:extLst>
          </p:cNvPr>
          <p:cNvCxnSpPr/>
          <p:nvPr/>
        </p:nvCxnSpPr>
        <p:spPr>
          <a:xfrm>
            <a:off x="2780839" y="5541376"/>
            <a:ext cx="1654069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C34DE48A-194C-A54E-A1E8-860FE62262C7}"/>
              </a:ext>
            </a:extLst>
          </p:cNvPr>
          <p:cNvCxnSpPr>
            <a:cxnSpLocks/>
            <a:endCxn id="23" idx="1"/>
          </p:cNvCxnSpPr>
          <p:nvPr/>
        </p:nvCxnSpPr>
        <p:spPr>
          <a:xfrm rot="16200000" flipH="1">
            <a:off x="2390878" y="3549296"/>
            <a:ext cx="1165101" cy="283478"/>
          </a:xfrm>
          <a:prstGeom prst="bentConnector2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41758C7-6ED1-9D45-8FF4-0062D2871AA2}"/>
              </a:ext>
            </a:extLst>
          </p:cNvPr>
          <p:cNvSpPr/>
          <p:nvPr/>
        </p:nvSpPr>
        <p:spPr>
          <a:xfrm>
            <a:off x="3115167" y="4023099"/>
            <a:ext cx="1204666" cy="50097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victim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DA98114-A8FE-6C48-BD88-4241AC414F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3220"/>
          <a:stretch/>
        </p:blipFill>
        <p:spPr>
          <a:xfrm>
            <a:off x="1491176" y="5271735"/>
            <a:ext cx="5010254" cy="50097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BEE73D-D528-E640-AA0B-17A0076D558C}"/>
              </a:ext>
            </a:extLst>
          </p:cNvPr>
          <p:cNvCxnSpPr/>
          <p:nvPr/>
        </p:nvCxnSpPr>
        <p:spPr>
          <a:xfrm>
            <a:off x="2831689" y="5441795"/>
            <a:ext cx="3510944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89D25EB-7608-EC41-90AD-CDACFA51C8F3}"/>
              </a:ext>
            </a:extLst>
          </p:cNvPr>
          <p:cNvCxnSpPr>
            <a:cxnSpLocks/>
          </p:cNvCxnSpPr>
          <p:nvPr/>
        </p:nvCxnSpPr>
        <p:spPr>
          <a:xfrm>
            <a:off x="2832285" y="5616498"/>
            <a:ext cx="1587911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E1521C7B-9589-3F4E-A073-2EA0BA534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10543" y="1496264"/>
            <a:ext cx="4378512" cy="3847374"/>
          </a:xfrm>
        </p:spPr>
        <p:txBody>
          <a:bodyPr anchor="t"/>
          <a:lstStyle/>
          <a:p>
            <a:pPr marL="50799" indent="0">
              <a:buNone/>
            </a:pPr>
            <a:r>
              <a:rPr lang="en-US" dirty="0"/>
              <a:t>Core idea: </a:t>
            </a:r>
          </a:p>
          <a:p>
            <a:pPr marL="507999" indent="-457200">
              <a:buAutoNum type="arabicPeriod"/>
            </a:pPr>
            <a:r>
              <a:rPr lang="en-US" dirty="0"/>
              <a:t>Allocate chunk0</a:t>
            </a:r>
          </a:p>
          <a:p>
            <a:pPr marL="507999" indent="-457200">
              <a:buAutoNum type="arabicPeriod"/>
            </a:pPr>
            <a:r>
              <a:rPr lang="en-US" dirty="0"/>
              <a:t>Allocate chunk1</a:t>
            </a:r>
          </a:p>
          <a:p>
            <a:pPr marL="507999" indent="-457200">
              <a:buAutoNum type="arabicPeriod"/>
            </a:pPr>
            <a:r>
              <a:rPr lang="en-US" dirty="0"/>
              <a:t>free chunk1</a:t>
            </a:r>
          </a:p>
          <a:p>
            <a:pPr marL="507999" indent="-457200">
              <a:buAutoNum type="arabicPeriod"/>
            </a:pPr>
            <a:r>
              <a:rPr lang="en-US" dirty="0"/>
              <a:t>Overflow chunk0 -&gt; victim</a:t>
            </a:r>
          </a:p>
          <a:p>
            <a:pPr marL="50799" indent="0">
              <a:buNone/>
            </a:pPr>
            <a:r>
              <a:rPr lang="en-US" dirty="0"/>
              <a:t>Similar to use after free:</a:t>
            </a:r>
          </a:p>
          <a:p>
            <a:pPr marL="507999" indent="-457200">
              <a:buAutoNum type="arabicPeriod" startAt="5"/>
            </a:pPr>
            <a:r>
              <a:rPr lang="en-US" dirty="0"/>
              <a:t>Malloc to chunk1</a:t>
            </a:r>
          </a:p>
          <a:p>
            <a:pPr marL="507999" indent="-457200">
              <a:buAutoNum type="arabicPeriod" startAt="5"/>
            </a:pPr>
            <a:r>
              <a:rPr lang="en-US" dirty="0"/>
              <a:t>Malloc to victim</a:t>
            </a:r>
          </a:p>
          <a:p>
            <a:pPr marL="50799" indent="0">
              <a:buNone/>
            </a:pPr>
            <a:r>
              <a:rPr lang="en-US" dirty="0">
                <a:solidFill>
                  <a:schemeClr val="accent1"/>
                </a:solidFill>
              </a:rPr>
              <a:t>Arbitrary Read/Write</a:t>
            </a:r>
          </a:p>
          <a:p>
            <a:pPr marL="507999" indent="-457200">
              <a:buAutoNum type="arabicPeriod" startAt="5"/>
            </a:pPr>
            <a:endParaRPr lang="en-US" dirty="0"/>
          </a:p>
          <a:p>
            <a:pPr marL="507999" indent="-457200">
              <a:buFont typeface="Sniglet" pitchFamily="82" charset="0"/>
              <a:buAutoNum type="arabicPeriod"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8C47D8-1779-A142-8A3B-799634608C5D}"/>
              </a:ext>
            </a:extLst>
          </p:cNvPr>
          <p:cNvSpPr txBox="1"/>
          <p:nvPr/>
        </p:nvSpPr>
        <p:spPr>
          <a:xfrm>
            <a:off x="2274849" y="4795024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5"/>
                </a:solidFill>
                <a:latin typeface="Sniglet" pitchFamily="82" charset="0"/>
              </a:rPr>
              <a:t>chunk0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8347B3E-1F9E-C14D-B29A-8D5E3C606F5C}"/>
              </a:ext>
            </a:extLst>
          </p:cNvPr>
          <p:cNvCxnSpPr/>
          <p:nvPr/>
        </p:nvCxnSpPr>
        <p:spPr>
          <a:xfrm>
            <a:off x="2995311" y="5104838"/>
            <a:ext cx="267629" cy="760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6BBDE90-8565-5740-9187-F903755E7663}"/>
              </a:ext>
            </a:extLst>
          </p:cNvPr>
          <p:cNvSpPr txBox="1"/>
          <p:nvPr/>
        </p:nvSpPr>
        <p:spPr>
          <a:xfrm>
            <a:off x="5268856" y="4864364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7030A0"/>
                </a:solidFill>
                <a:latin typeface="Sniglet" pitchFamily="82" charset="0"/>
              </a:rPr>
              <a:t>chunk1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0041102-D8B0-DE4A-898B-A4EBC408C600}"/>
              </a:ext>
            </a:extLst>
          </p:cNvPr>
          <p:cNvCxnSpPr>
            <a:cxnSpLocks/>
          </p:cNvCxnSpPr>
          <p:nvPr/>
        </p:nvCxnSpPr>
        <p:spPr>
          <a:xfrm flipH="1">
            <a:off x="5190199" y="5151470"/>
            <a:ext cx="262769" cy="1156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863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3FDB01-C2F7-7B41-9CBD-9E69959BCE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In-class Lab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95B19C-C361-314D-B94D-3DD2985C06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43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E54110-C745-475F-833F-17BF0D6E5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1729">
            <a:off x="1301681" y="1169209"/>
            <a:ext cx="9373171" cy="1013519"/>
          </a:xfrm>
        </p:spPr>
        <p:txBody>
          <a:bodyPr/>
          <a:lstStyle/>
          <a:p>
            <a:r>
              <a:rPr lang="en-US" dirty="0"/>
              <a:t>Heap is fun!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9C931DD-7F88-41F9-BD56-ED4AD0739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2733" y="2061256"/>
            <a:ext cx="9290766" cy="3847374"/>
          </a:xfrm>
        </p:spPr>
        <p:txBody>
          <a:bodyPr/>
          <a:lstStyle/>
          <a:p>
            <a:pPr marL="50799" indent="0">
              <a:buNone/>
            </a:pPr>
            <a:r>
              <a:rPr lang="en-US" sz="2800" dirty="0"/>
              <a:t>Service IP:  107.21.135.41              Port: 12222</a:t>
            </a:r>
          </a:p>
          <a:p>
            <a:pPr marL="50799" indent="0">
              <a:buNone/>
            </a:pPr>
            <a:r>
              <a:rPr lang="en-US" sz="2800" dirty="0"/>
              <a:t>Service file:</a:t>
            </a:r>
          </a:p>
          <a:p>
            <a:r>
              <a:rPr lang="en-US" sz="1800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https://cse545.tiffanybao.com/labs/week12/double_free.c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https://cse545.tiffanybao.com/labs/week12/</a:t>
            </a:r>
            <a:r>
              <a:rPr lang="en-US" sz="1800" dirty="0" err="1">
                <a:solidFill>
                  <a:schemeClr val="accent6"/>
                </a:solidFill>
              </a:rPr>
              <a:t>double_free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>
                <a:solidFill>
                  <a:schemeClr val="accent6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https://cse545.tiffanybao.com/labs/week12/libc.so.6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>
                <a:solidFill>
                  <a:schemeClr val="accent6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https://cse545.tiffanybao.com/labs/week12/ld-2.27.so</a:t>
            </a:r>
            <a:endParaRPr lang="en-US" sz="1800" dirty="0">
              <a:solidFill>
                <a:schemeClr val="accent6"/>
              </a:solidFill>
            </a:endParaRPr>
          </a:p>
          <a:p>
            <a:pPr marL="50799" indent="0">
              <a:buNone/>
            </a:pPr>
            <a:endParaRPr lang="en-US" sz="1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2CA042-3813-7845-B2BC-C44A48DB37B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8AB1F1C-5B97-FA47-A21B-131B164DAC8F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2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16691-CD6D-AD40-BD4F-83A9FB19E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12EF32-55A4-DE4F-ACD5-62096816C1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marL="50799" indent="0">
              <a:lnSpc>
                <a:spcPct val="150000"/>
              </a:lnSpc>
              <a:buNone/>
            </a:pPr>
            <a:r>
              <a:rPr lang="en-US" dirty="0" err="1"/>
              <a:t>Tcache</a:t>
            </a:r>
            <a:r>
              <a:rPr lang="en-US" dirty="0"/>
              <a:t> -- Continued!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Double Free Vulnerability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Heap Overflow Vulnerability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62F9C-6FDD-0F42-ABBF-85462175DF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9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10FBF0-9074-8D4F-A9F4-783ADB9BEF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Double Free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14DB9-AB86-4645-AA7D-C8FDF7C776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6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2D478-18BE-9E4C-A468-682B955D0E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3</a:t>
            </a:fld>
            <a:endParaRPr lang="en-US"/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BB5A0C0D-33E5-CE44-912E-3A4E2521F055}"/>
              </a:ext>
            </a:extLst>
          </p:cNvPr>
          <p:cNvSpPr/>
          <p:nvPr/>
        </p:nvSpPr>
        <p:spPr>
          <a:xfrm>
            <a:off x="7166732" y="1452285"/>
            <a:ext cx="193292" cy="564776"/>
          </a:xfrm>
          <a:prstGeom prst="rightBracket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F9B936CF-40E7-AD41-90E8-A9022203F147}"/>
              </a:ext>
            </a:extLst>
          </p:cNvPr>
          <p:cNvSpPr/>
          <p:nvPr/>
        </p:nvSpPr>
        <p:spPr>
          <a:xfrm>
            <a:off x="7166732" y="2048348"/>
            <a:ext cx="193292" cy="1453196"/>
          </a:xfrm>
          <a:prstGeom prst="rightBracket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A7A7E3-3859-6649-9381-C82CF17AE5D1}"/>
              </a:ext>
            </a:extLst>
          </p:cNvPr>
          <p:cNvSpPr txBox="1"/>
          <p:nvPr/>
        </p:nvSpPr>
        <p:spPr>
          <a:xfrm>
            <a:off x="7631730" y="1485597"/>
            <a:ext cx="1111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Sniglet" pitchFamily="82" charset="0"/>
              </a:rPr>
              <a:t>counts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1DCCBC-7508-824D-B70C-08C38FAF6C6E}"/>
              </a:ext>
            </a:extLst>
          </p:cNvPr>
          <p:cNvSpPr txBox="1"/>
          <p:nvPr/>
        </p:nvSpPr>
        <p:spPr>
          <a:xfrm>
            <a:off x="7652002" y="2597533"/>
            <a:ext cx="3161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Sniglet" pitchFamily="82" charset="0"/>
              </a:rPr>
              <a:t>entries</a:t>
            </a:r>
          </a:p>
          <a:p>
            <a:r>
              <a:rPr lang="en-US" sz="1800" dirty="0">
                <a:solidFill>
                  <a:schemeClr val="tx1"/>
                </a:solidFill>
                <a:latin typeface="Sniglet" pitchFamily="82" charset="0"/>
              </a:rPr>
              <a:t>(a list of struct </a:t>
            </a:r>
            <a:r>
              <a:rPr lang="en-US" sz="1800" dirty="0" err="1">
                <a:solidFill>
                  <a:schemeClr val="tx1"/>
                </a:solidFill>
                <a:latin typeface="Sniglet" pitchFamily="82" charset="0"/>
              </a:rPr>
              <a:t>tcache_entry</a:t>
            </a:r>
            <a:r>
              <a:rPr lang="en-US" sz="1800" dirty="0">
                <a:solidFill>
                  <a:schemeClr val="tx1"/>
                </a:solidFill>
                <a:latin typeface="Sniglet" pitchFamily="82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Sniglet" pitchFamily="82" charset="0"/>
              </a:rPr>
              <a:t>Each entry is also called a bin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0BABDE-054D-034F-B880-8959F6BB62F1}"/>
              </a:ext>
            </a:extLst>
          </p:cNvPr>
          <p:cNvSpPr/>
          <p:nvPr/>
        </p:nvSpPr>
        <p:spPr>
          <a:xfrm>
            <a:off x="1624991" y="2494968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0x20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0553DB-214B-2E45-9C5F-27D51D812174}"/>
              </a:ext>
            </a:extLst>
          </p:cNvPr>
          <p:cNvSpPr/>
          <p:nvPr/>
        </p:nvSpPr>
        <p:spPr>
          <a:xfrm>
            <a:off x="2840588" y="2494968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0x30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3CE073-1A3C-6046-92B0-3FC863FE7799}"/>
              </a:ext>
            </a:extLst>
          </p:cNvPr>
          <p:cNvSpPr/>
          <p:nvPr/>
        </p:nvSpPr>
        <p:spPr>
          <a:xfrm>
            <a:off x="4056185" y="2494968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F10D8C-9568-5A46-B51D-ACCD04B2701C}"/>
              </a:ext>
            </a:extLst>
          </p:cNvPr>
          <p:cNvSpPr/>
          <p:nvPr/>
        </p:nvSpPr>
        <p:spPr>
          <a:xfrm>
            <a:off x="5271782" y="2494968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0x410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62AD0F-D0E3-584A-A5ED-3D849C44DBBA}"/>
              </a:ext>
            </a:extLst>
          </p:cNvPr>
          <p:cNvSpPr/>
          <p:nvPr/>
        </p:nvSpPr>
        <p:spPr>
          <a:xfrm>
            <a:off x="2566759" y="3796977"/>
            <a:ext cx="1204666" cy="5009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chunk</a:t>
            </a: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C0B02C44-D9AE-B04D-B139-19F830821A4E}"/>
              </a:ext>
            </a:extLst>
          </p:cNvPr>
          <p:cNvCxnSpPr>
            <a:stCxn id="12" idx="2"/>
            <a:endCxn id="21" idx="1"/>
          </p:cNvCxnSpPr>
          <p:nvPr/>
        </p:nvCxnSpPr>
        <p:spPr>
          <a:xfrm rot="16200000" flipH="1">
            <a:off x="1954191" y="3434895"/>
            <a:ext cx="885701" cy="339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9A00D9AC-D2F9-6146-BF92-26BAD771604D}"/>
              </a:ext>
            </a:extLst>
          </p:cNvPr>
          <p:cNvCxnSpPr>
            <a:cxnSpLocks/>
            <a:stCxn id="21" idx="2"/>
            <a:endCxn id="30" idx="1"/>
          </p:cNvCxnSpPr>
          <p:nvPr/>
        </p:nvCxnSpPr>
        <p:spPr>
          <a:xfrm rot="16200000" flipH="1">
            <a:off x="3273210" y="4193831"/>
            <a:ext cx="511703" cy="719939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BAC166B4-ED4A-4C4D-9254-5A466578DDE4}"/>
              </a:ext>
            </a:extLst>
          </p:cNvPr>
          <p:cNvSpPr/>
          <p:nvPr/>
        </p:nvSpPr>
        <p:spPr>
          <a:xfrm>
            <a:off x="3889031" y="4559166"/>
            <a:ext cx="1204666" cy="5009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…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2296A7F-98D4-7240-B6F1-92499195A41D}"/>
              </a:ext>
            </a:extLst>
          </p:cNvPr>
          <p:cNvSpPr/>
          <p:nvPr/>
        </p:nvSpPr>
        <p:spPr>
          <a:xfrm>
            <a:off x="1624991" y="138155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0x20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4A094BE-E993-3644-87A7-E04845659BDD}"/>
              </a:ext>
            </a:extLst>
          </p:cNvPr>
          <p:cNvSpPr/>
          <p:nvPr/>
        </p:nvSpPr>
        <p:spPr>
          <a:xfrm>
            <a:off x="2840588" y="138155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0x30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5D5D18E-7F4B-0349-BE6E-B3939CA59D4F}"/>
              </a:ext>
            </a:extLst>
          </p:cNvPr>
          <p:cNvSpPr/>
          <p:nvPr/>
        </p:nvSpPr>
        <p:spPr>
          <a:xfrm>
            <a:off x="4056185" y="138155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…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568A9F6-948B-F34F-9574-5554114C9E5A}"/>
              </a:ext>
            </a:extLst>
          </p:cNvPr>
          <p:cNvSpPr/>
          <p:nvPr/>
        </p:nvSpPr>
        <p:spPr>
          <a:xfrm>
            <a:off x="5271782" y="138155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0x410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9BF48DD-5767-EF4A-922D-31101CE7B0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3220"/>
          <a:stretch/>
        </p:blipFill>
        <p:spPr>
          <a:xfrm>
            <a:off x="5802943" y="3866680"/>
            <a:ext cx="5010254" cy="500974"/>
          </a:xfrm>
          <a:prstGeom prst="rect">
            <a:avLst/>
          </a:prstGeom>
        </p:spPr>
      </p:pic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840A8063-8301-8546-BD35-1EC05811377B}"/>
              </a:ext>
            </a:extLst>
          </p:cNvPr>
          <p:cNvCxnSpPr>
            <a:cxnSpLocks/>
            <a:endCxn id="23" idx="1"/>
          </p:cNvCxnSpPr>
          <p:nvPr/>
        </p:nvCxnSpPr>
        <p:spPr>
          <a:xfrm rot="16200000" flipH="1">
            <a:off x="2303408" y="4868217"/>
            <a:ext cx="1353850" cy="253732"/>
          </a:xfrm>
          <a:prstGeom prst="bentConnector2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BF3757F7-35C0-4945-A60F-66DE9B093884}"/>
              </a:ext>
            </a:extLst>
          </p:cNvPr>
          <p:cNvSpPr/>
          <p:nvPr/>
        </p:nvSpPr>
        <p:spPr>
          <a:xfrm>
            <a:off x="3107199" y="5421521"/>
            <a:ext cx="1204666" cy="50097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victim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6BD21D5-E77D-0F45-9556-9D11A1725D07}"/>
              </a:ext>
            </a:extLst>
          </p:cNvPr>
          <p:cNvCxnSpPr/>
          <p:nvPr/>
        </p:nvCxnSpPr>
        <p:spPr>
          <a:xfrm>
            <a:off x="7088863" y="4128888"/>
            <a:ext cx="1654069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B644A5E-D78A-624E-AA6E-C7732A88915C}"/>
              </a:ext>
            </a:extLst>
          </p:cNvPr>
          <p:cNvSpPr txBox="1"/>
          <p:nvPr/>
        </p:nvSpPr>
        <p:spPr>
          <a:xfrm>
            <a:off x="5812987" y="4732790"/>
            <a:ext cx="14766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Sniglet" pitchFamily="82" charset="0"/>
              </a:rPr>
              <a:t>malloc(8)</a:t>
            </a:r>
          </a:p>
          <a:p>
            <a:r>
              <a:rPr lang="en-US" sz="2400" dirty="0">
                <a:solidFill>
                  <a:schemeClr val="accent2"/>
                </a:solidFill>
                <a:latin typeface="Sniglet" pitchFamily="82" charset="0"/>
              </a:rPr>
              <a:t>malloc(8)</a:t>
            </a:r>
          </a:p>
        </p:txBody>
      </p:sp>
    </p:spTree>
    <p:extLst>
      <p:ext uri="{BB962C8B-B14F-4D97-AF65-F5344CB8AC3E}">
        <p14:creationId xmlns:p14="http://schemas.microsoft.com/office/powerpoint/2010/main" val="662466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326BE-0F00-F745-9BD8-548384C91C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44AC13-D74D-334D-BF77-653F62267665}"/>
              </a:ext>
            </a:extLst>
          </p:cNvPr>
          <p:cNvSpPr/>
          <p:nvPr/>
        </p:nvSpPr>
        <p:spPr>
          <a:xfrm>
            <a:off x="1975162" y="1319223"/>
            <a:ext cx="7369560" cy="4219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dirty="0">
              <a:latin typeface="Courier" pitchFamily="2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B00040"/>
                </a:solidFill>
                <a:latin typeface="Courier" pitchFamily="2" charset="0"/>
              </a:rPr>
              <a:t>void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urier" pitchFamily="2" charset="0"/>
              </a:rPr>
              <a:t>act_edit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>
                <a:solidFill>
                  <a:srgbClr val="B00040"/>
                </a:solidFill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n, </a:t>
            </a:r>
            <a:r>
              <a:rPr lang="en-US" dirty="0">
                <a:solidFill>
                  <a:srgbClr val="B00040"/>
                </a:solidFill>
                <a:latin typeface="Courier" pitchFamily="2" charset="0"/>
              </a:rPr>
              <a:t>char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*</a:t>
            </a:r>
            <a:r>
              <a:rPr lang="en-US" dirty="0">
                <a:latin typeface="Courier" pitchFamily="2" charset="0"/>
              </a:rPr>
              <a:t>s){</a:t>
            </a:r>
            <a:endParaRPr lang="en-US" dirty="0">
              <a:solidFill>
                <a:srgbClr val="B00040"/>
              </a:solidFill>
              <a:latin typeface="Courier" pitchFamily="2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ourier" pitchFamily="2" charset="0"/>
              </a:rPr>
              <a:t>  </a:t>
            </a:r>
            <a:r>
              <a:rPr lang="en-US" sz="2000" b="1" dirty="0">
                <a:solidFill>
                  <a:srgbClr val="008000"/>
                </a:solidFill>
                <a:latin typeface="Courier" pitchFamily="2" charset="0"/>
              </a:rPr>
              <a:t>if</a:t>
            </a:r>
            <a:r>
              <a:rPr lang="en-US" sz="2000" dirty="0">
                <a:latin typeface="Courier" pitchFamily="2" charset="0"/>
              </a:rPr>
              <a:t> (used[n] </a:t>
            </a:r>
            <a:r>
              <a:rPr lang="en-US" sz="2000" dirty="0">
                <a:solidFill>
                  <a:srgbClr val="666666"/>
                </a:solidFill>
                <a:latin typeface="Courier" pitchFamily="2" charset="0"/>
              </a:rPr>
              <a:t>==</a:t>
            </a:r>
            <a:r>
              <a:rPr lang="en-US" sz="2000" dirty="0">
                <a:latin typeface="Courier" pitchFamily="2" charset="0"/>
              </a:rPr>
              <a:t> FREED)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urier" pitchFamily="2" charset="0"/>
              </a:rPr>
              <a:t>    </a:t>
            </a:r>
            <a:r>
              <a:rPr lang="en-US" sz="2000" b="1" dirty="0">
                <a:solidFill>
                  <a:srgbClr val="008000"/>
                </a:solidFill>
                <a:latin typeface="Courier" pitchFamily="2" charset="0"/>
              </a:rPr>
              <a:t>return</a:t>
            </a:r>
            <a:r>
              <a:rPr lang="en-US" sz="2000" dirty="0">
                <a:latin typeface="Courier" pitchFamily="2" charset="0"/>
              </a:rPr>
              <a:t>;</a:t>
            </a:r>
            <a:endParaRPr lang="en-US" sz="2000" dirty="0">
              <a:solidFill>
                <a:srgbClr val="008000"/>
              </a:solidFill>
              <a:latin typeface="Courier" pitchFamily="2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ourier" pitchFamily="2" charset="0"/>
              </a:rPr>
              <a:t>  </a:t>
            </a:r>
            <a:r>
              <a:rPr lang="en-US" dirty="0" err="1">
                <a:latin typeface="Courier" pitchFamily="2" charset="0"/>
              </a:rPr>
              <a:t>fprintf</a:t>
            </a:r>
            <a:r>
              <a:rPr lang="en-US" dirty="0">
                <a:latin typeface="Courier" pitchFamily="2" charset="0"/>
              </a:rPr>
              <a:t>(stderr, </a:t>
            </a:r>
            <a:r>
              <a:rPr lang="en-US" dirty="0">
                <a:solidFill>
                  <a:srgbClr val="BA2121"/>
                </a:solidFill>
                <a:latin typeface="Courier" pitchFamily="2" charset="0"/>
              </a:rPr>
              <a:t>"Editing pointer %d: %p</a:t>
            </a:r>
            <a:r>
              <a:rPr lang="en-US" b="1" dirty="0">
                <a:solidFill>
                  <a:srgbClr val="BB6622"/>
                </a:solidFill>
                <a:latin typeface="Courier" pitchFamily="2" charset="0"/>
              </a:rPr>
              <a:t>\n</a:t>
            </a:r>
            <a:r>
              <a:rPr lang="en-US" dirty="0">
                <a:solidFill>
                  <a:srgbClr val="BA2121"/>
                </a:solidFill>
                <a:latin typeface="Courier" pitchFamily="2" charset="0"/>
              </a:rPr>
              <a:t>"</a:t>
            </a:r>
            <a:r>
              <a:rPr lang="en-US" dirty="0">
                <a:latin typeface="Courier" pitchFamily="2" charset="0"/>
              </a:rPr>
              <a:t>, n, </a:t>
            </a:r>
            <a:r>
              <a:rPr lang="en-US" dirty="0" err="1">
                <a:latin typeface="Courier" pitchFamily="2" charset="0"/>
              </a:rPr>
              <a:t>ptrs</a:t>
            </a:r>
            <a:r>
              <a:rPr lang="en-US" dirty="0">
                <a:latin typeface="Courier" pitchFamily="2" charset="0"/>
              </a:rPr>
              <a:t>[n]);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" pitchFamily="2" charset="0"/>
              </a:rPr>
              <a:t>  </a:t>
            </a:r>
            <a:r>
              <a:rPr lang="en-US" dirty="0">
                <a:solidFill>
                  <a:srgbClr val="B00040"/>
                </a:solidFill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l1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strlen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ptrs</a:t>
            </a:r>
            <a:r>
              <a:rPr lang="en-US" dirty="0">
                <a:latin typeface="Courier" pitchFamily="2" charset="0"/>
              </a:rPr>
              <a:t>[n]);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" pitchFamily="2" charset="0"/>
              </a:rPr>
              <a:t>  </a:t>
            </a:r>
            <a:r>
              <a:rPr lang="en-US" dirty="0">
                <a:solidFill>
                  <a:srgbClr val="B00040"/>
                </a:solidFill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l2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strlen</a:t>
            </a:r>
            <a:r>
              <a:rPr lang="en-US" dirty="0">
                <a:latin typeface="Courier" pitchFamily="2" charset="0"/>
              </a:rPr>
              <a:t>(s);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" pitchFamily="2" charset="0"/>
              </a:rPr>
              <a:t>  </a:t>
            </a:r>
            <a:r>
              <a:rPr lang="en-US" dirty="0">
                <a:solidFill>
                  <a:srgbClr val="B00040"/>
                </a:solidFill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l;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" pitchFamily="2" charset="0"/>
              </a:rPr>
              <a:t>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if</a:t>
            </a:r>
            <a:r>
              <a:rPr lang="en-US" dirty="0">
                <a:latin typeface="Courier" pitchFamily="2" charset="0"/>
              </a:rPr>
              <a:t> (l1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&lt;</a:t>
            </a:r>
            <a:r>
              <a:rPr lang="en-US" dirty="0">
                <a:latin typeface="Courier" pitchFamily="2" charset="0"/>
              </a:rPr>
              <a:t> l2) l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dirty="0">
                <a:latin typeface="Courier" pitchFamily="2" charset="0"/>
              </a:rPr>
              <a:t> l2;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" pitchFamily="2" charset="0"/>
              </a:rPr>
              <a:t>  </a:t>
            </a:r>
            <a:r>
              <a:rPr lang="en-US" b="1" dirty="0">
                <a:solidFill>
                  <a:srgbClr val="008000"/>
                </a:solidFill>
                <a:latin typeface="Courier" pitchFamily="2" charset="0"/>
              </a:rPr>
              <a:t>else</a:t>
            </a:r>
            <a:r>
              <a:rPr lang="en-US" dirty="0">
                <a:latin typeface="Courier" pitchFamily="2" charset="0"/>
              </a:rPr>
              <a:t> l </a:t>
            </a:r>
            <a:r>
              <a:rPr lang="en-US" dirty="0">
                <a:solidFill>
                  <a:srgbClr val="666666"/>
                </a:solidFill>
                <a:latin typeface="Courier" pitchFamily="2" charset="0"/>
              </a:rPr>
              <a:t>=</a:t>
            </a:r>
            <a:r>
              <a:rPr lang="en-US" dirty="0">
                <a:latin typeface="Courier" pitchFamily="2" charset="0"/>
              </a:rPr>
              <a:t> l1;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" pitchFamily="2" charset="0"/>
              </a:rPr>
              <a:t>  </a:t>
            </a:r>
            <a:r>
              <a:rPr lang="en-US" dirty="0" err="1">
                <a:latin typeface="Courier" pitchFamily="2" charset="0"/>
              </a:rPr>
              <a:t>memcpy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ptrs</a:t>
            </a:r>
            <a:r>
              <a:rPr lang="en-US" dirty="0">
                <a:latin typeface="Courier" pitchFamily="2" charset="0"/>
              </a:rPr>
              <a:t>[n], s, l);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6630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2D478-18BE-9E4C-A468-682B955D0E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5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0BABDE-054D-034F-B880-8959F6BB62F1}"/>
              </a:ext>
            </a:extLst>
          </p:cNvPr>
          <p:cNvSpPr/>
          <p:nvPr/>
        </p:nvSpPr>
        <p:spPr>
          <a:xfrm>
            <a:off x="1491176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0x20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0553DB-214B-2E45-9C5F-27D51D812174}"/>
              </a:ext>
            </a:extLst>
          </p:cNvPr>
          <p:cNvSpPr/>
          <p:nvPr/>
        </p:nvSpPr>
        <p:spPr>
          <a:xfrm>
            <a:off x="2706773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0x30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3CE073-1A3C-6046-92B0-3FC863FE7799}"/>
              </a:ext>
            </a:extLst>
          </p:cNvPr>
          <p:cNvSpPr/>
          <p:nvPr/>
        </p:nvSpPr>
        <p:spPr>
          <a:xfrm>
            <a:off x="3922370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F10D8C-9568-5A46-B51D-ACCD04B2701C}"/>
              </a:ext>
            </a:extLst>
          </p:cNvPr>
          <p:cNvSpPr/>
          <p:nvPr/>
        </p:nvSpPr>
        <p:spPr>
          <a:xfrm>
            <a:off x="5137967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0x410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62AD0F-D0E3-584A-A5ED-3D849C44DBBA}"/>
              </a:ext>
            </a:extLst>
          </p:cNvPr>
          <p:cNvSpPr/>
          <p:nvPr/>
        </p:nvSpPr>
        <p:spPr>
          <a:xfrm>
            <a:off x="2432944" y="2964352"/>
            <a:ext cx="1204666" cy="5009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chunk1</a:t>
            </a: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C0B02C44-D9AE-B04D-B139-19F830821A4E}"/>
              </a:ext>
            </a:extLst>
          </p:cNvPr>
          <p:cNvCxnSpPr>
            <a:stCxn id="12" idx="2"/>
            <a:endCxn id="21" idx="1"/>
          </p:cNvCxnSpPr>
          <p:nvPr/>
        </p:nvCxnSpPr>
        <p:spPr>
          <a:xfrm rot="16200000" flipH="1">
            <a:off x="1820376" y="2602270"/>
            <a:ext cx="885701" cy="339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9A00D9AC-D2F9-6146-BF92-26BAD771604D}"/>
              </a:ext>
            </a:extLst>
          </p:cNvPr>
          <p:cNvCxnSpPr>
            <a:cxnSpLocks/>
            <a:stCxn id="21" idx="2"/>
            <a:endCxn id="30" idx="1"/>
          </p:cNvCxnSpPr>
          <p:nvPr/>
        </p:nvCxnSpPr>
        <p:spPr>
          <a:xfrm rot="16200000" flipH="1">
            <a:off x="3139395" y="3361206"/>
            <a:ext cx="511703" cy="719939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BAC166B4-ED4A-4C4D-9254-5A466578DDE4}"/>
              </a:ext>
            </a:extLst>
          </p:cNvPr>
          <p:cNvSpPr/>
          <p:nvPr/>
        </p:nvSpPr>
        <p:spPr>
          <a:xfrm>
            <a:off x="3755216" y="3726541"/>
            <a:ext cx="1204666" cy="5009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…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636F7F2E-3A1A-6F4A-904F-0FA91FB76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20359" y="1496264"/>
            <a:ext cx="3980465" cy="3847374"/>
          </a:xfrm>
        </p:spPr>
        <p:txBody>
          <a:bodyPr anchor="t"/>
          <a:lstStyle/>
          <a:p>
            <a:pPr marL="50799" indent="0">
              <a:buNone/>
            </a:pPr>
            <a:r>
              <a:rPr lang="en-US" dirty="0"/>
              <a:t>Core idea: </a:t>
            </a:r>
          </a:p>
          <a:p>
            <a:pPr marL="507999" indent="-457200">
              <a:buAutoNum type="arabicPeriod"/>
            </a:pPr>
            <a:r>
              <a:rPr lang="en-US" dirty="0"/>
              <a:t>Free chunk1</a:t>
            </a:r>
          </a:p>
        </p:txBody>
      </p:sp>
    </p:spTree>
    <p:extLst>
      <p:ext uri="{BB962C8B-B14F-4D97-AF65-F5344CB8AC3E}">
        <p14:creationId xmlns:p14="http://schemas.microsoft.com/office/powerpoint/2010/main" val="3594884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2D478-18BE-9E4C-A468-682B955D0E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6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0BABDE-054D-034F-B880-8959F6BB62F1}"/>
              </a:ext>
            </a:extLst>
          </p:cNvPr>
          <p:cNvSpPr/>
          <p:nvPr/>
        </p:nvSpPr>
        <p:spPr>
          <a:xfrm>
            <a:off x="1491176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0x20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0553DB-214B-2E45-9C5F-27D51D812174}"/>
              </a:ext>
            </a:extLst>
          </p:cNvPr>
          <p:cNvSpPr/>
          <p:nvPr/>
        </p:nvSpPr>
        <p:spPr>
          <a:xfrm>
            <a:off x="2706773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0x30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3CE073-1A3C-6046-92B0-3FC863FE7799}"/>
              </a:ext>
            </a:extLst>
          </p:cNvPr>
          <p:cNvSpPr/>
          <p:nvPr/>
        </p:nvSpPr>
        <p:spPr>
          <a:xfrm>
            <a:off x="3922370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F10D8C-9568-5A46-B51D-ACCD04B2701C}"/>
              </a:ext>
            </a:extLst>
          </p:cNvPr>
          <p:cNvSpPr/>
          <p:nvPr/>
        </p:nvSpPr>
        <p:spPr>
          <a:xfrm>
            <a:off x="5137967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0x410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62AD0F-D0E3-584A-A5ED-3D849C44DBBA}"/>
              </a:ext>
            </a:extLst>
          </p:cNvPr>
          <p:cNvSpPr/>
          <p:nvPr/>
        </p:nvSpPr>
        <p:spPr>
          <a:xfrm>
            <a:off x="2432944" y="2964352"/>
            <a:ext cx="1204666" cy="5009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chunk1</a:t>
            </a: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C0B02C44-D9AE-B04D-B139-19F830821A4E}"/>
              </a:ext>
            </a:extLst>
          </p:cNvPr>
          <p:cNvCxnSpPr>
            <a:stCxn id="12" idx="2"/>
            <a:endCxn id="21" idx="1"/>
          </p:cNvCxnSpPr>
          <p:nvPr/>
        </p:nvCxnSpPr>
        <p:spPr>
          <a:xfrm rot="16200000" flipH="1">
            <a:off x="1820376" y="2602270"/>
            <a:ext cx="885701" cy="339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9A00D9AC-D2F9-6146-BF92-26BAD771604D}"/>
              </a:ext>
            </a:extLst>
          </p:cNvPr>
          <p:cNvCxnSpPr>
            <a:cxnSpLocks/>
            <a:stCxn id="21" idx="2"/>
            <a:endCxn id="30" idx="1"/>
          </p:cNvCxnSpPr>
          <p:nvPr/>
        </p:nvCxnSpPr>
        <p:spPr>
          <a:xfrm rot="16200000" flipH="1">
            <a:off x="3139395" y="3361206"/>
            <a:ext cx="511703" cy="719939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BAC166B4-ED4A-4C4D-9254-5A466578DDE4}"/>
              </a:ext>
            </a:extLst>
          </p:cNvPr>
          <p:cNvSpPr/>
          <p:nvPr/>
        </p:nvSpPr>
        <p:spPr>
          <a:xfrm>
            <a:off x="3755216" y="3726541"/>
            <a:ext cx="1204666" cy="5009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chunk1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636F7F2E-3A1A-6F4A-904F-0FA91FB76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20359" y="1496264"/>
            <a:ext cx="3980465" cy="3847374"/>
          </a:xfrm>
        </p:spPr>
        <p:txBody>
          <a:bodyPr anchor="t"/>
          <a:lstStyle/>
          <a:p>
            <a:pPr marL="50799" indent="0">
              <a:buNone/>
            </a:pPr>
            <a:r>
              <a:rPr lang="en-US" dirty="0"/>
              <a:t>Core idea: </a:t>
            </a:r>
          </a:p>
          <a:p>
            <a:pPr marL="507999" indent="-457200">
              <a:buAutoNum type="arabicPeriod"/>
            </a:pPr>
            <a:r>
              <a:rPr lang="en-US" dirty="0"/>
              <a:t>Free chunk1</a:t>
            </a:r>
          </a:p>
          <a:p>
            <a:pPr marL="507999" indent="-457200">
              <a:buFont typeface="Sniglet" pitchFamily="82" charset="0"/>
              <a:buAutoNum type="arabicPeriod"/>
            </a:pPr>
            <a:r>
              <a:rPr lang="en-US" dirty="0"/>
              <a:t>Free chunk1</a:t>
            </a:r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FB728173-B104-0D40-A79B-1FC94C0EAD0B}"/>
              </a:ext>
            </a:extLst>
          </p:cNvPr>
          <p:cNvCxnSpPr>
            <a:cxnSpLocks/>
            <a:stCxn id="30" idx="2"/>
            <a:endCxn id="14" idx="1"/>
          </p:cNvCxnSpPr>
          <p:nvPr/>
        </p:nvCxnSpPr>
        <p:spPr>
          <a:xfrm rot="16200000" flipH="1">
            <a:off x="4461666" y="4123396"/>
            <a:ext cx="511704" cy="719939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F2931DE-3C5A-AF48-A4B4-567F212F3489}"/>
              </a:ext>
            </a:extLst>
          </p:cNvPr>
          <p:cNvSpPr/>
          <p:nvPr/>
        </p:nvSpPr>
        <p:spPr>
          <a:xfrm>
            <a:off x="5077488" y="4488731"/>
            <a:ext cx="1204666" cy="5009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71199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2D478-18BE-9E4C-A468-682B955D0E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7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0BABDE-054D-034F-B880-8959F6BB62F1}"/>
              </a:ext>
            </a:extLst>
          </p:cNvPr>
          <p:cNvSpPr/>
          <p:nvPr/>
        </p:nvSpPr>
        <p:spPr>
          <a:xfrm>
            <a:off x="1491176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0x20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0553DB-214B-2E45-9C5F-27D51D812174}"/>
              </a:ext>
            </a:extLst>
          </p:cNvPr>
          <p:cNvSpPr/>
          <p:nvPr/>
        </p:nvSpPr>
        <p:spPr>
          <a:xfrm>
            <a:off x="2706773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0x30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3CE073-1A3C-6046-92B0-3FC863FE7799}"/>
              </a:ext>
            </a:extLst>
          </p:cNvPr>
          <p:cNvSpPr/>
          <p:nvPr/>
        </p:nvSpPr>
        <p:spPr>
          <a:xfrm>
            <a:off x="3922370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F10D8C-9568-5A46-B51D-ACCD04B2701C}"/>
              </a:ext>
            </a:extLst>
          </p:cNvPr>
          <p:cNvSpPr/>
          <p:nvPr/>
        </p:nvSpPr>
        <p:spPr>
          <a:xfrm>
            <a:off x="5137967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0x410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62AD0F-D0E3-584A-A5ED-3D849C44DBBA}"/>
              </a:ext>
            </a:extLst>
          </p:cNvPr>
          <p:cNvSpPr/>
          <p:nvPr/>
        </p:nvSpPr>
        <p:spPr>
          <a:xfrm>
            <a:off x="2432944" y="2964352"/>
            <a:ext cx="1204666" cy="5009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chunk1</a:t>
            </a: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C0B02C44-D9AE-B04D-B139-19F830821A4E}"/>
              </a:ext>
            </a:extLst>
          </p:cNvPr>
          <p:cNvCxnSpPr>
            <a:stCxn id="12" idx="2"/>
            <a:endCxn id="21" idx="1"/>
          </p:cNvCxnSpPr>
          <p:nvPr/>
        </p:nvCxnSpPr>
        <p:spPr>
          <a:xfrm rot="16200000" flipH="1">
            <a:off x="1820376" y="2602270"/>
            <a:ext cx="885701" cy="339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636F7F2E-3A1A-6F4A-904F-0FA91FB76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20359" y="1496264"/>
            <a:ext cx="3980465" cy="3847374"/>
          </a:xfrm>
        </p:spPr>
        <p:txBody>
          <a:bodyPr anchor="t"/>
          <a:lstStyle/>
          <a:p>
            <a:pPr marL="50799" indent="0">
              <a:buNone/>
            </a:pPr>
            <a:r>
              <a:rPr lang="en-US" dirty="0"/>
              <a:t>Core idea: </a:t>
            </a:r>
          </a:p>
          <a:p>
            <a:pPr marL="507999" indent="-457200">
              <a:buAutoNum type="arabicPeriod"/>
            </a:pPr>
            <a:r>
              <a:rPr lang="en-US" dirty="0"/>
              <a:t>Free chunk1</a:t>
            </a:r>
          </a:p>
          <a:p>
            <a:pPr marL="507999" indent="-457200">
              <a:buFont typeface="Sniglet" pitchFamily="82" charset="0"/>
              <a:buAutoNum type="arabicPeriod"/>
            </a:pPr>
            <a:r>
              <a:rPr lang="en-US" dirty="0"/>
              <a:t>Free chunk1</a:t>
            </a:r>
          </a:p>
          <a:p>
            <a:pPr marL="507999" indent="-457200">
              <a:buFont typeface="Sniglet" pitchFamily="82" charset="0"/>
              <a:buAutoNum type="arabicPeriod"/>
            </a:pPr>
            <a:r>
              <a:rPr lang="en-US" dirty="0"/>
              <a:t>Malloc to chunk1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2931DE-3C5A-AF48-A4B4-567F212F3489}"/>
              </a:ext>
            </a:extLst>
          </p:cNvPr>
          <p:cNvSpPr/>
          <p:nvPr/>
        </p:nvSpPr>
        <p:spPr>
          <a:xfrm>
            <a:off x="1491176" y="4540775"/>
            <a:ext cx="1204666" cy="5009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chunk1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6154E3F-0853-574B-ABA6-704A802996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3220"/>
          <a:stretch/>
        </p:blipFill>
        <p:spPr>
          <a:xfrm>
            <a:off x="1491176" y="5271735"/>
            <a:ext cx="5010254" cy="5009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6D29C95-C277-E747-9963-D23D7803FA22}"/>
              </a:ext>
            </a:extLst>
          </p:cNvPr>
          <p:cNvSpPr txBox="1"/>
          <p:nvPr/>
        </p:nvSpPr>
        <p:spPr>
          <a:xfrm>
            <a:off x="2944103" y="4559978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  <a:latin typeface="Sniglet" pitchFamily="82" charset="0"/>
              </a:rPr>
              <a:t>In use</a:t>
            </a:r>
          </a:p>
        </p:txBody>
      </p:sp>
    </p:spTree>
    <p:extLst>
      <p:ext uri="{BB962C8B-B14F-4D97-AF65-F5344CB8AC3E}">
        <p14:creationId xmlns:p14="http://schemas.microsoft.com/office/powerpoint/2010/main" val="3004699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2D478-18BE-9E4C-A468-682B955D0E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AB1F1C-5B97-FA47-A21B-131B164DAC8F}" type="slidenum">
              <a:rPr lang="en-US" smtClean="0"/>
              <a:t>8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0BABDE-054D-034F-B880-8959F6BB62F1}"/>
              </a:ext>
            </a:extLst>
          </p:cNvPr>
          <p:cNvSpPr/>
          <p:nvPr/>
        </p:nvSpPr>
        <p:spPr>
          <a:xfrm>
            <a:off x="1491176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0x20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0553DB-214B-2E45-9C5F-27D51D812174}"/>
              </a:ext>
            </a:extLst>
          </p:cNvPr>
          <p:cNvSpPr/>
          <p:nvPr/>
        </p:nvSpPr>
        <p:spPr>
          <a:xfrm>
            <a:off x="2706773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0x30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3CE073-1A3C-6046-92B0-3FC863FE7799}"/>
              </a:ext>
            </a:extLst>
          </p:cNvPr>
          <p:cNvSpPr/>
          <p:nvPr/>
        </p:nvSpPr>
        <p:spPr>
          <a:xfrm>
            <a:off x="3922370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F10D8C-9568-5A46-B51D-ACCD04B2701C}"/>
              </a:ext>
            </a:extLst>
          </p:cNvPr>
          <p:cNvSpPr/>
          <p:nvPr/>
        </p:nvSpPr>
        <p:spPr>
          <a:xfrm>
            <a:off x="5137967" y="1662343"/>
            <a:ext cx="1204666" cy="666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size</a:t>
            </a:r>
          </a:p>
          <a:p>
            <a:pPr algn="ctr"/>
            <a:r>
              <a:rPr lang="en-US" sz="2000" dirty="0">
                <a:latin typeface="Sniglet" pitchFamily="82" charset="0"/>
              </a:rPr>
              <a:t>0x410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62AD0F-D0E3-584A-A5ED-3D849C44DBBA}"/>
              </a:ext>
            </a:extLst>
          </p:cNvPr>
          <p:cNvSpPr/>
          <p:nvPr/>
        </p:nvSpPr>
        <p:spPr>
          <a:xfrm>
            <a:off x="2432944" y="2607514"/>
            <a:ext cx="1204666" cy="5009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chunk1</a:t>
            </a: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C0B02C44-D9AE-B04D-B139-19F830821A4E}"/>
              </a:ext>
            </a:extLst>
          </p:cNvPr>
          <p:cNvCxnSpPr>
            <a:stCxn id="12" idx="2"/>
            <a:endCxn id="21" idx="1"/>
          </p:cNvCxnSpPr>
          <p:nvPr/>
        </p:nvCxnSpPr>
        <p:spPr>
          <a:xfrm rot="16200000" flipH="1">
            <a:off x="1998795" y="2423851"/>
            <a:ext cx="528863" cy="339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636F7F2E-3A1A-6F4A-904F-0FA91FB76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20359" y="1496264"/>
            <a:ext cx="3980465" cy="3847374"/>
          </a:xfrm>
        </p:spPr>
        <p:txBody>
          <a:bodyPr anchor="t"/>
          <a:lstStyle/>
          <a:p>
            <a:pPr marL="50799" indent="0">
              <a:buNone/>
            </a:pPr>
            <a:r>
              <a:rPr lang="en-US" dirty="0"/>
              <a:t>Core idea: </a:t>
            </a:r>
          </a:p>
          <a:p>
            <a:pPr marL="507999" indent="-457200">
              <a:buAutoNum type="arabicPeriod"/>
            </a:pPr>
            <a:r>
              <a:rPr lang="en-US" dirty="0"/>
              <a:t>Free chunk1</a:t>
            </a:r>
          </a:p>
          <a:p>
            <a:pPr marL="507999" indent="-457200">
              <a:buFont typeface="Sniglet" pitchFamily="82" charset="0"/>
              <a:buAutoNum type="arabicPeriod"/>
            </a:pPr>
            <a:r>
              <a:rPr lang="en-US" dirty="0"/>
              <a:t>Free chunk1</a:t>
            </a:r>
          </a:p>
          <a:p>
            <a:pPr marL="507999" indent="-457200">
              <a:buFont typeface="Sniglet" pitchFamily="82" charset="0"/>
              <a:buAutoNum type="arabicPeriod"/>
            </a:pPr>
            <a:r>
              <a:rPr lang="en-US" dirty="0"/>
              <a:t>Malloc to chunk1</a:t>
            </a:r>
          </a:p>
          <a:p>
            <a:pPr marL="507999" indent="-457200">
              <a:buFont typeface="Sniglet" pitchFamily="82" charset="0"/>
              <a:buAutoNum type="arabicPeriod"/>
            </a:pPr>
            <a:r>
              <a:rPr lang="en-US" dirty="0"/>
              <a:t>Edit chunk1 -&gt; victim</a:t>
            </a:r>
          </a:p>
          <a:p>
            <a:pPr marL="507999" indent="-457200">
              <a:buFont typeface="Sniglet" pitchFamily="82" charset="0"/>
              <a:buAutoNum type="arabicPeriod"/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2931DE-3C5A-AF48-A4B4-567F212F3489}"/>
              </a:ext>
            </a:extLst>
          </p:cNvPr>
          <p:cNvSpPr/>
          <p:nvPr/>
        </p:nvSpPr>
        <p:spPr>
          <a:xfrm>
            <a:off x="1491176" y="4540775"/>
            <a:ext cx="1204666" cy="5009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chunk1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6154E3F-0853-574B-ABA6-704A802996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3220"/>
          <a:stretch/>
        </p:blipFill>
        <p:spPr>
          <a:xfrm>
            <a:off x="1491176" y="5271735"/>
            <a:ext cx="5010254" cy="5009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6D29C95-C277-E747-9963-D23D7803FA22}"/>
              </a:ext>
            </a:extLst>
          </p:cNvPr>
          <p:cNvSpPr txBox="1"/>
          <p:nvPr/>
        </p:nvSpPr>
        <p:spPr>
          <a:xfrm>
            <a:off x="2944103" y="4559978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  <a:latin typeface="Sniglet" pitchFamily="82" charset="0"/>
              </a:rPr>
              <a:t>In use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16E7C88-4D6A-574E-9407-BF955CD0A058}"/>
              </a:ext>
            </a:extLst>
          </p:cNvPr>
          <p:cNvCxnSpPr/>
          <p:nvPr/>
        </p:nvCxnSpPr>
        <p:spPr>
          <a:xfrm>
            <a:off x="2780839" y="5541376"/>
            <a:ext cx="1654069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C34DE48A-194C-A54E-A1E8-860FE62262C7}"/>
              </a:ext>
            </a:extLst>
          </p:cNvPr>
          <p:cNvCxnSpPr>
            <a:cxnSpLocks/>
            <a:endCxn id="23" idx="1"/>
          </p:cNvCxnSpPr>
          <p:nvPr/>
        </p:nvCxnSpPr>
        <p:spPr>
          <a:xfrm rot="16200000" flipH="1">
            <a:off x="2390878" y="3549296"/>
            <a:ext cx="1165101" cy="283478"/>
          </a:xfrm>
          <a:prstGeom prst="bentConnector2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41758C7-6ED1-9D45-8FF4-0062D2871AA2}"/>
              </a:ext>
            </a:extLst>
          </p:cNvPr>
          <p:cNvSpPr/>
          <p:nvPr/>
        </p:nvSpPr>
        <p:spPr>
          <a:xfrm>
            <a:off x="3115167" y="4023099"/>
            <a:ext cx="1204666" cy="50097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niglet" pitchFamily="82" charset="0"/>
              </a:rPr>
              <a:t>victim</a:t>
            </a:r>
          </a:p>
        </p:txBody>
      </p:sp>
    </p:spTree>
    <p:extLst>
      <p:ext uri="{BB962C8B-B14F-4D97-AF65-F5344CB8AC3E}">
        <p14:creationId xmlns:p14="http://schemas.microsoft.com/office/powerpoint/2010/main" val="2853285353"/>
      </p:ext>
    </p:extLst>
  </p:cSld>
  <p:clrMapOvr>
    <a:masterClrMapping/>
  </p:clrMapOvr>
</p:sld>
</file>

<file path=ppt/theme/theme1.xml><?xml version="1.0" encoding="utf-8"?>
<a:theme xmlns:a="http://schemas.openxmlformats.org/drawingml/2006/main" name="CSE545">
  <a:themeElements>
    <a:clrScheme name="Custom 347">
      <a:dk1>
        <a:srgbClr val="000000"/>
      </a:dk1>
      <a:lt1>
        <a:srgbClr val="FFFFFF"/>
      </a:lt1>
      <a:dk2>
        <a:srgbClr val="7A868B"/>
      </a:dk2>
      <a:lt2>
        <a:srgbClr val="D5DEE2"/>
      </a:lt2>
      <a:accent1>
        <a:srgbClr val="FF4026"/>
      </a:accent1>
      <a:accent2>
        <a:srgbClr val="FFA300"/>
      </a:accent2>
      <a:accent3>
        <a:srgbClr val="FAD900"/>
      </a:accent3>
      <a:accent4>
        <a:srgbClr val="A6CD02"/>
      </a:accent4>
      <a:accent5>
        <a:srgbClr val="35C4CA"/>
      </a:accent5>
      <a:accent6>
        <a:srgbClr val="00A7EB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E545withTitle" id="{2AEC4A99-D416-5C4A-BEBD-D3D81F67F701}" vid="{C7E43C88-C73E-834A-89DB-E4E1E13FAC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12424</TotalTime>
  <Words>589</Words>
  <Application>Microsoft Macintosh PowerPoint</Application>
  <PresentationFormat>Widescreen</PresentationFormat>
  <Paragraphs>235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Bangers</vt:lpstr>
      <vt:lpstr>Calibri</vt:lpstr>
      <vt:lpstr>Courier</vt:lpstr>
      <vt:lpstr>Sniglet</vt:lpstr>
      <vt:lpstr>CSE545</vt:lpstr>
      <vt:lpstr>CSE 545 The world of Heap: II  Tiffany Bao tbao@asu.edu</vt:lpstr>
      <vt:lpstr>Outline</vt:lpstr>
      <vt:lpstr> Double Free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Arbitrary read/write</vt:lpstr>
      <vt:lpstr>Arbitrary execution</vt:lpstr>
      <vt:lpstr>Heap Overflow</vt:lpstr>
      <vt:lpstr>PowerPoint Presentation</vt:lpstr>
      <vt:lpstr>PowerPoint Presentation</vt:lpstr>
      <vt:lpstr>PowerPoint Presentation</vt:lpstr>
      <vt:lpstr>In-class Lab</vt:lpstr>
      <vt:lpstr>Heap is fun!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545 F2020, Week 8  The world of Heap: I  Tiffany Bao tbao@asu.edu</dc:title>
  <dc:creator>Tiffany Bao</dc:creator>
  <cp:lastModifiedBy>Tiffany Bao</cp:lastModifiedBy>
  <cp:revision>86</cp:revision>
  <dcterms:created xsi:type="dcterms:W3CDTF">2020-10-22T17:03:06Z</dcterms:created>
  <dcterms:modified xsi:type="dcterms:W3CDTF">2023-04-02T06:03:42Z</dcterms:modified>
</cp:coreProperties>
</file>