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34"/>
  </p:notesMasterIdLst>
  <p:sldIdLst>
    <p:sldId id="257" r:id="rId2"/>
    <p:sldId id="529" r:id="rId3"/>
    <p:sldId id="532" r:id="rId4"/>
    <p:sldId id="534" r:id="rId5"/>
    <p:sldId id="535" r:id="rId6"/>
    <p:sldId id="536" r:id="rId7"/>
    <p:sldId id="537" r:id="rId8"/>
    <p:sldId id="539" r:id="rId9"/>
    <p:sldId id="541" r:id="rId10"/>
    <p:sldId id="542" r:id="rId11"/>
    <p:sldId id="543" r:id="rId12"/>
    <p:sldId id="565" r:id="rId13"/>
    <p:sldId id="567" r:id="rId14"/>
    <p:sldId id="566" r:id="rId15"/>
    <p:sldId id="569" r:id="rId16"/>
    <p:sldId id="545" r:id="rId17"/>
    <p:sldId id="547" r:id="rId18"/>
    <p:sldId id="546" r:id="rId19"/>
    <p:sldId id="548" r:id="rId20"/>
    <p:sldId id="549" r:id="rId21"/>
    <p:sldId id="550" r:id="rId22"/>
    <p:sldId id="551" r:id="rId23"/>
    <p:sldId id="555" r:id="rId24"/>
    <p:sldId id="553" r:id="rId25"/>
    <p:sldId id="557" r:id="rId26"/>
    <p:sldId id="558" r:id="rId27"/>
    <p:sldId id="560" r:id="rId28"/>
    <p:sldId id="561" r:id="rId29"/>
    <p:sldId id="564" r:id="rId30"/>
    <p:sldId id="568" r:id="rId31"/>
    <p:sldId id="524" r:id="rId32"/>
    <p:sldId id="431" r:id="rId3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2"/>
    <p:restoredTop sz="78280"/>
  </p:normalViewPr>
  <p:slideViewPr>
    <p:cSldViewPr snapToGrid="0" snapToObjects="1">
      <p:cViewPr varScale="1">
        <p:scale>
          <a:sx n="127" d="100"/>
          <a:sy n="127" d="100"/>
        </p:scale>
        <p:origin x="6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B0295-79D2-9643-8380-6C60B57E0778}" type="datetimeFigureOut">
              <a:rPr lang="en-US" smtClean="0"/>
              <a:t>2/18/23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513B2-5834-7F44-92C6-32D9C72F6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4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646c57400e_2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2" name="Google Shape;202;g646c57400e_2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36948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15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643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732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arbitrary_write.c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843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arbitrary_write.c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615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arbitrary_write.c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295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arbitrary_write.c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178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arbitrary_write.c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59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arbitrary_write.c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582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arbitrary_write.c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70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805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arbitrary_write.c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25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arbitrary_write.c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586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www.cprogramming.com</a:t>
            </a:r>
            <a:r>
              <a:rPr lang="en-US" dirty="0"/>
              <a:t>/tutorial/</a:t>
            </a:r>
            <a:r>
              <a:rPr lang="en-US" dirty="0" err="1"/>
              <a:t>printf</a:t>
            </a:r>
            <a:r>
              <a:rPr lang="en-US" dirty="0"/>
              <a:t>-format-</a:t>
            </a:r>
            <a:r>
              <a:rPr lang="en-US" dirty="0" err="1"/>
              <a:t>strings.html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585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arbitrary_write.c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567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arbitrary_write.c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993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arbitrary_write.c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873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arbitrary_write.c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053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30 minutes: shellcode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54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69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480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53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19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06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4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5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 descr="comic-04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/>
          <p:nvPr/>
        </p:nvSpPr>
        <p:spPr>
          <a:xfrm>
            <a:off x="1753700" y="1228300"/>
            <a:ext cx="8548867" cy="5214133"/>
          </a:xfrm>
          <a:custGeom>
            <a:avLst/>
            <a:gdLst/>
            <a:ahLst/>
            <a:cxnLst/>
            <a:rect l="l" t="t" r="r" b="b"/>
            <a:pathLst>
              <a:path w="256466" h="156424" extrusionOk="0">
                <a:moveTo>
                  <a:pt x="39612" y="0"/>
                </a:moveTo>
                <a:lnTo>
                  <a:pt x="39612" y="26023"/>
                </a:lnTo>
                <a:lnTo>
                  <a:pt x="0" y="23918"/>
                </a:lnTo>
                <a:lnTo>
                  <a:pt x="40190" y="61876"/>
                </a:lnTo>
                <a:lnTo>
                  <a:pt x="40190" y="156424"/>
                </a:lnTo>
                <a:lnTo>
                  <a:pt x="256466" y="139076"/>
                </a:lnTo>
                <a:lnTo>
                  <a:pt x="248659" y="1995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12" name="Google Shape;12;p2"/>
          <p:cNvSpPr/>
          <p:nvPr/>
        </p:nvSpPr>
        <p:spPr>
          <a:xfrm>
            <a:off x="1347300" y="821900"/>
            <a:ext cx="8548867" cy="5214133"/>
          </a:xfrm>
          <a:custGeom>
            <a:avLst/>
            <a:gdLst/>
            <a:ahLst/>
            <a:cxnLst/>
            <a:rect l="l" t="t" r="r" b="b"/>
            <a:pathLst>
              <a:path w="256466" h="156424" extrusionOk="0">
                <a:moveTo>
                  <a:pt x="39612" y="0"/>
                </a:moveTo>
                <a:lnTo>
                  <a:pt x="39612" y="26023"/>
                </a:lnTo>
                <a:lnTo>
                  <a:pt x="0" y="23918"/>
                </a:lnTo>
                <a:lnTo>
                  <a:pt x="40190" y="61876"/>
                </a:lnTo>
                <a:lnTo>
                  <a:pt x="40190" y="156424"/>
                </a:lnTo>
                <a:lnTo>
                  <a:pt x="256466" y="139076"/>
                </a:lnTo>
                <a:lnTo>
                  <a:pt x="248659" y="1995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429500" y="2758167"/>
            <a:ext cx="5695600" cy="15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792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bg>
      <p:bgPr>
        <a:solidFill>
          <a:schemeClr val="accent3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/>
          <p:nvPr/>
        </p:nvSpPr>
        <p:spPr>
          <a:xfrm>
            <a:off x="979467" y="1018001"/>
            <a:ext cx="10505333" cy="5580367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30" name="Google Shape;30;p5"/>
          <p:cNvSpPr/>
          <p:nvPr/>
        </p:nvSpPr>
        <p:spPr>
          <a:xfrm>
            <a:off x="674667" y="713201"/>
            <a:ext cx="10505333" cy="5580367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 rot="161729">
            <a:off x="1301681" y="1169209"/>
            <a:ext cx="9373171" cy="101351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1402733" y="2061256"/>
            <a:ext cx="9290766" cy="38473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58786">
              <a:spcBef>
                <a:spcPts val="800"/>
              </a:spcBef>
              <a:spcAft>
                <a:spcPts val="0"/>
              </a:spcAft>
              <a:buSzPct val="100000"/>
              <a:buFont typeface="Sniglet" pitchFamily="82" charset="0"/>
              <a:buChar char="×"/>
              <a:defRPr sz="2400"/>
            </a:lvl1pPr>
            <a:lvl2pPr marL="1219170" lvl="1" indent="-507987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marL="1828754" lvl="2" indent="-507987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8AB1F1C-5B97-FA47-A21B-131B164DA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9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bg>
      <p:bgPr>
        <a:solidFill>
          <a:schemeClr val="accent5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7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7"/>
          <p:cNvSpPr/>
          <p:nvPr/>
        </p:nvSpPr>
        <p:spPr>
          <a:xfrm>
            <a:off x="979467" y="1018001"/>
            <a:ext cx="10505333" cy="5580367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45" name="Google Shape;45;p7"/>
          <p:cNvSpPr/>
          <p:nvPr/>
        </p:nvSpPr>
        <p:spPr>
          <a:xfrm>
            <a:off x="674667" y="713201"/>
            <a:ext cx="10505333" cy="5580367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 rot="161729">
            <a:off x="1301681" y="1169209"/>
            <a:ext cx="9373171" cy="101351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1203933" y="2074900"/>
            <a:ext cx="3060400" cy="3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rtl="0">
              <a:spcBef>
                <a:spcPts val="800"/>
              </a:spcBef>
              <a:spcAft>
                <a:spcPts val="0"/>
              </a:spcAft>
              <a:buSzPts val="1800"/>
              <a:buChar char="×"/>
              <a:defRPr sz="2400"/>
            </a:lvl1pPr>
            <a:lvl2pPr marL="1219170" lvl="1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2400"/>
            </a:lvl2pPr>
            <a:lvl3pPr marL="1828754" lvl="2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2400"/>
            </a:lvl3pPr>
            <a:lvl4pPr marL="2438339" lvl="3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3047924" lvl="4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3657509" lvl="5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4267093" lvl="6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4876678" lvl="7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5486263" lvl="8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4421324" y="2074900"/>
            <a:ext cx="3060400" cy="3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rtl="0">
              <a:spcBef>
                <a:spcPts val="800"/>
              </a:spcBef>
              <a:spcAft>
                <a:spcPts val="0"/>
              </a:spcAft>
              <a:buSzPts val="1800"/>
              <a:buChar char="×"/>
              <a:defRPr sz="2400"/>
            </a:lvl1pPr>
            <a:lvl2pPr marL="1219170" lvl="1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2400"/>
            </a:lvl2pPr>
            <a:lvl3pPr marL="1828754" lvl="2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2400"/>
            </a:lvl3pPr>
            <a:lvl4pPr marL="2438339" lvl="3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3047924" lvl="4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3657509" lvl="5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4267093" lvl="6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4876678" lvl="7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5486263" lvl="8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7638713" y="2074900"/>
            <a:ext cx="3060400" cy="3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rtl="0">
              <a:spcBef>
                <a:spcPts val="800"/>
              </a:spcBef>
              <a:spcAft>
                <a:spcPts val="0"/>
              </a:spcAft>
              <a:buSzPts val="1800"/>
              <a:buChar char="×"/>
              <a:defRPr sz="2400"/>
            </a:lvl1pPr>
            <a:lvl2pPr marL="1219170" lvl="1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2400"/>
            </a:lvl2pPr>
            <a:lvl3pPr marL="1828754" lvl="2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2400"/>
            </a:lvl3pPr>
            <a:lvl4pPr marL="2438339" lvl="3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3047924" lvl="4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3657509" lvl="5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4267093" lvl="6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4876678" lvl="7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5486263" lvl="8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8AB1F1C-5B97-FA47-A21B-131B164DA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solidFill>
          <a:schemeClr val="accent6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8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8"/>
          <p:cNvSpPr/>
          <p:nvPr/>
        </p:nvSpPr>
        <p:spPr>
          <a:xfrm>
            <a:off x="979467" y="1018001"/>
            <a:ext cx="10505333" cy="5580367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54" name="Google Shape;54;p8"/>
          <p:cNvSpPr/>
          <p:nvPr/>
        </p:nvSpPr>
        <p:spPr>
          <a:xfrm>
            <a:off x="674667" y="713201"/>
            <a:ext cx="10505333" cy="5580367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55" name="Google Shape;55;p8"/>
          <p:cNvSpPr txBox="1">
            <a:spLocks noGrp="1"/>
          </p:cNvSpPr>
          <p:nvPr>
            <p:ph type="title"/>
          </p:nvPr>
        </p:nvSpPr>
        <p:spPr>
          <a:xfrm rot="161729">
            <a:off x="1301681" y="1169209"/>
            <a:ext cx="9373171" cy="101351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8AB1F1C-5B97-FA47-A21B-131B164DA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05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 userDrawn="1">
  <p:cSld name="Subtitle">
    <p:bg>
      <p:bgPr>
        <a:solidFill>
          <a:schemeClr val="accent4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3" descr="comic-04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3"/>
          <p:cNvSpPr/>
          <p:nvPr/>
        </p:nvSpPr>
        <p:spPr>
          <a:xfrm rot="169468" flipH="1">
            <a:off x="4811963" y="861595"/>
            <a:ext cx="6997300" cy="5079376"/>
          </a:xfrm>
          <a:prstGeom prst="wedgeEllipseCallout">
            <a:avLst>
              <a:gd name="adj1" fmla="val -42509"/>
              <a:gd name="adj2" fmla="val 62980"/>
            </a:avLst>
          </a:prstGeom>
          <a:solidFill>
            <a:srgbClr val="001936">
              <a:alpha val="2192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" name="Google Shape;17;p3"/>
          <p:cNvSpPr/>
          <p:nvPr/>
        </p:nvSpPr>
        <p:spPr>
          <a:xfrm rot="169468" flipH="1">
            <a:off x="4507163" y="556795"/>
            <a:ext cx="6997300" cy="5079376"/>
          </a:xfrm>
          <a:prstGeom prst="wedgeEllipseCallout">
            <a:avLst>
              <a:gd name="adj1" fmla="val -42509"/>
              <a:gd name="adj2" fmla="val 62980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5468167" y="2212733"/>
            <a:ext cx="50232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8AB1F1C-5B97-FA47-A21B-131B164DA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6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A7EB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 rot="161729">
            <a:off x="1301681" y="1169209"/>
            <a:ext cx="9373171" cy="1013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402733" y="2061256"/>
            <a:ext cx="10281200" cy="44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niglet"/>
              <a:buChar char="×"/>
              <a:defRPr sz="30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niglet"/>
              <a:buChar char="×"/>
              <a:defRPr sz="24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niglet"/>
              <a:buChar char="×"/>
              <a:defRPr sz="24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lvl="1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fld id="{B8AB1F1C-5B97-FA47-A21B-131B164DA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0859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6" r:id="rId3"/>
    <p:sldLayoutId id="2147483667" r:id="rId4"/>
    <p:sldLayoutId id="2147483671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cse545.tiffanybao.com/labs/week7/format_string.c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e545.tiffanybao.com/labs/week7/format_stri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9"/>
          <p:cNvSpPr txBox="1">
            <a:spLocks noGrp="1"/>
          </p:cNvSpPr>
          <p:nvPr>
            <p:ph type="ctrTitle"/>
          </p:nvPr>
        </p:nvSpPr>
        <p:spPr>
          <a:xfrm>
            <a:off x="2914133" y="1268218"/>
            <a:ext cx="6785038" cy="4381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4267" dirty="0"/>
              <a:t>CSE 545</a:t>
            </a:r>
            <a:br>
              <a:rPr lang="en" sz="2400" dirty="0"/>
            </a:br>
            <a:r>
              <a:rPr lang="en" sz="5867" dirty="0"/>
              <a:t>Format S</a:t>
            </a:r>
            <a:r>
              <a:rPr lang="en-US" sz="5867" dirty="0"/>
              <a:t>t</a:t>
            </a:r>
            <a:r>
              <a:rPr lang="en" sz="5867" dirty="0"/>
              <a:t>ring Vulnerabilities</a:t>
            </a:r>
            <a:br>
              <a:rPr lang="en" sz="5867" dirty="0"/>
            </a:br>
            <a:endParaRPr sz="3200" dirty="0"/>
          </a:p>
          <a:p>
            <a:pPr lvl="0" algn="r"/>
            <a:r>
              <a:rPr lang="en" sz="2400" u="sng" dirty="0"/>
              <a:t>Tiffany Bao</a:t>
            </a:r>
            <a:br>
              <a:rPr lang="en" sz="2400" u="sng" dirty="0"/>
            </a:br>
            <a:r>
              <a:rPr lang="en-US" sz="2400" dirty="0" err="1"/>
              <a:t>tbao@asu.edu</a:t>
            </a:r>
            <a:endParaRPr sz="2400" u="sng" dirty="0"/>
          </a:p>
        </p:txBody>
      </p:sp>
    </p:spTree>
    <p:extLst>
      <p:ext uri="{BB962C8B-B14F-4D97-AF65-F5344CB8AC3E}">
        <p14:creationId xmlns:p14="http://schemas.microsoft.com/office/powerpoint/2010/main" val="3929115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E6EE5-0C66-C04C-BE48-19414654E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READ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78703-3DC7-C648-89BD-282E0C353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2732" y="2061256"/>
            <a:ext cx="4857391" cy="3847374"/>
          </a:xfrm>
        </p:spPr>
        <p:txBody>
          <a:bodyPr/>
          <a:lstStyle/>
          <a:p>
            <a:pPr marL="50799" indent="0">
              <a:buNone/>
            </a:pPr>
            <a:endParaRPr lang="en-US" sz="2000" dirty="0">
              <a:latin typeface="Courier" pitchFamily="2" charset="0"/>
            </a:endParaRPr>
          </a:p>
          <a:p>
            <a:pPr marL="50799" indent="0">
              <a:buNone/>
            </a:pPr>
            <a:r>
              <a:rPr lang="en-US" sz="2000" dirty="0">
                <a:latin typeface="Courier" pitchFamily="2" charset="0"/>
              </a:rPr>
              <a:t>char </a:t>
            </a:r>
            <a:r>
              <a:rPr lang="en-US" sz="2000" dirty="0" err="1">
                <a:latin typeface="Courier" pitchFamily="2" charset="0"/>
              </a:rPr>
              <a:t>buf</a:t>
            </a:r>
            <a:r>
              <a:rPr lang="en-US" sz="2000" dirty="0">
                <a:latin typeface="Courier" pitchFamily="2" charset="0"/>
              </a:rPr>
              <a:t>[] = </a:t>
            </a:r>
          </a:p>
          <a:p>
            <a:pPr marL="50799" indent="0">
              <a:buNone/>
            </a:pPr>
            <a:r>
              <a:rPr lang="en-US" sz="2000" dirty="0" err="1">
                <a:solidFill>
                  <a:schemeClr val="accent4"/>
                </a:solidFill>
                <a:latin typeface="Courier" pitchFamily="2" charset="0"/>
              </a:rPr>
              <a:t>little_end</a:t>
            </a:r>
            <a:r>
              <a:rPr lang="en-US" sz="2000" dirty="0">
                <a:solidFill>
                  <a:schemeClr val="accent4"/>
                </a:solidFill>
                <a:latin typeface="Courier" pitchFamily="2" charset="0"/>
              </a:rPr>
              <a:t> (0x555555554708) </a:t>
            </a:r>
            <a:r>
              <a:rPr lang="en-US" sz="2000" dirty="0">
                <a:latin typeface="Courier" pitchFamily="2" charset="0"/>
              </a:rPr>
              <a:t>+ “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\n</a:t>
            </a:r>
            <a:r>
              <a:rPr lang="en-US" sz="2000" dirty="0">
                <a:latin typeface="Courier" pitchFamily="2" charset="0"/>
              </a:rPr>
              <a:t>”;</a:t>
            </a:r>
          </a:p>
          <a:p>
            <a:pPr marL="50799" indent="0">
              <a:buNone/>
            </a:pPr>
            <a:r>
              <a:rPr lang="en-US" sz="2000" dirty="0" err="1">
                <a:latin typeface="Courier" pitchFamily="2" charset="0"/>
              </a:rPr>
              <a:t>printf</a:t>
            </a:r>
            <a:r>
              <a:rPr lang="en-US" sz="2000" dirty="0">
                <a:latin typeface="Courier" pitchFamily="2" charset="0"/>
              </a:rPr>
              <a:t>(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buf</a:t>
            </a:r>
            <a:r>
              <a:rPr lang="en-US" sz="2000" dirty="0">
                <a:latin typeface="Courier" pitchFamily="2" charset="0"/>
              </a:rPr>
              <a:t>);</a:t>
            </a:r>
          </a:p>
          <a:p>
            <a:pPr marL="50799" indent="0">
              <a:buNone/>
            </a:pPr>
            <a:endParaRPr lang="en-US" sz="2000" dirty="0">
              <a:latin typeface="Courier" pitchFamily="2" charset="0"/>
            </a:endParaRPr>
          </a:p>
          <a:p>
            <a:pPr marL="50799" indent="0" algn="ctr">
              <a:buNone/>
            </a:pPr>
            <a:r>
              <a:rPr lang="en-US" sz="2000" dirty="0">
                <a:latin typeface="Courier" pitchFamily="2" charset="0"/>
              </a:rPr>
              <a:t>“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%</a:t>
            </a: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</a:t>
            </a:r>
            <a:r>
              <a:rPr lang="en-US" sz="4000" dirty="0">
                <a:solidFill>
                  <a:schemeClr val="accent4"/>
                </a:solidFill>
                <a:latin typeface="Courier" pitchFamily="2" charset="0"/>
              </a:rPr>
              <a:t>%s</a:t>
            </a:r>
            <a:r>
              <a:rPr lang="en-US" sz="2000" dirty="0">
                <a:solidFill>
                  <a:schemeClr val="accent4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4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4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4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tx1"/>
                </a:solidFill>
                <a:latin typeface="Courier" pitchFamily="2" charset="0"/>
              </a:rPr>
              <a:t>\n</a:t>
            </a:r>
            <a:r>
              <a:rPr lang="en-US" sz="2000" dirty="0">
                <a:latin typeface="Courier" pitchFamily="2" charset="0"/>
              </a:rPr>
              <a:t>”;</a:t>
            </a:r>
          </a:p>
          <a:p>
            <a:pPr marL="50799" indent="0">
              <a:buNone/>
            </a:pPr>
            <a:endParaRPr lang="en-US" sz="2000" dirty="0">
              <a:latin typeface="Courier" pitchFamily="2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EB2D29-7DB5-C849-8CA4-A32296F849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948C861-629B-FD42-8391-5C16DFB0E2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84776"/>
              </p:ext>
            </p:extLst>
          </p:nvPr>
        </p:nvGraphicFramePr>
        <p:xfrm>
          <a:off x="7881604" y="1659945"/>
          <a:ext cx="2333270" cy="3977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3270">
                  <a:extLst>
                    <a:ext uri="{9D8B030D-6E8A-4147-A177-3AD203B41FA5}">
                      <a16:colId xmlns:a16="http://schemas.microsoft.com/office/drawing/2014/main" val="4137842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878568"/>
                  </a:ext>
                </a:extLst>
              </a:tr>
              <a:tr h="14833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accent4"/>
                          </a:solidFill>
                          <a:latin typeface="Courier" pitchFamily="2" charset="0"/>
                        </a:rPr>
                        <a:t>0x555555554708</a:t>
                      </a:r>
                      <a:endParaRPr lang="en-US" sz="1800" dirty="0">
                        <a:solidFill>
                          <a:schemeClr val="accent4"/>
                        </a:solidFill>
                        <a:latin typeface="Courier" pitchFamily="2" charset="0"/>
                      </a:endParaRPr>
                    </a:p>
                    <a:p>
                      <a:pPr algn="ctr"/>
                      <a:r>
                        <a:rPr lang="en-US" sz="1800" dirty="0">
                          <a:latin typeface="Courier" pitchFamily="2" charset="0"/>
                        </a:rPr>
                        <a:t>%</a:t>
                      </a:r>
                      <a:r>
                        <a:rPr lang="en-US" sz="1800" dirty="0" err="1">
                          <a:latin typeface="Courier" pitchFamily="2" charset="0"/>
                        </a:rPr>
                        <a:t>llx</a:t>
                      </a:r>
                      <a:r>
                        <a:rPr lang="en-US" sz="1800" dirty="0">
                          <a:latin typeface="Courier" pitchFamily="2" charset="0"/>
                        </a:rPr>
                        <a:t> %</a:t>
                      </a:r>
                      <a:r>
                        <a:rPr lang="en-US" sz="1800" dirty="0" err="1">
                          <a:latin typeface="Courier" pitchFamily="2" charset="0"/>
                        </a:rPr>
                        <a:t>llx</a:t>
                      </a:r>
                      <a:r>
                        <a:rPr lang="en-US" sz="1800" dirty="0">
                          <a:latin typeface="Courier" pitchFamily="2" charset="0"/>
                        </a:rPr>
                        <a:t> 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514581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" pitchFamily="2" charset="0"/>
                        </a:rPr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289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Sniglet" pitchFamily="82" charset="0"/>
                        </a:rPr>
                        <a:t>saved </a:t>
                      </a:r>
                      <a:r>
                        <a:rPr lang="en-US" sz="1800" dirty="0" err="1">
                          <a:latin typeface="Courier" pitchFamily="2" charset="0"/>
                        </a:rPr>
                        <a:t>rbp</a:t>
                      </a:r>
                      <a:r>
                        <a:rPr lang="en-US" sz="1800" dirty="0">
                          <a:latin typeface="Sniglet" pitchFamily="82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1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Sniglet" pitchFamily="82" charset="0"/>
                        </a:rPr>
                        <a:t>saved </a:t>
                      </a:r>
                      <a:r>
                        <a:rPr lang="en-US" sz="1800" dirty="0">
                          <a:latin typeface="Courier" pitchFamily="2" charset="0"/>
                        </a:rPr>
                        <a:t>rip</a:t>
                      </a:r>
                      <a:r>
                        <a:rPr lang="en-US" sz="1800" dirty="0">
                          <a:latin typeface="Sniglet" pitchFamily="8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800" dirty="0">
                          <a:latin typeface="Sniglet" pitchFamily="82" charset="0"/>
                        </a:rPr>
                        <a:t>(return address)</a:t>
                      </a:r>
                      <a:r>
                        <a:rPr lang="en-US" sz="1800" dirty="0">
                          <a:latin typeface="Courier" pitchFamily="2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68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" pitchFamily="2" charset="0"/>
                        </a:rPr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91780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8B4519B-CD53-864B-8B0D-5A6F70509395}"/>
              </a:ext>
            </a:extLst>
          </p:cNvPr>
          <p:cNvSpPr txBox="1"/>
          <p:nvPr/>
        </p:nvSpPr>
        <p:spPr>
          <a:xfrm>
            <a:off x="6790869" y="4080035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rbp</a:t>
            </a:r>
            <a:r>
              <a:rPr lang="en-US" sz="1800" dirty="0">
                <a:latin typeface="Courier" pitchFamily="2" charset="0"/>
              </a:rPr>
              <a:t> -&gt;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D3EBBB-AAD0-F747-814A-0CC285F16192}"/>
              </a:ext>
            </a:extLst>
          </p:cNvPr>
          <p:cNvSpPr txBox="1"/>
          <p:nvPr/>
        </p:nvSpPr>
        <p:spPr>
          <a:xfrm>
            <a:off x="6777013" y="1863306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rsp</a:t>
            </a:r>
            <a:r>
              <a:rPr lang="en-US" sz="1800" dirty="0">
                <a:latin typeface="Courier" pitchFamily="2" charset="0"/>
              </a:rPr>
              <a:t> -&gt;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1FC8A9-2B2F-5C41-9E08-CE17614BE8C9}"/>
              </a:ext>
            </a:extLst>
          </p:cNvPr>
          <p:cNvSpPr txBox="1"/>
          <p:nvPr/>
        </p:nvSpPr>
        <p:spPr>
          <a:xfrm>
            <a:off x="6236678" y="4440258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rbp</a:t>
            </a:r>
            <a:r>
              <a:rPr lang="en-US" sz="1800" dirty="0">
                <a:latin typeface="Courier" pitchFamily="2" charset="0"/>
              </a:rPr>
              <a:t> + 8 -&gt;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5CA87B2-D5F3-9648-9690-F3A002C3BA70}"/>
              </a:ext>
            </a:extLst>
          </p:cNvPr>
          <p:cNvCxnSpPr>
            <a:cxnSpLocks/>
          </p:cNvCxnSpPr>
          <p:nvPr/>
        </p:nvCxnSpPr>
        <p:spPr>
          <a:xfrm flipV="1">
            <a:off x="6005146" y="2232639"/>
            <a:ext cx="1705708" cy="2761392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769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E6EE5-0C66-C04C-BE48-19414654E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READ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78703-3DC7-C648-89BD-282E0C353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2732" y="2061256"/>
            <a:ext cx="4857391" cy="3847374"/>
          </a:xfrm>
        </p:spPr>
        <p:txBody>
          <a:bodyPr/>
          <a:lstStyle/>
          <a:p>
            <a:pPr marL="50799" indent="0">
              <a:buNone/>
            </a:pPr>
            <a:endParaRPr lang="en-US" sz="2000" dirty="0">
              <a:latin typeface="Courier" pitchFamily="2" charset="0"/>
            </a:endParaRPr>
          </a:p>
          <a:p>
            <a:pPr marL="50799" indent="0">
              <a:buNone/>
            </a:pPr>
            <a:r>
              <a:rPr lang="en-US" sz="2000" dirty="0">
                <a:latin typeface="Courier" pitchFamily="2" charset="0"/>
              </a:rPr>
              <a:t>char </a:t>
            </a:r>
            <a:r>
              <a:rPr lang="en-US" sz="2000" dirty="0" err="1">
                <a:latin typeface="Courier" pitchFamily="2" charset="0"/>
              </a:rPr>
              <a:t>buf</a:t>
            </a:r>
            <a:r>
              <a:rPr lang="en-US" sz="2000" dirty="0">
                <a:latin typeface="Courier" pitchFamily="2" charset="0"/>
              </a:rPr>
              <a:t>[] = </a:t>
            </a:r>
          </a:p>
          <a:p>
            <a:pPr marL="50799" indent="0">
              <a:buNone/>
            </a:pPr>
            <a:r>
              <a:rPr lang="en-US" sz="2000" dirty="0" err="1">
                <a:solidFill>
                  <a:schemeClr val="accent4"/>
                </a:solidFill>
                <a:latin typeface="Courier" pitchFamily="2" charset="0"/>
              </a:rPr>
              <a:t>little_end</a:t>
            </a:r>
            <a:r>
              <a:rPr lang="en-US" sz="2000" dirty="0">
                <a:solidFill>
                  <a:schemeClr val="accent4"/>
                </a:solidFill>
                <a:latin typeface="Courier" pitchFamily="2" charset="0"/>
              </a:rPr>
              <a:t> (0x555555554708) </a:t>
            </a:r>
            <a:r>
              <a:rPr lang="en-US" sz="2000" dirty="0">
                <a:latin typeface="Courier" pitchFamily="2" charset="0"/>
              </a:rPr>
              <a:t>+ “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\n</a:t>
            </a:r>
            <a:r>
              <a:rPr lang="en-US" sz="2000" dirty="0">
                <a:latin typeface="Courier" pitchFamily="2" charset="0"/>
              </a:rPr>
              <a:t>”;</a:t>
            </a:r>
          </a:p>
          <a:p>
            <a:pPr marL="50799" indent="0">
              <a:buNone/>
            </a:pPr>
            <a:r>
              <a:rPr lang="en-US" sz="2000" dirty="0" err="1">
                <a:latin typeface="Courier" pitchFamily="2" charset="0"/>
              </a:rPr>
              <a:t>printf</a:t>
            </a:r>
            <a:r>
              <a:rPr lang="en-US" sz="2000" dirty="0">
                <a:latin typeface="Courier" pitchFamily="2" charset="0"/>
              </a:rPr>
              <a:t>(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buf</a:t>
            </a:r>
            <a:r>
              <a:rPr lang="en-US" sz="2000" dirty="0">
                <a:latin typeface="Courier" pitchFamily="2" charset="0"/>
              </a:rPr>
              <a:t>);</a:t>
            </a:r>
          </a:p>
          <a:p>
            <a:pPr marL="50799" indent="0">
              <a:buNone/>
            </a:pPr>
            <a:endParaRPr lang="en-US" sz="2000" dirty="0">
              <a:latin typeface="Courier" pitchFamily="2" charset="0"/>
            </a:endParaRPr>
          </a:p>
          <a:p>
            <a:pPr marL="50799" indent="0" algn="ctr">
              <a:buNone/>
            </a:pPr>
            <a:r>
              <a:rPr lang="en-US" sz="2000" dirty="0">
                <a:latin typeface="Courier" pitchFamily="2" charset="0"/>
              </a:rPr>
              <a:t>“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%</a:t>
            </a: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</a:t>
            </a:r>
            <a:r>
              <a:rPr lang="en-US" sz="4000" dirty="0">
                <a:solidFill>
                  <a:schemeClr val="accent4"/>
                </a:solidFill>
                <a:latin typeface="Courier" pitchFamily="2" charset="0"/>
              </a:rPr>
              <a:t>%s</a:t>
            </a:r>
            <a:r>
              <a:rPr lang="en-US" sz="2000" dirty="0">
                <a:solidFill>
                  <a:schemeClr val="accent4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4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4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4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tx1"/>
                </a:solidFill>
                <a:latin typeface="Courier" pitchFamily="2" charset="0"/>
              </a:rPr>
              <a:t>\n</a:t>
            </a:r>
            <a:r>
              <a:rPr lang="en-US" sz="2000" dirty="0">
                <a:latin typeface="Courier" pitchFamily="2" charset="0"/>
              </a:rPr>
              <a:t>”;</a:t>
            </a:r>
          </a:p>
          <a:p>
            <a:pPr marL="50799" indent="0">
              <a:buNone/>
            </a:pPr>
            <a:endParaRPr lang="en-US" sz="2000" dirty="0">
              <a:latin typeface="Courier" pitchFamily="2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EB2D29-7DB5-C849-8CA4-A32296F849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948C861-629B-FD42-8391-5C16DFB0E2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567076"/>
              </p:ext>
            </p:extLst>
          </p:nvPr>
        </p:nvGraphicFramePr>
        <p:xfrm>
          <a:off x="7881604" y="1659945"/>
          <a:ext cx="2333270" cy="3977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3270">
                  <a:extLst>
                    <a:ext uri="{9D8B030D-6E8A-4147-A177-3AD203B41FA5}">
                      <a16:colId xmlns:a16="http://schemas.microsoft.com/office/drawing/2014/main" val="4137842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878568"/>
                  </a:ext>
                </a:extLst>
              </a:tr>
              <a:tr h="14833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accent4"/>
                          </a:solidFill>
                          <a:latin typeface="Courier" pitchFamily="2" charset="0"/>
                        </a:rPr>
                        <a:t>0x555555554708</a:t>
                      </a:r>
                      <a:endParaRPr lang="en-US" sz="1800" dirty="0">
                        <a:solidFill>
                          <a:schemeClr val="accent4"/>
                        </a:solidFill>
                        <a:latin typeface="Courier" pitchFamily="2" charset="0"/>
                      </a:endParaRPr>
                    </a:p>
                    <a:p>
                      <a:pPr algn="ctr"/>
                      <a:r>
                        <a:rPr lang="en-US" sz="1800" dirty="0">
                          <a:latin typeface="Courier" pitchFamily="2" charset="0"/>
                        </a:rPr>
                        <a:t>%</a:t>
                      </a:r>
                      <a:r>
                        <a:rPr lang="en-US" sz="1800" dirty="0" err="1">
                          <a:latin typeface="Courier" pitchFamily="2" charset="0"/>
                        </a:rPr>
                        <a:t>llx</a:t>
                      </a:r>
                      <a:r>
                        <a:rPr lang="en-US" sz="1800" dirty="0">
                          <a:latin typeface="Courier" pitchFamily="2" charset="0"/>
                        </a:rPr>
                        <a:t> %</a:t>
                      </a:r>
                      <a:r>
                        <a:rPr lang="en-US" sz="1800" dirty="0" err="1">
                          <a:latin typeface="Courier" pitchFamily="2" charset="0"/>
                        </a:rPr>
                        <a:t>llx</a:t>
                      </a:r>
                      <a:r>
                        <a:rPr lang="en-US" sz="1800" dirty="0">
                          <a:latin typeface="Courier" pitchFamily="2" charset="0"/>
                        </a:rPr>
                        <a:t> 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514581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" pitchFamily="2" charset="0"/>
                        </a:rPr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289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Sniglet" pitchFamily="82" charset="0"/>
                        </a:rPr>
                        <a:t>saved </a:t>
                      </a:r>
                      <a:r>
                        <a:rPr lang="en-US" sz="1800" dirty="0" err="1">
                          <a:latin typeface="Courier" pitchFamily="2" charset="0"/>
                        </a:rPr>
                        <a:t>rbp</a:t>
                      </a:r>
                      <a:r>
                        <a:rPr lang="en-US" sz="1800" dirty="0">
                          <a:latin typeface="Sniglet" pitchFamily="82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1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Sniglet" pitchFamily="82" charset="0"/>
                        </a:rPr>
                        <a:t>saved </a:t>
                      </a:r>
                      <a:r>
                        <a:rPr lang="en-US" sz="1800" dirty="0">
                          <a:latin typeface="Courier" pitchFamily="2" charset="0"/>
                        </a:rPr>
                        <a:t>rip</a:t>
                      </a:r>
                      <a:r>
                        <a:rPr lang="en-US" sz="1800" dirty="0">
                          <a:latin typeface="Sniglet" pitchFamily="8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800" dirty="0">
                          <a:latin typeface="Sniglet" pitchFamily="82" charset="0"/>
                        </a:rPr>
                        <a:t>(return address)</a:t>
                      </a:r>
                      <a:r>
                        <a:rPr lang="en-US" sz="1800" dirty="0">
                          <a:latin typeface="Courier" pitchFamily="2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68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" pitchFamily="2" charset="0"/>
                        </a:rPr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91780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8B4519B-CD53-864B-8B0D-5A6F70509395}"/>
              </a:ext>
            </a:extLst>
          </p:cNvPr>
          <p:cNvSpPr txBox="1"/>
          <p:nvPr/>
        </p:nvSpPr>
        <p:spPr>
          <a:xfrm>
            <a:off x="6790869" y="4080035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rbp</a:t>
            </a:r>
            <a:r>
              <a:rPr lang="en-US" sz="1800" dirty="0">
                <a:latin typeface="Courier" pitchFamily="2" charset="0"/>
              </a:rPr>
              <a:t> -&gt;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D3EBBB-AAD0-F747-814A-0CC285F16192}"/>
              </a:ext>
            </a:extLst>
          </p:cNvPr>
          <p:cNvSpPr txBox="1"/>
          <p:nvPr/>
        </p:nvSpPr>
        <p:spPr>
          <a:xfrm>
            <a:off x="6777013" y="1863306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rsp</a:t>
            </a:r>
            <a:r>
              <a:rPr lang="en-US" sz="1800" dirty="0">
                <a:latin typeface="Courier" pitchFamily="2" charset="0"/>
              </a:rPr>
              <a:t> -&gt;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1FC8A9-2B2F-5C41-9E08-CE17614BE8C9}"/>
              </a:ext>
            </a:extLst>
          </p:cNvPr>
          <p:cNvSpPr txBox="1"/>
          <p:nvPr/>
        </p:nvSpPr>
        <p:spPr>
          <a:xfrm>
            <a:off x="6236678" y="4440258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rbp</a:t>
            </a:r>
            <a:r>
              <a:rPr lang="en-US" sz="1800" dirty="0">
                <a:latin typeface="Courier" pitchFamily="2" charset="0"/>
              </a:rPr>
              <a:t> + 8 -&gt;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5CA87B2-D5F3-9648-9690-F3A002C3BA70}"/>
              </a:ext>
            </a:extLst>
          </p:cNvPr>
          <p:cNvCxnSpPr>
            <a:cxnSpLocks/>
          </p:cNvCxnSpPr>
          <p:nvPr/>
        </p:nvCxnSpPr>
        <p:spPr>
          <a:xfrm flipV="1">
            <a:off x="6005146" y="2232639"/>
            <a:ext cx="1705708" cy="2761392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B6F9C8C-45C8-9142-B4E8-5551DBC94D64}"/>
              </a:ext>
            </a:extLst>
          </p:cNvPr>
          <p:cNvSpPr txBox="1"/>
          <p:nvPr/>
        </p:nvSpPr>
        <p:spPr>
          <a:xfrm>
            <a:off x="4497741" y="2140957"/>
            <a:ext cx="1393330" cy="5232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Sniglet" pitchFamily="82" charset="0"/>
              </a:rPr>
              <a:t>GOT entry,</a:t>
            </a:r>
          </a:p>
          <a:p>
            <a:r>
              <a:rPr lang="en-US" dirty="0">
                <a:latin typeface="Sniglet" pitchFamily="82" charset="0"/>
              </a:rPr>
              <a:t>Stack canary, …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1883CEC-313E-9944-A853-A0058583C553}"/>
              </a:ext>
            </a:extLst>
          </p:cNvPr>
          <p:cNvCxnSpPr>
            <a:stCxn id="2" idx="2"/>
          </p:cNvCxnSpPr>
          <p:nvPr/>
        </p:nvCxnSpPr>
        <p:spPr>
          <a:xfrm flipH="1">
            <a:off x="4497741" y="2664177"/>
            <a:ext cx="696665" cy="395546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304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E6EE5-0C66-C04C-BE48-19414654E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READ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78703-3DC7-C648-89BD-282E0C353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2732" y="2061256"/>
            <a:ext cx="4857391" cy="3847374"/>
          </a:xfrm>
        </p:spPr>
        <p:txBody>
          <a:bodyPr/>
          <a:lstStyle/>
          <a:p>
            <a:pPr marL="50799" indent="0">
              <a:buNone/>
            </a:pPr>
            <a:endParaRPr lang="en-US" sz="2000" dirty="0">
              <a:latin typeface="Courier" pitchFamily="2" charset="0"/>
            </a:endParaRPr>
          </a:p>
          <a:p>
            <a:pPr marL="50799" indent="0">
              <a:buNone/>
            </a:pPr>
            <a:r>
              <a:rPr lang="en-US" sz="2000" dirty="0">
                <a:latin typeface="Courier" pitchFamily="2" charset="0"/>
              </a:rPr>
              <a:t>char </a:t>
            </a:r>
            <a:r>
              <a:rPr lang="en-US" sz="2000" dirty="0" err="1">
                <a:latin typeface="Courier" pitchFamily="2" charset="0"/>
              </a:rPr>
              <a:t>buf</a:t>
            </a:r>
            <a:r>
              <a:rPr lang="en-US" sz="2000" dirty="0">
                <a:latin typeface="Courier" pitchFamily="2" charset="0"/>
              </a:rPr>
              <a:t>[] = </a:t>
            </a:r>
          </a:p>
          <a:p>
            <a:pPr marL="50799" indent="0">
              <a:buNone/>
            </a:pPr>
            <a:r>
              <a:rPr lang="en-US" sz="2000" dirty="0" err="1">
                <a:solidFill>
                  <a:schemeClr val="accent4"/>
                </a:solidFill>
                <a:latin typeface="Courier" pitchFamily="2" charset="0"/>
              </a:rPr>
              <a:t>little_end</a:t>
            </a:r>
            <a:r>
              <a:rPr lang="en-US" sz="2000" dirty="0">
                <a:solidFill>
                  <a:schemeClr val="accent4"/>
                </a:solidFill>
                <a:latin typeface="Courier" pitchFamily="2" charset="0"/>
              </a:rPr>
              <a:t> (0x555555554708) </a:t>
            </a:r>
            <a:r>
              <a:rPr lang="en-US" sz="2000" dirty="0">
                <a:latin typeface="Courier" pitchFamily="2" charset="0"/>
              </a:rPr>
              <a:t>+ “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\n</a:t>
            </a:r>
            <a:r>
              <a:rPr lang="en-US" sz="2000" dirty="0">
                <a:latin typeface="Courier" pitchFamily="2" charset="0"/>
              </a:rPr>
              <a:t>”;</a:t>
            </a:r>
          </a:p>
          <a:p>
            <a:pPr marL="50799" indent="0">
              <a:buNone/>
            </a:pPr>
            <a:r>
              <a:rPr lang="en-US" sz="2000" dirty="0" err="1">
                <a:latin typeface="Courier" pitchFamily="2" charset="0"/>
              </a:rPr>
              <a:t>printf</a:t>
            </a:r>
            <a:r>
              <a:rPr lang="en-US" sz="2000" dirty="0">
                <a:latin typeface="Courier" pitchFamily="2" charset="0"/>
              </a:rPr>
              <a:t>(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buf</a:t>
            </a:r>
            <a:r>
              <a:rPr lang="en-US" sz="2000" dirty="0">
                <a:latin typeface="Courier" pitchFamily="2" charset="0"/>
              </a:rPr>
              <a:t>);</a:t>
            </a:r>
          </a:p>
          <a:p>
            <a:pPr marL="50799" indent="0">
              <a:buNone/>
            </a:pPr>
            <a:endParaRPr lang="en-US" sz="2000" dirty="0">
              <a:latin typeface="Courier" pitchFamily="2" charset="0"/>
            </a:endParaRPr>
          </a:p>
          <a:p>
            <a:pPr marL="50799" indent="0" algn="ctr">
              <a:buNone/>
            </a:pPr>
            <a:r>
              <a:rPr lang="en-US" sz="2000" dirty="0">
                <a:latin typeface="Courier" pitchFamily="2" charset="0"/>
              </a:rPr>
              <a:t>“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%</a:t>
            </a: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</a:t>
            </a:r>
            <a:r>
              <a:rPr lang="en-US" sz="4000" dirty="0">
                <a:solidFill>
                  <a:schemeClr val="accent4"/>
                </a:solidFill>
                <a:latin typeface="Courier" pitchFamily="2" charset="0"/>
              </a:rPr>
              <a:t>%s</a:t>
            </a:r>
            <a:r>
              <a:rPr lang="en-US" sz="2000" dirty="0">
                <a:solidFill>
                  <a:schemeClr val="accent4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4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4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4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tx1"/>
                </a:solidFill>
                <a:latin typeface="Courier" pitchFamily="2" charset="0"/>
              </a:rPr>
              <a:t>\n</a:t>
            </a:r>
            <a:r>
              <a:rPr lang="en-US" sz="2000" dirty="0">
                <a:latin typeface="Courier" pitchFamily="2" charset="0"/>
              </a:rPr>
              <a:t>”;</a:t>
            </a:r>
          </a:p>
          <a:p>
            <a:pPr marL="50799" indent="0">
              <a:buNone/>
            </a:pPr>
            <a:endParaRPr lang="en-US" sz="2000" dirty="0">
              <a:latin typeface="Courier" pitchFamily="2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EB2D29-7DB5-C849-8CA4-A32296F849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948C861-629B-FD42-8391-5C16DFB0E2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54470"/>
              </p:ext>
            </p:extLst>
          </p:nvPr>
        </p:nvGraphicFramePr>
        <p:xfrm>
          <a:off x="7881604" y="1659945"/>
          <a:ext cx="2712055" cy="3977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2055">
                  <a:extLst>
                    <a:ext uri="{9D8B030D-6E8A-4147-A177-3AD203B41FA5}">
                      <a16:colId xmlns:a16="http://schemas.microsoft.com/office/drawing/2014/main" val="4137842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878568"/>
                  </a:ext>
                </a:extLst>
              </a:tr>
              <a:tr h="14833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accent4"/>
                          </a:solidFill>
                          <a:latin typeface="Courier" pitchFamily="2" charset="0"/>
                        </a:rPr>
                        <a:t>\x08\x47\x55\x55\x55\x55\x00\x00</a:t>
                      </a:r>
                      <a:endParaRPr lang="en-US" sz="1800" dirty="0">
                        <a:solidFill>
                          <a:schemeClr val="accent4"/>
                        </a:solidFill>
                        <a:latin typeface="Courier" pitchFamily="2" charset="0"/>
                      </a:endParaRPr>
                    </a:p>
                    <a:p>
                      <a:pPr algn="ctr"/>
                      <a:r>
                        <a:rPr lang="en-US" sz="1800" dirty="0">
                          <a:latin typeface="Courier" pitchFamily="2" charset="0"/>
                        </a:rPr>
                        <a:t>%</a:t>
                      </a:r>
                      <a:r>
                        <a:rPr lang="en-US" sz="1800" dirty="0" err="1">
                          <a:latin typeface="Courier" pitchFamily="2" charset="0"/>
                        </a:rPr>
                        <a:t>llx</a:t>
                      </a:r>
                      <a:r>
                        <a:rPr lang="en-US" sz="1800" dirty="0">
                          <a:latin typeface="Courier" pitchFamily="2" charset="0"/>
                        </a:rPr>
                        <a:t> %</a:t>
                      </a:r>
                      <a:r>
                        <a:rPr lang="en-US" sz="1800" dirty="0" err="1">
                          <a:latin typeface="Courier" pitchFamily="2" charset="0"/>
                        </a:rPr>
                        <a:t>llx</a:t>
                      </a:r>
                      <a:r>
                        <a:rPr lang="en-US" sz="1800" dirty="0">
                          <a:latin typeface="Courier" pitchFamily="2" charset="0"/>
                        </a:rPr>
                        <a:t> 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514581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" pitchFamily="2" charset="0"/>
                        </a:rPr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289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Sniglet" pitchFamily="82" charset="0"/>
                        </a:rPr>
                        <a:t>saved </a:t>
                      </a:r>
                      <a:r>
                        <a:rPr lang="en-US" sz="1800" dirty="0" err="1">
                          <a:latin typeface="Courier" pitchFamily="2" charset="0"/>
                        </a:rPr>
                        <a:t>rbp</a:t>
                      </a:r>
                      <a:r>
                        <a:rPr lang="en-US" sz="1800" dirty="0">
                          <a:latin typeface="Sniglet" pitchFamily="82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1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Sniglet" pitchFamily="82" charset="0"/>
                        </a:rPr>
                        <a:t>saved </a:t>
                      </a:r>
                      <a:r>
                        <a:rPr lang="en-US" sz="1800" dirty="0">
                          <a:latin typeface="Courier" pitchFamily="2" charset="0"/>
                        </a:rPr>
                        <a:t>rip</a:t>
                      </a:r>
                      <a:r>
                        <a:rPr lang="en-US" sz="1800" dirty="0">
                          <a:latin typeface="Sniglet" pitchFamily="8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800" dirty="0">
                          <a:latin typeface="Sniglet" pitchFamily="82" charset="0"/>
                        </a:rPr>
                        <a:t>(return address)</a:t>
                      </a:r>
                      <a:r>
                        <a:rPr lang="en-US" sz="1800" dirty="0">
                          <a:latin typeface="Courier" pitchFamily="2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68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" pitchFamily="2" charset="0"/>
                        </a:rPr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91780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8B4519B-CD53-864B-8B0D-5A6F70509395}"/>
              </a:ext>
            </a:extLst>
          </p:cNvPr>
          <p:cNvSpPr txBox="1"/>
          <p:nvPr/>
        </p:nvSpPr>
        <p:spPr>
          <a:xfrm>
            <a:off x="6790869" y="4080035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rbp</a:t>
            </a:r>
            <a:r>
              <a:rPr lang="en-US" sz="1800" dirty="0">
                <a:latin typeface="Courier" pitchFamily="2" charset="0"/>
              </a:rPr>
              <a:t> -&gt;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D3EBBB-AAD0-F747-814A-0CC285F16192}"/>
              </a:ext>
            </a:extLst>
          </p:cNvPr>
          <p:cNvSpPr txBox="1"/>
          <p:nvPr/>
        </p:nvSpPr>
        <p:spPr>
          <a:xfrm>
            <a:off x="6777013" y="1863306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rsp</a:t>
            </a:r>
            <a:r>
              <a:rPr lang="en-US" sz="1800" dirty="0">
                <a:latin typeface="Courier" pitchFamily="2" charset="0"/>
              </a:rPr>
              <a:t> -&gt;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1FC8A9-2B2F-5C41-9E08-CE17614BE8C9}"/>
              </a:ext>
            </a:extLst>
          </p:cNvPr>
          <p:cNvSpPr txBox="1"/>
          <p:nvPr/>
        </p:nvSpPr>
        <p:spPr>
          <a:xfrm>
            <a:off x="6236678" y="4440258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rbp</a:t>
            </a:r>
            <a:r>
              <a:rPr lang="en-US" sz="1800" dirty="0">
                <a:latin typeface="Courier" pitchFamily="2" charset="0"/>
              </a:rPr>
              <a:t> + 8 -&gt;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5CA87B2-D5F3-9648-9690-F3A002C3BA70}"/>
              </a:ext>
            </a:extLst>
          </p:cNvPr>
          <p:cNvCxnSpPr>
            <a:cxnSpLocks/>
          </p:cNvCxnSpPr>
          <p:nvPr/>
        </p:nvCxnSpPr>
        <p:spPr>
          <a:xfrm flipV="1">
            <a:off x="6005146" y="2232639"/>
            <a:ext cx="1705708" cy="2761392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B6F9C8C-45C8-9142-B4E8-5551DBC94D64}"/>
              </a:ext>
            </a:extLst>
          </p:cNvPr>
          <p:cNvSpPr txBox="1"/>
          <p:nvPr/>
        </p:nvSpPr>
        <p:spPr>
          <a:xfrm>
            <a:off x="4497741" y="2140957"/>
            <a:ext cx="1393330" cy="5232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Sniglet" pitchFamily="82" charset="0"/>
              </a:rPr>
              <a:t>GOT entry,</a:t>
            </a:r>
          </a:p>
          <a:p>
            <a:r>
              <a:rPr lang="en-US" dirty="0">
                <a:latin typeface="Sniglet" pitchFamily="82" charset="0"/>
              </a:rPr>
              <a:t>Stack canary, …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1883CEC-313E-9944-A853-A0058583C553}"/>
              </a:ext>
            </a:extLst>
          </p:cNvPr>
          <p:cNvCxnSpPr>
            <a:stCxn id="2" idx="2"/>
          </p:cNvCxnSpPr>
          <p:nvPr/>
        </p:nvCxnSpPr>
        <p:spPr>
          <a:xfrm flipH="1">
            <a:off x="4497741" y="2664177"/>
            <a:ext cx="696665" cy="395546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949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970DC-2E00-FA41-A18F-095E83447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positional argument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AECD00-3897-E343-A31B-E495ED265B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marL="50799" indent="0" algn="ctr">
              <a:buNone/>
            </a:pPr>
            <a:r>
              <a:rPr lang="en-US" sz="2800" dirty="0" err="1">
                <a:latin typeface="Courier" pitchFamily="2" charset="0"/>
              </a:rPr>
              <a:t>printf</a:t>
            </a:r>
            <a:r>
              <a:rPr lang="en-US" sz="2800" dirty="0">
                <a:latin typeface="Courier" pitchFamily="2" charset="0"/>
              </a:rPr>
              <a:t>(”m = </a:t>
            </a:r>
            <a:r>
              <a:rPr lang="en-US" sz="2800" dirty="0">
                <a:solidFill>
                  <a:schemeClr val="tx1"/>
                </a:solidFill>
                <a:latin typeface="Courier" pitchFamily="2" charset="0"/>
              </a:rPr>
              <a:t>%</a:t>
            </a:r>
            <a:r>
              <a:rPr lang="en-US" sz="2800" dirty="0">
                <a:solidFill>
                  <a:schemeClr val="accent2"/>
                </a:solidFill>
                <a:latin typeface="Courier" pitchFamily="2" charset="0"/>
              </a:rPr>
              <a:t>2$</a:t>
            </a:r>
            <a:r>
              <a:rPr lang="en-US" sz="2800" dirty="0">
                <a:solidFill>
                  <a:schemeClr val="tx1"/>
                </a:solidFill>
                <a:latin typeface="Courier" pitchFamily="2" charset="0"/>
              </a:rPr>
              <a:t>d, n = %</a:t>
            </a:r>
            <a:r>
              <a:rPr lang="en-US" sz="2800" dirty="0">
                <a:solidFill>
                  <a:schemeClr val="accent1"/>
                </a:solidFill>
                <a:latin typeface="Courier" pitchFamily="2" charset="0"/>
              </a:rPr>
              <a:t>1$</a:t>
            </a:r>
            <a:r>
              <a:rPr lang="en-US" sz="2800" dirty="0">
                <a:solidFill>
                  <a:schemeClr val="tx1"/>
                </a:solidFill>
                <a:latin typeface="Courier" pitchFamily="2" charset="0"/>
              </a:rPr>
              <a:t>d”, </a:t>
            </a:r>
            <a:r>
              <a:rPr lang="en-US" sz="2800" dirty="0">
                <a:solidFill>
                  <a:schemeClr val="accent1"/>
                </a:solidFill>
                <a:latin typeface="Courier" pitchFamily="2" charset="0"/>
              </a:rPr>
              <a:t>n</a:t>
            </a:r>
            <a:r>
              <a:rPr lang="en-US" sz="2800" dirty="0">
                <a:solidFill>
                  <a:schemeClr val="tx1"/>
                </a:solidFill>
                <a:latin typeface="Courier" pitchFamily="2" charset="0"/>
              </a:rPr>
              <a:t>, </a:t>
            </a:r>
            <a:r>
              <a:rPr lang="en-US" sz="2800" dirty="0">
                <a:solidFill>
                  <a:schemeClr val="accent2"/>
                </a:solidFill>
                <a:latin typeface="Courier" pitchFamily="2" charset="0"/>
              </a:rPr>
              <a:t>m</a:t>
            </a:r>
            <a:r>
              <a:rPr lang="en-US" sz="2800" dirty="0">
                <a:solidFill>
                  <a:schemeClr val="tx1"/>
                </a:solidFill>
                <a:latin typeface="Courier" pitchFamily="2" charset="0"/>
              </a:rPr>
              <a:t>)</a:t>
            </a:r>
            <a:r>
              <a:rPr lang="en-US" sz="2800" dirty="0">
                <a:latin typeface="Courier" pitchFamily="2" charset="0"/>
              </a:rPr>
              <a:t>;</a:t>
            </a:r>
          </a:p>
          <a:p>
            <a:pPr marL="50799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F9D2BE-37BB-9447-BA29-CF2FF87C32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98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E6EE5-0C66-C04C-BE48-19414654E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READ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78703-3DC7-C648-89BD-282E0C353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2732" y="2061256"/>
            <a:ext cx="4857391" cy="3847374"/>
          </a:xfrm>
        </p:spPr>
        <p:txBody>
          <a:bodyPr/>
          <a:lstStyle/>
          <a:p>
            <a:pPr marL="50799" indent="0">
              <a:buNone/>
            </a:pPr>
            <a:endParaRPr lang="en-US" sz="2000" dirty="0">
              <a:latin typeface="Courier" pitchFamily="2" charset="0"/>
            </a:endParaRPr>
          </a:p>
          <a:p>
            <a:pPr marL="50799" indent="0">
              <a:buNone/>
            </a:pPr>
            <a:r>
              <a:rPr lang="en-US" sz="2000" dirty="0">
                <a:latin typeface="Courier" pitchFamily="2" charset="0"/>
              </a:rPr>
              <a:t>char </a:t>
            </a:r>
            <a:r>
              <a:rPr lang="en-US" sz="2000" dirty="0" err="1">
                <a:latin typeface="Courier" pitchFamily="2" charset="0"/>
              </a:rPr>
              <a:t>buf</a:t>
            </a:r>
            <a:r>
              <a:rPr lang="en-US" sz="2000" dirty="0">
                <a:latin typeface="Courier" pitchFamily="2" charset="0"/>
              </a:rPr>
              <a:t>[] = </a:t>
            </a:r>
          </a:p>
          <a:p>
            <a:pPr marL="50799" indent="0">
              <a:buNone/>
            </a:pPr>
            <a:r>
              <a:rPr lang="en-US" sz="2000" dirty="0">
                <a:latin typeface="Courier" pitchFamily="2" charset="0"/>
              </a:rPr>
              <a:t> “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llx%llx%llx%llx%llx%llx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%$1</a:t>
            </a:r>
            <a:r>
              <a:rPr lang="en-US" altLang="zh-CN" sz="2000" dirty="0">
                <a:solidFill>
                  <a:schemeClr val="accent1"/>
                </a:solidFill>
                <a:latin typeface="Courier" pitchFamily="2" charset="0"/>
              </a:rPr>
              <a:t>1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s\n</a:t>
            </a:r>
            <a:r>
              <a:rPr lang="en-US" sz="2000" dirty="0">
                <a:latin typeface="Courier" pitchFamily="2" charset="0"/>
              </a:rPr>
              <a:t>” + </a:t>
            </a:r>
            <a:r>
              <a:rPr lang="en-US" sz="2000" dirty="0" err="1">
                <a:solidFill>
                  <a:schemeClr val="accent4"/>
                </a:solidFill>
                <a:latin typeface="Courier" pitchFamily="2" charset="0"/>
              </a:rPr>
              <a:t>little_end</a:t>
            </a:r>
            <a:r>
              <a:rPr lang="en-US" sz="2000" dirty="0">
                <a:solidFill>
                  <a:schemeClr val="accent4"/>
                </a:solidFill>
                <a:latin typeface="Courier" pitchFamily="2" charset="0"/>
              </a:rPr>
              <a:t> (0x555555554708)</a:t>
            </a:r>
            <a:r>
              <a:rPr lang="en-US" sz="2000" dirty="0">
                <a:latin typeface="Courier" pitchFamily="2" charset="0"/>
              </a:rPr>
              <a:t>;</a:t>
            </a:r>
          </a:p>
          <a:p>
            <a:pPr marL="50799" indent="0">
              <a:buNone/>
            </a:pPr>
            <a:r>
              <a:rPr lang="en-US" sz="2000" dirty="0" err="1">
                <a:latin typeface="Courier" pitchFamily="2" charset="0"/>
              </a:rPr>
              <a:t>printf</a:t>
            </a:r>
            <a:r>
              <a:rPr lang="en-US" sz="2000" dirty="0">
                <a:latin typeface="Courier" pitchFamily="2" charset="0"/>
              </a:rPr>
              <a:t>(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buf</a:t>
            </a:r>
            <a:r>
              <a:rPr lang="en-US" sz="2000" dirty="0">
                <a:latin typeface="Courier" pitchFamily="2" charset="0"/>
              </a:rPr>
              <a:t>);</a:t>
            </a:r>
          </a:p>
          <a:p>
            <a:pPr marL="50799" indent="0">
              <a:buNone/>
            </a:pPr>
            <a:endParaRPr lang="en-US" sz="2000" dirty="0">
              <a:latin typeface="Courier" pitchFamily="2" charset="0"/>
            </a:endParaRPr>
          </a:p>
          <a:p>
            <a:pPr marL="50799" indent="0" algn="ctr">
              <a:buNone/>
            </a:pPr>
            <a:r>
              <a:rPr lang="en-US" sz="2000" dirty="0">
                <a:latin typeface="Courier" pitchFamily="2" charset="0"/>
              </a:rPr>
              <a:t>“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%</a:t>
            </a: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</a:t>
            </a:r>
            <a:r>
              <a:rPr lang="en-US" sz="4000" dirty="0">
                <a:solidFill>
                  <a:schemeClr val="accent4"/>
                </a:solidFill>
                <a:latin typeface="Courier" pitchFamily="2" charset="0"/>
              </a:rPr>
              <a:t>%s</a:t>
            </a:r>
            <a:r>
              <a:rPr lang="en-US" sz="2000" dirty="0">
                <a:solidFill>
                  <a:schemeClr val="accent4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4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4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4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tx1"/>
                </a:solidFill>
                <a:latin typeface="Courier" pitchFamily="2" charset="0"/>
              </a:rPr>
              <a:t>\n</a:t>
            </a:r>
            <a:r>
              <a:rPr lang="en-US" sz="2000" dirty="0">
                <a:latin typeface="Courier" pitchFamily="2" charset="0"/>
              </a:rPr>
              <a:t>”;</a:t>
            </a:r>
          </a:p>
          <a:p>
            <a:pPr marL="50799" indent="0">
              <a:buNone/>
            </a:pPr>
            <a:endParaRPr lang="en-US" sz="2000" dirty="0">
              <a:latin typeface="Courier" pitchFamily="2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EB2D29-7DB5-C849-8CA4-A32296F849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948C861-629B-FD42-8391-5C16DFB0E2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949805"/>
              </p:ext>
            </p:extLst>
          </p:nvPr>
        </p:nvGraphicFramePr>
        <p:xfrm>
          <a:off x="7881604" y="1158142"/>
          <a:ext cx="2712055" cy="478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2055">
                  <a:extLst>
                    <a:ext uri="{9D8B030D-6E8A-4147-A177-3AD203B41FA5}">
                      <a16:colId xmlns:a16="http://schemas.microsoft.com/office/drawing/2014/main" val="4137842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878568"/>
                  </a:ext>
                </a:extLst>
              </a:tr>
              <a:tr h="14833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1"/>
                          </a:solidFill>
                          <a:latin typeface="Courier" pitchFamily="2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sz="1800" dirty="0" err="1">
                          <a:solidFill>
                            <a:schemeClr val="accent1"/>
                          </a:solidFill>
                          <a:latin typeface="Courier" pitchFamily="2" charset="0"/>
                          <a:cs typeface="Courier New" panose="02070309020205020404" pitchFamily="49" charset="0"/>
                        </a:rPr>
                        <a:t>llx%llx</a:t>
                      </a:r>
                      <a:endParaRPr lang="en-US" sz="1800" dirty="0">
                        <a:solidFill>
                          <a:schemeClr val="accent1"/>
                        </a:solidFill>
                        <a:latin typeface="Courier" pitchFamily="2" charset="0"/>
                        <a:cs typeface="Courier New" panose="02070309020205020404" pitchFamily="49" charset="0"/>
                      </a:endParaRPr>
                    </a:p>
                    <a:p>
                      <a:pPr algn="ctr"/>
                      <a:r>
                        <a:rPr lang="en-US" sz="1800" dirty="0">
                          <a:solidFill>
                            <a:schemeClr val="accent1"/>
                          </a:solidFill>
                          <a:latin typeface="Courier" pitchFamily="2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sz="1800" dirty="0" err="1">
                          <a:solidFill>
                            <a:schemeClr val="accent1"/>
                          </a:solidFill>
                          <a:latin typeface="Courier" pitchFamily="2" charset="0"/>
                          <a:cs typeface="Courier New" panose="02070309020205020404" pitchFamily="49" charset="0"/>
                        </a:rPr>
                        <a:t>llx%llx</a:t>
                      </a:r>
                      <a:endParaRPr lang="en-US" sz="1800" dirty="0">
                        <a:solidFill>
                          <a:schemeClr val="accent1"/>
                        </a:solidFill>
                        <a:latin typeface="Courier" pitchFamily="2" charset="0"/>
                        <a:cs typeface="Courier New" panose="02070309020205020404" pitchFamily="49" charset="0"/>
                      </a:endParaRPr>
                    </a:p>
                    <a:p>
                      <a:pPr algn="ctr"/>
                      <a:r>
                        <a:rPr lang="en-US" sz="1800" dirty="0">
                          <a:solidFill>
                            <a:schemeClr val="accent1"/>
                          </a:solidFill>
                          <a:latin typeface="Courier" pitchFamily="2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sz="1800" dirty="0" err="1">
                          <a:solidFill>
                            <a:schemeClr val="accent1"/>
                          </a:solidFill>
                          <a:latin typeface="Courier" pitchFamily="2" charset="0"/>
                          <a:cs typeface="Courier New" panose="02070309020205020404" pitchFamily="49" charset="0"/>
                        </a:rPr>
                        <a:t>llx%llx</a:t>
                      </a:r>
                      <a:endParaRPr lang="en-US" sz="1800" dirty="0">
                        <a:solidFill>
                          <a:schemeClr val="accent1"/>
                        </a:solidFill>
                        <a:latin typeface="Courier" pitchFamily="2" charset="0"/>
                        <a:cs typeface="Courier New" panose="02070309020205020404" pitchFamily="49" charset="0"/>
                      </a:endParaRPr>
                    </a:p>
                    <a:p>
                      <a:pPr algn="ctr"/>
                      <a:r>
                        <a:rPr lang="en-US" sz="1800" dirty="0">
                          <a:solidFill>
                            <a:schemeClr val="accent1"/>
                          </a:solidFill>
                          <a:latin typeface="Courier" pitchFamily="2" charset="0"/>
                          <a:cs typeface="Courier New" panose="02070309020205020404" pitchFamily="49" charset="0"/>
                        </a:rPr>
                        <a:t> %</a:t>
                      </a:r>
                      <a:r>
                        <a:rPr lang="en-US" sz="1800" dirty="0" err="1">
                          <a:solidFill>
                            <a:schemeClr val="accent1"/>
                          </a:solidFill>
                          <a:latin typeface="Courier" pitchFamily="2" charset="0"/>
                          <a:cs typeface="Courier New" panose="02070309020205020404" pitchFamily="49" charset="0"/>
                        </a:rPr>
                        <a:t>llx</a:t>
                      </a:r>
                      <a:r>
                        <a:rPr lang="en-US" sz="1800" dirty="0">
                          <a:solidFill>
                            <a:schemeClr val="accent1"/>
                          </a:solidFill>
                          <a:latin typeface="Courier" pitchFamily="2" charset="0"/>
                          <a:cs typeface="Courier New" panose="02070309020205020404" pitchFamily="49" charset="0"/>
                        </a:rPr>
                        <a:t>%$1</a:t>
                      </a:r>
                      <a:r>
                        <a:rPr lang="en-US" altLang="zh-CN" sz="1800" dirty="0">
                          <a:solidFill>
                            <a:schemeClr val="accent1"/>
                          </a:solidFill>
                          <a:latin typeface="Courier" pitchFamily="2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1800" dirty="0">
                        <a:solidFill>
                          <a:schemeClr val="accent1"/>
                        </a:solidFill>
                        <a:latin typeface="Courier" pitchFamily="2" charset="0"/>
                        <a:cs typeface="Courier New" panose="02070309020205020404" pitchFamily="49" charset="0"/>
                      </a:endParaRPr>
                    </a:p>
                    <a:p>
                      <a:pPr algn="ctr"/>
                      <a:r>
                        <a:rPr lang="en-US" sz="1800" dirty="0" err="1">
                          <a:solidFill>
                            <a:schemeClr val="accent1"/>
                          </a:solidFill>
                          <a:latin typeface="Courier" pitchFamily="2" charset="0"/>
                          <a:cs typeface="Courier New" panose="02070309020205020404" pitchFamily="49" charset="0"/>
                        </a:rPr>
                        <a:t>sAAAAAAA</a:t>
                      </a:r>
                      <a:endParaRPr lang="en-US" sz="1800" dirty="0">
                        <a:latin typeface="Courier" pitchFamily="2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accent4"/>
                          </a:solidFill>
                          <a:latin typeface="Courier" pitchFamily="2" charset="0"/>
                        </a:rPr>
                        <a:t>\x08\x47\x55\x55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accent4"/>
                          </a:solidFill>
                          <a:latin typeface="Courier" pitchFamily="2" charset="0"/>
                        </a:rPr>
                        <a:t>\x55\x55\x00\x00</a:t>
                      </a:r>
                      <a:endParaRPr lang="en-US" sz="1600" dirty="0">
                        <a:solidFill>
                          <a:schemeClr val="accent4"/>
                        </a:solidFill>
                        <a:latin typeface="Courier" pitchFamily="2" charset="0"/>
                      </a:endParaRPr>
                    </a:p>
                    <a:p>
                      <a:pPr algn="ctr"/>
                      <a:endParaRPr lang="en-US" sz="18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514581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" pitchFamily="2" charset="0"/>
                        </a:rPr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289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Sniglet" pitchFamily="82" charset="0"/>
                        </a:rPr>
                        <a:t>saved </a:t>
                      </a:r>
                      <a:r>
                        <a:rPr lang="en-US" sz="1800" dirty="0" err="1">
                          <a:latin typeface="Courier" pitchFamily="2" charset="0"/>
                        </a:rPr>
                        <a:t>rbp</a:t>
                      </a:r>
                      <a:r>
                        <a:rPr lang="en-US" sz="1800" dirty="0">
                          <a:latin typeface="Sniglet" pitchFamily="82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1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Sniglet" pitchFamily="82" charset="0"/>
                        </a:rPr>
                        <a:t>saved </a:t>
                      </a:r>
                      <a:r>
                        <a:rPr lang="en-US" sz="1800" dirty="0">
                          <a:latin typeface="Courier" pitchFamily="2" charset="0"/>
                        </a:rPr>
                        <a:t>rip</a:t>
                      </a:r>
                      <a:r>
                        <a:rPr lang="en-US" sz="1800" dirty="0">
                          <a:latin typeface="Sniglet" pitchFamily="8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800" dirty="0">
                          <a:latin typeface="Sniglet" pitchFamily="82" charset="0"/>
                        </a:rPr>
                        <a:t>(return address)</a:t>
                      </a:r>
                      <a:r>
                        <a:rPr lang="en-US" sz="1800" dirty="0">
                          <a:latin typeface="Courier" pitchFamily="2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68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" pitchFamily="2" charset="0"/>
                        </a:rPr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91780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8B4519B-CD53-864B-8B0D-5A6F70509395}"/>
              </a:ext>
            </a:extLst>
          </p:cNvPr>
          <p:cNvSpPr txBox="1"/>
          <p:nvPr/>
        </p:nvSpPr>
        <p:spPr>
          <a:xfrm>
            <a:off x="6790869" y="3578232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rbp</a:t>
            </a:r>
            <a:r>
              <a:rPr lang="en-US" sz="1800" dirty="0">
                <a:latin typeface="Courier" pitchFamily="2" charset="0"/>
              </a:rPr>
              <a:t> -&gt;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D3EBBB-AAD0-F747-814A-0CC285F16192}"/>
              </a:ext>
            </a:extLst>
          </p:cNvPr>
          <p:cNvSpPr txBox="1"/>
          <p:nvPr/>
        </p:nvSpPr>
        <p:spPr>
          <a:xfrm>
            <a:off x="6777013" y="1361503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rsp</a:t>
            </a:r>
            <a:r>
              <a:rPr lang="en-US" sz="1800" dirty="0">
                <a:latin typeface="Courier" pitchFamily="2" charset="0"/>
              </a:rPr>
              <a:t> -&gt;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1FC8A9-2B2F-5C41-9E08-CE17614BE8C9}"/>
              </a:ext>
            </a:extLst>
          </p:cNvPr>
          <p:cNvSpPr txBox="1"/>
          <p:nvPr/>
        </p:nvSpPr>
        <p:spPr>
          <a:xfrm>
            <a:off x="6236678" y="3938455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rbp</a:t>
            </a:r>
            <a:r>
              <a:rPr lang="en-US" sz="1800" dirty="0">
                <a:latin typeface="Courier" pitchFamily="2" charset="0"/>
              </a:rPr>
              <a:t> + 8 -&gt;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5CA87B2-D5F3-9648-9690-F3A002C3BA70}"/>
              </a:ext>
            </a:extLst>
          </p:cNvPr>
          <p:cNvCxnSpPr>
            <a:cxnSpLocks/>
          </p:cNvCxnSpPr>
          <p:nvPr/>
        </p:nvCxnSpPr>
        <p:spPr>
          <a:xfrm flipV="1">
            <a:off x="6005146" y="1730835"/>
            <a:ext cx="1700347" cy="3263196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B6F9C8C-45C8-9142-B4E8-5551DBC94D64}"/>
              </a:ext>
            </a:extLst>
          </p:cNvPr>
          <p:cNvSpPr txBox="1"/>
          <p:nvPr/>
        </p:nvSpPr>
        <p:spPr>
          <a:xfrm>
            <a:off x="4497741" y="2140957"/>
            <a:ext cx="1393330" cy="5232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Sniglet" pitchFamily="82" charset="0"/>
              </a:rPr>
              <a:t>GOT entry,</a:t>
            </a:r>
          </a:p>
          <a:p>
            <a:r>
              <a:rPr lang="en-US" dirty="0">
                <a:latin typeface="Sniglet" pitchFamily="82" charset="0"/>
              </a:rPr>
              <a:t>Stack canary, …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1883CEC-313E-9944-A853-A0058583C553}"/>
              </a:ext>
            </a:extLst>
          </p:cNvPr>
          <p:cNvCxnSpPr>
            <a:stCxn id="2" idx="2"/>
          </p:cNvCxnSpPr>
          <p:nvPr/>
        </p:nvCxnSpPr>
        <p:spPr>
          <a:xfrm flipH="1">
            <a:off x="4497741" y="2664177"/>
            <a:ext cx="696665" cy="395546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835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D2A81-57DA-334E-94E6-5DBFD0186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832048-6D7F-D944-BD90-AB96C3181F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pPr algn="ctr">
              <a:lnSpc>
                <a:spcPct val="200000"/>
              </a:lnSpc>
              <a:buFont typeface="System Font Regular"/>
              <a:buChar char="✓"/>
            </a:pPr>
            <a:r>
              <a:rPr lang="en-US" altLang="zh-CN" sz="3200" dirty="0"/>
              <a:t>Arbitrary</a:t>
            </a:r>
            <a:r>
              <a:rPr lang="zh-CN" altLang="en-US" sz="3200" dirty="0"/>
              <a:t> </a:t>
            </a:r>
            <a:r>
              <a:rPr lang="en-US" altLang="zh-CN" sz="3200" dirty="0"/>
              <a:t>Read</a:t>
            </a:r>
            <a:r>
              <a:rPr lang="zh-CN" altLang="en-US" sz="3200" dirty="0"/>
              <a:t> </a:t>
            </a:r>
            <a:endParaRPr lang="en-US" altLang="zh-CN" sz="3200" dirty="0"/>
          </a:p>
          <a:p>
            <a:pPr marL="50799" indent="0" algn="ctr">
              <a:lnSpc>
                <a:spcPct val="200000"/>
              </a:lnSpc>
              <a:buNone/>
            </a:pPr>
            <a:r>
              <a:rPr lang="en-US" altLang="zh-CN" sz="3200" dirty="0"/>
              <a:t>?</a:t>
            </a:r>
            <a:r>
              <a:rPr lang="zh-CN" altLang="en-US" sz="3200" dirty="0"/>
              <a:t>      </a:t>
            </a:r>
            <a:r>
              <a:rPr lang="en-US" altLang="zh-CN" sz="3200" dirty="0"/>
              <a:t>Arbitrary</a:t>
            </a:r>
            <a:r>
              <a:rPr lang="zh-CN" altLang="en-US" sz="3200" dirty="0"/>
              <a:t> </a:t>
            </a:r>
            <a:r>
              <a:rPr lang="en-US" altLang="zh-CN" sz="3200" dirty="0"/>
              <a:t>Write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020865-CDC8-F441-92AE-C823230281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03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E6EE5-0C66-C04C-BE48-19414654E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any value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78703-3DC7-C648-89BD-282E0C353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2732" y="2061256"/>
            <a:ext cx="9506233" cy="3847374"/>
          </a:xfrm>
        </p:spPr>
        <p:txBody>
          <a:bodyPr/>
          <a:lstStyle/>
          <a:p>
            <a:pPr marL="50799" indent="0">
              <a:buNone/>
            </a:pPr>
            <a:r>
              <a:rPr lang="en-US" sz="2000" dirty="0">
                <a:latin typeface="Courier" pitchFamily="2" charset="0"/>
              </a:rPr>
              <a:t>int n;</a:t>
            </a:r>
          </a:p>
          <a:p>
            <a:pPr marL="50799" indent="0">
              <a:buNone/>
            </a:pPr>
            <a:r>
              <a:rPr lang="en-US" sz="2000" dirty="0" err="1">
                <a:latin typeface="Courier" pitchFamily="2" charset="0"/>
              </a:rPr>
              <a:t>printf</a:t>
            </a:r>
            <a:r>
              <a:rPr lang="en-US" sz="2000" dirty="0">
                <a:latin typeface="Courier" pitchFamily="2" charset="0"/>
              </a:rPr>
              <a:t>(“</a:t>
            </a:r>
            <a:r>
              <a:rPr lang="en-US" sz="2000" dirty="0" err="1">
                <a:latin typeface="Courier" pitchFamily="2" charset="0"/>
              </a:rPr>
              <a:t>hello%n</a:t>
            </a:r>
            <a:r>
              <a:rPr lang="en-US" sz="2000" dirty="0">
                <a:latin typeface="Courier" pitchFamily="2" charset="0"/>
              </a:rPr>
              <a:t>\n”, &amp;n);</a:t>
            </a:r>
          </a:p>
          <a:p>
            <a:pPr marL="50799" indent="0">
              <a:buNone/>
            </a:pPr>
            <a:r>
              <a:rPr lang="en-US" sz="2000" dirty="0" err="1">
                <a:latin typeface="Courier" pitchFamily="2" charset="0"/>
              </a:rPr>
              <a:t>printf</a:t>
            </a:r>
            <a:r>
              <a:rPr lang="en-US" sz="2000" dirty="0">
                <a:latin typeface="Courier" pitchFamily="2" charset="0"/>
              </a:rPr>
              <a:t>(“n = %d\n”, n);</a:t>
            </a:r>
            <a:endParaRPr lang="en-US" sz="2000" dirty="0"/>
          </a:p>
          <a:p>
            <a:pPr marL="50799" indent="0">
              <a:buNone/>
            </a:pPr>
            <a:endParaRPr lang="en-US" dirty="0"/>
          </a:p>
          <a:p>
            <a:pPr marL="50799" indent="0">
              <a:buNone/>
            </a:pPr>
            <a:r>
              <a:rPr lang="en-US" dirty="0"/>
              <a:t>Output?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EB2D29-7DB5-C849-8CA4-A32296F849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10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E6EE5-0C66-C04C-BE48-19414654E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any value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78703-3DC7-C648-89BD-282E0C353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2732" y="2061256"/>
            <a:ext cx="9506233" cy="3847374"/>
          </a:xfrm>
        </p:spPr>
        <p:txBody>
          <a:bodyPr/>
          <a:lstStyle/>
          <a:p>
            <a:pPr marL="50799" indent="0">
              <a:buNone/>
            </a:pPr>
            <a:r>
              <a:rPr lang="en-US" sz="2000" dirty="0">
                <a:latin typeface="Courier" pitchFamily="2" charset="0"/>
              </a:rPr>
              <a:t>int n;</a:t>
            </a:r>
          </a:p>
          <a:p>
            <a:pPr marL="50799" indent="0">
              <a:buNone/>
            </a:pPr>
            <a:r>
              <a:rPr lang="en-US" sz="2800" dirty="0" err="1">
                <a:solidFill>
                  <a:schemeClr val="accent6"/>
                </a:solidFill>
                <a:latin typeface="Courier" pitchFamily="2" charset="0"/>
              </a:rPr>
              <a:t>printf</a:t>
            </a:r>
            <a:r>
              <a:rPr lang="en-US" sz="2800" dirty="0">
                <a:solidFill>
                  <a:schemeClr val="accent6"/>
                </a:solidFill>
                <a:latin typeface="Courier" pitchFamily="2" charset="0"/>
              </a:rPr>
              <a:t>(“</a:t>
            </a:r>
            <a:r>
              <a:rPr lang="en-US" sz="2800" dirty="0" err="1">
                <a:solidFill>
                  <a:schemeClr val="accent6"/>
                </a:solidFill>
                <a:latin typeface="Courier" pitchFamily="2" charset="0"/>
              </a:rPr>
              <a:t>hello%n</a:t>
            </a:r>
            <a:r>
              <a:rPr lang="en-US" sz="2800" dirty="0">
                <a:solidFill>
                  <a:schemeClr val="accent6"/>
                </a:solidFill>
                <a:latin typeface="Courier" pitchFamily="2" charset="0"/>
              </a:rPr>
              <a:t>\n”, &amp;n);</a:t>
            </a:r>
          </a:p>
          <a:p>
            <a:pPr marL="50799" indent="0">
              <a:buNone/>
            </a:pPr>
            <a:r>
              <a:rPr lang="en-US" sz="2000" dirty="0" err="1">
                <a:latin typeface="Courier" pitchFamily="2" charset="0"/>
              </a:rPr>
              <a:t>printf</a:t>
            </a:r>
            <a:r>
              <a:rPr lang="en-US" sz="2000" dirty="0">
                <a:latin typeface="Courier" pitchFamily="2" charset="0"/>
              </a:rPr>
              <a:t>(“n = %d\n”, n);</a:t>
            </a:r>
            <a:endParaRPr lang="en-US" sz="2000" dirty="0"/>
          </a:p>
          <a:p>
            <a:pPr marL="50799" indent="0">
              <a:buNone/>
            </a:pPr>
            <a:endParaRPr lang="en-US" dirty="0"/>
          </a:p>
          <a:p>
            <a:pPr marL="50799" indent="0">
              <a:buNone/>
            </a:pPr>
            <a:endParaRPr lang="en-US" dirty="0"/>
          </a:p>
          <a:p>
            <a:pPr marL="50799" indent="0">
              <a:buNone/>
            </a:pPr>
            <a:r>
              <a:rPr lang="en-US" dirty="0"/>
              <a:t>Write the number of printed bytes into variable 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EB2D29-7DB5-C849-8CA4-A32296F849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16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B06E913-70A1-5D4C-8222-02534B9C0C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0451" y="2326798"/>
            <a:ext cx="4078514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244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E6EE5-0C66-C04C-BE48-19414654E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any value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78703-3DC7-C648-89BD-282E0C353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2732" y="2061256"/>
            <a:ext cx="9506233" cy="3847374"/>
          </a:xfrm>
        </p:spPr>
        <p:txBody>
          <a:bodyPr/>
          <a:lstStyle/>
          <a:p>
            <a:pPr marL="50799" indent="0">
              <a:buNone/>
            </a:pPr>
            <a:r>
              <a:rPr lang="en-US" sz="2000" dirty="0">
                <a:latin typeface="Courier" pitchFamily="2" charset="0"/>
              </a:rPr>
              <a:t>int n;</a:t>
            </a:r>
          </a:p>
          <a:p>
            <a:pPr marL="50799" indent="0">
              <a:buNone/>
            </a:pPr>
            <a:r>
              <a:rPr lang="en-US" sz="2800" dirty="0" err="1">
                <a:solidFill>
                  <a:schemeClr val="accent6"/>
                </a:solidFill>
                <a:latin typeface="Courier" pitchFamily="2" charset="0"/>
              </a:rPr>
              <a:t>printf</a:t>
            </a:r>
            <a:r>
              <a:rPr lang="en-US" sz="2800" dirty="0">
                <a:solidFill>
                  <a:schemeClr val="accent6"/>
                </a:solidFill>
                <a:latin typeface="Courier" pitchFamily="2" charset="0"/>
              </a:rPr>
              <a:t>(</a:t>
            </a:r>
            <a:r>
              <a:rPr lang="en-US" sz="2800" u="sng" dirty="0">
                <a:solidFill>
                  <a:schemeClr val="accent1"/>
                </a:solidFill>
                <a:latin typeface="Courier" pitchFamily="2" charset="0"/>
              </a:rPr>
              <a:t>“</a:t>
            </a:r>
            <a:r>
              <a:rPr lang="en-US" sz="2800" u="sng" dirty="0" err="1">
                <a:solidFill>
                  <a:schemeClr val="accent1"/>
                </a:solidFill>
                <a:latin typeface="Courier" pitchFamily="2" charset="0"/>
              </a:rPr>
              <a:t>hello%n</a:t>
            </a:r>
            <a:r>
              <a:rPr lang="en-US" sz="2800" u="sng" dirty="0">
                <a:solidFill>
                  <a:schemeClr val="accent1"/>
                </a:solidFill>
                <a:latin typeface="Courier" pitchFamily="2" charset="0"/>
              </a:rPr>
              <a:t>\n”</a:t>
            </a:r>
            <a:r>
              <a:rPr lang="en-US" sz="2800" dirty="0">
                <a:solidFill>
                  <a:schemeClr val="accent6"/>
                </a:solidFill>
                <a:latin typeface="Courier" pitchFamily="2" charset="0"/>
              </a:rPr>
              <a:t>, &amp;n);</a:t>
            </a:r>
          </a:p>
          <a:p>
            <a:pPr marL="50799" indent="0">
              <a:buNone/>
            </a:pPr>
            <a:r>
              <a:rPr lang="en-US" sz="2800" dirty="0">
                <a:solidFill>
                  <a:schemeClr val="accent6"/>
                </a:solidFill>
                <a:latin typeface="Courier" pitchFamily="2" charset="0"/>
              </a:rPr>
              <a:t>      </a:t>
            </a:r>
            <a:r>
              <a:rPr lang="en-US" sz="2800" dirty="0">
                <a:solidFill>
                  <a:schemeClr val="accent1"/>
                </a:solidFill>
                <a:latin typeface="Courier" pitchFamily="2" charset="0"/>
              </a:rPr>
              <a:t>control this</a:t>
            </a:r>
          </a:p>
          <a:p>
            <a:pPr marL="50799" indent="0">
              <a:buNone/>
            </a:pPr>
            <a:r>
              <a:rPr lang="en-US" sz="2000" dirty="0" err="1">
                <a:latin typeface="Courier" pitchFamily="2" charset="0"/>
              </a:rPr>
              <a:t>printf</a:t>
            </a:r>
            <a:r>
              <a:rPr lang="en-US" sz="2000" dirty="0">
                <a:latin typeface="Courier" pitchFamily="2" charset="0"/>
              </a:rPr>
              <a:t>(“n = %d\n”, n);</a:t>
            </a:r>
            <a:endParaRPr lang="en-US" sz="2000" dirty="0"/>
          </a:p>
          <a:p>
            <a:pPr marL="50799" indent="0">
              <a:buNone/>
            </a:pPr>
            <a:endParaRPr lang="en-US" dirty="0"/>
          </a:p>
          <a:p>
            <a:pPr marL="50799" indent="0">
              <a:buNone/>
            </a:pPr>
            <a:r>
              <a:rPr lang="en-US" dirty="0"/>
              <a:t>Write the number of printed bytes into variable 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EB2D29-7DB5-C849-8CA4-A32296F849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17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B06E913-70A1-5D4C-8222-02534B9C0C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0451" y="2326798"/>
            <a:ext cx="4078514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937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E6EE5-0C66-C04C-BE48-19414654E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any value </a:t>
            </a:r>
            <a:r>
              <a:rPr lang="en-US" dirty="0">
                <a:solidFill>
                  <a:schemeClr val="accent1"/>
                </a:solidFill>
              </a:rPr>
              <a:t>to anywhere --- arbitrary write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78703-3DC7-C648-89BD-282E0C353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2732" y="2061256"/>
            <a:ext cx="5129953" cy="3847374"/>
          </a:xfrm>
        </p:spPr>
        <p:txBody>
          <a:bodyPr/>
          <a:lstStyle/>
          <a:p>
            <a:pPr marL="50799" indent="0">
              <a:buNone/>
            </a:pPr>
            <a:r>
              <a:rPr lang="en-US" sz="2000" dirty="0">
                <a:latin typeface="Courier" pitchFamily="2" charset="0"/>
              </a:rPr>
              <a:t>char </a:t>
            </a:r>
            <a:r>
              <a:rPr lang="en-US" sz="2000" dirty="0" err="1">
                <a:latin typeface="Courier" pitchFamily="2" charset="0"/>
              </a:rPr>
              <a:t>buf</a:t>
            </a:r>
            <a:r>
              <a:rPr lang="en-US" sz="2000" dirty="0">
                <a:latin typeface="Courier" pitchFamily="2" charset="0"/>
              </a:rPr>
              <a:t>[] = “</a:t>
            </a:r>
            <a:r>
              <a:rPr lang="en-US" sz="2000" dirty="0" err="1">
                <a:latin typeface="Courier" pitchFamily="2" charset="0"/>
              </a:rPr>
              <a:t>hello%n</a:t>
            </a:r>
            <a:r>
              <a:rPr lang="en-US" sz="2000" dirty="0">
                <a:latin typeface="Courier" pitchFamily="2" charset="0"/>
              </a:rPr>
              <a:t>\n”;</a:t>
            </a:r>
          </a:p>
          <a:p>
            <a:pPr marL="50799" indent="0">
              <a:buNone/>
            </a:pP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printf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(</a:t>
            </a:r>
            <a:r>
              <a:rPr lang="en-US" sz="2000" u="sng" dirty="0" err="1">
                <a:solidFill>
                  <a:schemeClr val="accent1"/>
                </a:solidFill>
                <a:latin typeface="Courier" pitchFamily="2" charset="0"/>
              </a:rPr>
              <a:t>buf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);</a:t>
            </a:r>
            <a:endParaRPr lang="en-US" sz="1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EB2D29-7DB5-C849-8CA4-A32296F849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E8A5130-8613-F743-B08F-9CA53AAE8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181404"/>
              </p:ext>
            </p:extLst>
          </p:nvPr>
        </p:nvGraphicFramePr>
        <p:xfrm>
          <a:off x="7951941" y="2402567"/>
          <a:ext cx="2333270" cy="34854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3270">
                  <a:extLst>
                    <a:ext uri="{9D8B030D-6E8A-4147-A177-3AD203B41FA5}">
                      <a16:colId xmlns:a16="http://schemas.microsoft.com/office/drawing/2014/main" val="4137842853"/>
                    </a:ext>
                  </a:extLst>
                </a:gridCol>
              </a:tblGrid>
              <a:tr h="724338">
                <a:tc>
                  <a:txBody>
                    <a:bodyPr/>
                    <a:lstStyle/>
                    <a:p>
                      <a:endParaRPr lang="en-US" sz="1600" dirty="0">
                        <a:latin typeface="Courier" pitchFamily="2" charset="0"/>
                      </a:endParaRP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987878568"/>
                  </a:ext>
                </a:extLst>
              </a:tr>
              <a:tr h="11005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urier" pitchFamily="2" charset="0"/>
                        </a:rPr>
                        <a:t>“</a:t>
                      </a:r>
                      <a:r>
                        <a:rPr lang="en-US" sz="1600" dirty="0" err="1">
                          <a:latin typeface="Courier" pitchFamily="2" charset="0"/>
                        </a:rPr>
                        <a:t>hello%n</a:t>
                      </a:r>
                      <a:r>
                        <a:rPr lang="en-US" sz="1600" dirty="0">
                          <a:latin typeface="Courier" pitchFamily="2" charset="0"/>
                        </a:rPr>
                        <a:t>\n”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3553514581"/>
                  </a:ext>
                </a:extLst>
              </a:tr>
              <a:tr h="4358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urier" pitchFamily="2" charset="0"/>
                        </a:rPr>
                        <a:t>…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1651289240"/>
                  </a:ext>
                </a:extLst>
              </a:tr>
              <a:tr h="3119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Sniglet" pitchFamily="82" charset="0"/>
                        </a:rPr>
                        <a:t>saved </a:t>
                      </a:r>
                      <a:r>
                        <a:rPr lang="en-US" sz="1600" dirty="0" err="1">
                          <a:latin typeface="Courier" pitchFamily="2" charset="0"/>
                        </a:rPr>
                        <a:t>rbp</a:t>
                      </a:r>
                      <a:r>
                        <a:rPr lang="en-US" sz="1600" dirty="0">
                          <a:latin typeface="Sniglet" pitchFamily="82" charset="0"/>
                        </a:rPr>
                        <a:t> 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391311210"/>
                  </a:ext>
                </a:extLst>
              </a:tr>
              <a:tr h="5445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Sniglet" pitchFamily="82" charset="0"/>
                        </a:rPr>
                        <a:t>saved </a:t>
                      </a:r>
                      <a:r>
                        <a:rPr lang="en-US" sz="1600" dirty="0">
                          <a:latin typeface="Courier" pitchFamily="2" charset="0"/>
                        </a:rPr>
                        <a:t>rip</a:t>
                      </a:r>
                      <a:r>
                        <a:rPr lang="en-US" sz="1600" dirty="0">
                          <a:latin typeface="Sniglet" pitchFamily="8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latin typeface="Sniglet" pitchFamily="82" charset="0"/>
                        </a:rPr>
                        <a:t>(return address)</a:t>
                      </a:r>
                      <a:r>
                        <a:rPr lang="en-US" sz="1600" dirty="0">
                          <a:latin typeface="Courier" pitchFamily="2" charset="0"/>
                        </a:rPr>
                        <a:t> 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2962680696"/>
                  </a:ext>
                </a:extLst>
              </a:tr>
              <a:tr h="3119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urier" pitchFamily="2" charset="0"/>
                        </a:rPr>
                        <a:t>…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222391780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94C6D46-D0A9-0349-9162-F690FBF9C837}"/>
              </a:ext>
            </a:extLst>
          </p:cNvPr>
          <p:cNvSpPr txBox="1"/>
          <p:nvPr/>
        </p:nvSpPr>
        <p:spPr>
          <a:xfrm>
            <a:off x="6808452" y="4484483"/>
            <a:ext cx="1011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rbp</a:t>
            </a:r>
            <a:r>
              <a:rPr lang="en-US" sz="1800" dirty="0">
                <a:latin typeface="Courier" pitchFamily="2" charset="0"/>
              </a:rPr>
              <a:t> -&gt;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F8B8CB-E405-D840-A056-AA30B10FD015}"/>
              </a:ext>
            </a:extLst>
          </p:cNvPr>
          <p:cNvSpPr txBox="1"/>
          <p:nvPr/>
        </p:nvSpPr>
        <p:spPr>
          <a:xfrm>
            <a:off x="6822620" y="2971886"/>
            <a:ext cx="1011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rsp</a:t>
            </a:r>
            <a:r>
              <a:rPr lang="en-US" sz="1800" dirty="0">
                <a:latin typeface="Courier" pitchFamily="2" charset="0"/>
              </a:rPr>
              <a:t> -&gt;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C21EEB-F1FD-7A41-B8C5-2EC957263903}"/>
              </a:ext>
            </a:extLst>
          </p:cNvPr>
          <p:cNvSpPr txBox="1"/>
          <p:nvPr/>
        </p:nvSpPr>
        <p:spPr>
          <a:xfrm>
            <a:off x="6254261" y="4844706"/>
            <a:ext cx="156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rbp</a:t>
            </a:r>
            <a:r>
              <a:rPr lang="en-US" sz="1800" dirty="0">
                <a:latin typeface="Courier" pitchFamily="2" charset="0"/>
              </a:rPr>
              <a:t> + 8 -&gt;</a:t>
            </a:r>
          </a:p>
        </p:txBody>
      </p:sp>
    </p:spTree>
    <p:extLst>
      <p:ext uri="{BB962C8B-B14F-4D97-AF65-F5344CB8AC3E}">
        <p14:creationId xmlns:p14="http://schemas.microsoft.com/office/powerpoint/2010/main" val="59970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0B932-4328-D54D-BB14-70E9514568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Format String Vulnerabilities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20F21D-7E06-BF44-9C9E-C16B258756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33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E6EE5-0C66-C04C-BE48-19414654E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any value </a:t>
            </a:r>
            <a:r>
              <a:rPr lang="en-US" dirty="0">
                <a:solidFill>
                  <a:schemeClr val="accent1"/>
                </a:solidFill>
              </a:rPr>
              <a:t>to anywhere --- arbitrary write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78703-3DC7-C648-89BD-282E0C353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2732" y="2061256"/>
            <a:ext cx="5129953" cy="3847374"/>
          </a:xfrm>
        </p:spPr>
        <p:txBody>
          <a:bodyPr/>
          <a:lstStyle/>
          <a:p>
            <a:pPr marL="50799" indent="0">
              <a:buNone/>
            </a:pPr>
            <a:r>
              <a:rPr lang="en-US" sz="2000" dirty="0">
                <a:latin typeface="Courier" pitchFamily="2" charset="0"/>
              </a:rPr>
              <a:t>char </a:t>
            </a:r>
            <a:r>
              <a:rPr lang="en-US" sz="2000" dirty="0" err="1">
                <a:latin typeface="Courier" pitchFamily="2" charset="0"/>
              </a:rPr>
              <a:t>buf</a:t>
            </a:r>
            <a:r>
              <a:rPr lang="en-US" sz="2000" dirty="0">
                <a:latin typeface="Courier" pitchFamily="2" charset="0"/>
              </a:rPr>
              <a:t>[] = “</a:t>
            </a:r>
            <a:r>
              <a:rPr lang="en-US" sz="2000" dirty="0" err="1">
                <a:latin typeface="Courier" pitchFamily="2" charset="0"/>
              </a:rPr>
              <a:t>hello%n</a:t>
            </a:r>
            <a:r>
              <a:rPr lang="en-US" sz="2000" dirty="0">
                <a:latin typeface="Courier" pitchFamily="2" charset="0"/>
              </a:rPr>
              <a:t>\n”;</a:t>
            </a:r>
          </a:p>
          <a:p>
            <a:pPr marL="50799" indent="0">
              <a:buNone/>
            </a:pP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printf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(</a:t>
            </a:r>
            <a:r>
              <a:rPr lang="en-US" sz="2000" u="sng" dirty="0" err="1">
                <a:solidFill>
                  <a:schemeClr val="accent1"/>
                </a:solidFill>
                <a:latin typeface="Courier" pitchFamily="2" charset="0"/>
              </a:rPr>
              <a:t>buf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);</a:t>
            </a:r>
          </a:p>
          <a:p>
            <a:pPr marL="50799" indent="0">
              <a:buNone/>
            </a:pPr>
            <a:endParaRPr lang="en-US" sz="2000" dirty="0">
              <a:solidFill>
                <a:schemeClr val="accent6"/>
              </a:solidFill>
              <a:latin typeface="Courier" pitchFamily="2" charset="0"/>
            </a:endParaRPr>
          </a:p>
          <a:p>
            <a:pPr marL="50799" indent="0">
              <a:buNone/>
            </a:pPr>
            <a:endParaRPr lang="en-US" sz="2000" dirty="0">
              <a:solidFill>
                <a:schemeClr val="accent6"/>
              </a:solidFill>
              <a:latin typeface="Courier" pitchFamily="2" charset="0"/>
            </a:endParaRPr>
          </a:p>
          <a:p>
            <a:pPr marL="50799" indent="0">
              <a:buNone/>
            </a:pPr>
            <a:r>
              <a:rPr lang="en-US" sz="2000" dirty="0">
                <a:solidFill>
                  <a:schemeClr val="tx1"/>
                </a:solidFill>
                <a:latin typeface="Sniglet" pitchFamily="82" charset="0"/>
              </a:rPr>
              <a:t>write 5 to </a:t>
            </a:r>
            <a:r>
              <a:rPr lang="en-US" sz="2000" dirty="0">
                <a:solidFill>
                  <a:schemeClr val="tx1"/>
                </a:solidFill>
                <a:latin typeface="Courier" pitchFamily="2" charset="0"/>
              </a:rPr>
              <a:t>*</a:t>
            </a:r>
            <a:r>
              <a:rPr lang="en-US" sz="2000" dirty="0" err="1">
                <a:solidFill>
                  <a:schemeClr val="tx1"/>
                </a:solidFill>
                <a:latin typeface="Courier" pitchFamily="2" charset="0"/>
              </a:rPr>
              <a:t>rsi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EB2D29-7DB5-C849-8CA4-A32296F849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E8A5130-8613-F743-B08F-9CA53AAE8AF1}"/>
              </a:ext>
            </a:extLst>
          </p:cNvPr>
          <p:cNvGraphicFramePr>
            <a:graphicFrameLocks noGrp="1"/>
          </p:cNvGraphicFramePr>
          <p:nvPr/>
        </p:nvGraphicFramePr>
        <p:xfrm>
          <a:off x="7951941" y="2402567"/>
          <a:ext cx="2333270" cy="34854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3270">
                  <a:extLst>
                    <a:ext uri="{9D8B030D-6E8A-4147-A177-3AD203B41FA5}">
                      <a16:colId xmlns:a16="http://schemas.microsoft.com/office/drawing/2014/main" val="4137842853"/>
                    </a:ext>
                  </a:extLst>
                </a:gridCol>
              </a:tblGrid>
              <a:tr h="724338">
                <a:tc>
                  <a:txBody>
                    <a:bodyPr/>
                    <a:lstStyle/>
                    <a:p>
                      <a:endParaRPr lang="en-US" sz="1600" dirty="0">
                        <a:latin typeface="Courier" pitchFamily="2" charset="0"/>
                      </a:endParaRP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987878568"/>
                  </a:ext>
                </a:extLst>
              </a:tr>
              <a:tr h="11005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urier" pitchFamily="2" charset="0"/>
                        </a:rPr>
                        <a:t>“</a:t>
                      </a:r>
                      <a:r>
                        <a:rPr lang="en-US" sz="1600" dirty="0" err="1">
                          <a:latin typeface="Courier" pitchFamily="2" charset="0"/>
                        </a:rPr>
                        <a:t>hello%n</a:t>
                      </a:r>
                      <a:r>
                        <a:rPr lang="en-US" sz="1600" dirty="0">
                          <a:latin typeface="Courier" pitchFamily="2" charset="0"/>
                        </a:rPr>
                        <a:t>\n”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3553514581"/>
                  </a:ext>
                </a:extLst>
              </a:tr>
              <a:tr h="4358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urier" pitchFamily="2" charset="0"/>
                        </a:rPr>
                        <a:t>…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1651289240"/>
                  </a:ext>
                </a:extLst>
              </a:tr>
              <a:tr h="3119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Sniglet" pitchFamily="82" charset="0"/>
                        </a:rPr>
                        <a:t>saved </a:t>
                      </a:r>
                      <a:r>
                        <a:rPr lang="en-US" sz="1600" dirty="0" err="1">
                          <a:latin typeface="Courier" pitchFamily="2" charset="0"/>
                        </a:rPr>
                        <a:t>rbp</a:t>
                      </a:r>
                      <a:r>
                        <a:rPr lang="en-US" sz="1600" dirty="0">
                          <a:latin typeface="Sniglet" pitchFamily="82" charset="0"/>
                        </a:rPr>
                        <a:t> 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391311210"/>
                  </a:ext>
                </a:extLst>
              </a:tr>
              <a:tr h="5445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Sniglet" pitchFamily="82" charset="0"/>
                        </a:rPr>
                        <a:t>saved </a:t>
                      </a:r>
                      <a:r>
                        <a:rPr lang="en-US" sz="1600" dirty="0">
                          <a:latin typeface="Courier" pitchFamily="2" charset="0"/>
                        </a:rPr>
                        <a:t>rip</a:t>
                      </a:r>
                      <a:r>
                        <a:rPr lang="en-US" sz="1600" dirty="0">
                          <a:latin typeface="Sniglet" pitchFamily="8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latin typeface="Sniglet" pitchFamily="82" charset="0"/>
                        </a:rPr>
                        <a:t>(return address)</a:t>
                      </a:r>
                      <a:r>
                        <a:rPr lang="en-US" sz="1600" dirty="0">
                          <a:latin typeface="Courier" pitchFamily="2" charset="0"/>
                        </a:rPr>
                        <a:t> 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2962680696"/>
                  </a:ext>
                </a:extLst>
              </a:tr>
              <a:tr h="3119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urier" pitchFamily="2" charset="0"/>
                        </a:rPr>
                        <a:t>…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222391780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94C6D46-D0A9-0349-9162-F690FBF9C837}"/>
              </a:ext>
            </a:extLst>
          </p:cNvPr>
          <p:cNvSpPr txBox="1"/>
          <p:nvPr/>
        </p:nvSpPr>
        <p:spPr>
          <a:xfrm>
            <a:off x="6808452" y="4484483"/>
            <a:ext cx="1011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rbp</a:t>
            </a:r>
            <a:r>
              <a:rPr lang="en-US" sz="1800" dirty="0">
                <a:latin typeface="Courier" pitchFamily="2" charset="0"/>
              </a:rPr>
              <a:t> -&gt;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F8B8CB-E405-D840-A056-AA30B10FD015}"/>
              </a:ext>
            </a:extLst>
          </p:cNvPr>
          <p:cNvSpPr txBox="1"/>
          <p:nvPr/>
        </p:nvSpPr>
        <p:spPr>
          <a:xfrm>
            <a:off x="6822620" y="2971886"/>
            <a:ext cx="1011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rsp</a:t>
            </a:r>
            <a:r>
              <a:rPr lang="en-US" sz="1800" dirty="0">
                <a:latin typeface="Courier" pitchFamily="2" charset="0"/>
              </a:rPr>
              <a:t> -&gt;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C21EEB-F1FD-7A41-B8C5-2EC957263903}"/>
              </a:ext>
            </a:extLst>
          </p:cNvPr>
          <p:cNvSpPr txBox="1"/>
          <p:nvPr/>
        </p:nvSpPr>
        <p:spPr>
          <a:xfrm>
            <a:off x="6254261" y="4844706"/>
            <a:ext cx="156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rbp</a:t>
            </a:r>
            <a:r>
              <a:rPr lang="en-US" sz="1800" dirty="0">
                <a:latin typeface="Courier" pitchFamily="2" charset="0"/>
              </a:rPr>
              <a:t> + 8 -&gt;</a:t>
            </a:r>
          </a:p>
        </p:txBody>
      </p:sp>
    </p:spTree>
    <p:extLst>
      <p:ext uri="{BB962C8B-B14F-4D97-AF65-F5344CB8AC3E}">
        <p14:creationId xmlns:p14="http://schemas.microsoft.com/office/powerpoint/2010/main" val="34682209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E6EE5-0C66-C04C-BE48-19414654E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any value </a:t>
            </a:r>
            <a:r>
              <a:rPr lang="en-US" dirty="0">
                <a:solidFill>
                  <a:schemeClr val="accent1"/>
                </a:solidFill>
              </a:rPr>
              <a:t>to anywhere --- arbitrary write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78703-3DC7-C648-89BD-282E0C353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2732" y="2061256"/>
            <a:ext cx="5402962" cy="3847374"/>
          </a:xfrm>
        </p:spPr>
        <p:txBody>
          <a:bodyPr/>
          <a:lstStyle/>
          <a:p>
            <a:pPr marL="50799" indent="0">
              <a:buNone/>
            </a:pPr>
            <a:r>
              <a:rPr lang="en-US" sz="2000" dirty="0">
                <a:latin typeface="Courier" pitchFamily="2" charset="0"/>
              </a:rPr>
              <a:t>char </a:t>
            </a:r>
            <a:r>
              <a:rPr lang="en-US" sz="2000" dirty="0" err="1">
                <a:latin typeface="Courier" pitchFamily="2" charset="0"/>
              </a:rPr>
              <a:t>buf</a:t>
            </a:r>
            <a:r>
              <a:rPr lang="en-US" sz="2000" dirty="0">
                <a:latin typeface="Courier" pitchFamily="2" charset="0"/>
              </a:rPr>
              <a:t>[] = “</a:t>
            </a:r>
            <a:r>
              <a:rPr lang="en-US" sz="2000" dirty="0" err="1">
                <a:latin typeface="Courier" pitchFamily="2" charset="0"/>
              </a:rPr>
              <a:t>hello%n%n%n%n%n%n</a:t>
            </a:r>
            <a:r>
              <a:rPr lang="en-US" sz="2000" dirty="0">
                <a:latin typeface="Courier" pitchFamily="2" charset="0"/>
              </a:rPr>
              <a:t> \n”;</a:t>
            </a:r>
          </a:p>
          <a:p>
            <a:pPr marL="50799" indent="0">
              <a:buNone/>
            </a:pP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printf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(</a:t>
            </a:r>
            <a:r>
              <a:rPr lang="en-US" sz="2000" u="sng" dirty="0" err="1">
                <a:solidFill>
                  <a:schemeClr val="accent1"/>
                </a:solidFill>
                <a:latin typeface="Courier" pitchFamily="2" charset="0"/>
              </a:rPr>
              <a:t>buf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);</a:t>
            </a:r>
          </a:p>
          <a:p>
            <a:pPr marL="50799" indent="0">
              <a:buNone/>
            </a:pPr>
            <a:endParaRPr lang="en-US" sz="1800" dirty="0">
              <a:solidFill>
                <a:schemeClr val="accent6"/>
              </a:solidFill>
              <a:latin typeface="Courier" pitchFamily="2" charset="0"/>
            </a:endParaRPr>
          </a:p>
          <a:p>
            <a:pPr marL="50799" indent="0">
              <a:buNone/>
            </a:pPr>
            <a:r>
              <a:rPr lang="en-US" sz="2000" dirty="0">
                <a:solidFill>
                  <a:schemeClr val="tx1"/>
                </a:solidFill>
                <a:latin typeface="Sniglet" pitchFamily="82" charset="0"/>
              </a:rPr>
              <a:t>write 5 to </a:t>
            </a:r>
            <a:r>
              <a:rPr lang="en-US" sz="2000" dirty="0">
                <a:solidFill>
                  <a:srgbClr val="000000"/>
                </a:solidFill>
                <a:latin typeface="Courier" pitchFamily="2" charset="0"/>
              </a:rPr>
              <a:t>*</a:t>
            </a:r>
            <a:r>
              <a:rPr lang="en-US" sz="2000" dirty="0" err="1">
                <a:solidFill>
                  <a:srgbClr val="000000"/>
                </a:solidFill>
                <a:latin typeface="Courier" pitchFamily="2" charset="0"/>
              </a:rPr>
              <a:t>rsi</a:t>
            </a:r>
            <a:r>
              <a:rPr lang="en-US" sz="2000" dirty="0">
                <a:solidFill>
                  <a:srgbClr val="000000"/>
                </a:solidFill>
                <a:latin typeface="Courier" pitchFamily="2" charset="0"/>
              </a:rPr>
              <a:t>, *</a:t>
            </a:r>
            <a:r>
              <a:rPr lang="en-US" sz="2000" dirty="0" err="1">
                <a:solidFill>
                  <a:srgbClr val="000000"/>
                </a:solidFill>
                <a:latin typeface="Courier" pitchFamily="2" charset="0"/>
              </a:rPr>
              <a:t>rdx</a:t>
            </a:r>
            <a:r>
              <a:rPr lang="en-US" sz="2000" dirty="0">
                <a:solidFill>
                  <a:srgbClr val="000000"/>
                </a:solidFill>
                <a:latin typeface="Courier" pitchFamily="2" charset="0"/>
              </a:rPr>
              <a:t>, *</a:t>
            </a:r>
            <a:r>
              <a:rPr lang="en-US" sz="2000" dirty="0" err="1">
                <a:solidFill>
                  <a:srgbClr val="000000"/>
                </a:solidFill>
                <a:latin typeface="Courier" pitchFamily="2" charset="0"/>
              </a:rPr>
              <a:t>rcx</a:t>
            </a:r>
            <a:r>
              <a:rPr lang="en-US" sz="2000" dirty="0">
                <a:solidFill>
                  <a:srgbClr val="000000"/>
                </a:solidFill>
                <a:latin typeface="Courier" pitchFamily="2" charset="0"/>
              </a:rPr>
              <a:t>, *r8, *r9</a:t>
            </a:r>
          </a:p>
          <a:p>
            <a:pPr marL="50799" lvl="0" indent="0">
              <a:buClr>
                <a:srgbClr val="000000"/>
              </a:buClr>
              <a:buNone/>
            </a:pPr>
            <a:r>
              <a:rPr lang="en-US" dirty="0">
                <a:solidFill>
                  <a:schemeClr val="accent6"/>
                </a:solidFill>
                <a:latin typeface="Sniglet" pitchFamily="82" charset="0"/>
              </a:rPr>
              <a:t>values on stack</a:t>
            </a:r>
          </a:p>
          <a:p>
            <a:pPr marL="50799" indent="0">
              <a:buNone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EB2D29-7DB5-C849-8CA4-A32296F849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E8A5130-8613-F743-B08F-9CA53AAE8AF1}"/>
              </a:ext>
            </a:extLst>
          </p:cNvPr>
          <p:cNvGraphicFramePr>
            <a:graphicFrameLocks noGrp="1"/>
          </p:cNvGraphicFramePr>
          <p:nvPr/>
        </p:nvGraphicFramePr>
        <p:xfrm>
          <a:off x="7951941" y="2402567"/>
          <a:ext cx="2333270" cy="34854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3270">
                  <a:extLst>
                    <a:ext uri="{9D8B030D-6E8A-4147-A177-3AD203B41FA5}">
                      <a16:colId xmlns:a16="http://schemas.microsoft.com/office/drawing/2014/main" val="4137842853"/>
                    </a:ext>
                  </a:extLst>
                </a:gridCol>
              </a:tblGrid>
              <a:tr h="724338">
                <a:tc>
                  <a:txBody>
                    <a:bodyPr/>
                    <a:lstStyle/>
                    <a:p>
                      <a:endParaRPr lang="en-US" sz="1600" dirty="0">
                        <a:latin typeface="Courier" pitchFamily="2" charset="0"/>
                      </a:endParaRP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987878568"/>
                  </a:ext>
                </a:extLst>
              </a:tr>
              <a:tr h="11005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urier" pitchFamily="2" charset="0"/>
                        </a:rPr>
                        <a:t>“</a:t>
                      </a:r>
                      <a:r>
                        <a:rPr lang="en-US" sz="1600" dirty="0" err="1">
                          <a:latin typeface="Courier" pitchFamily="2" charset="0"/>
                        </a:rPr>
                        <a:t>hello%n</a:t>
                      </a:r>
                      <a:r>
                        <a:rPr lang="en-US" sz="1600" dirty="0">
                          <a:latin typeface="Courier" pitchFamily="2" charset="0"/>
                        </a:rPr>
                        <a:t>\n”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3553514581"/>
                  </a:ext>
                </a:extLst>
              </a:tr>
              <a:tr h="4358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urier" pitchFamily="2" charset="0"/>
                        </a:rPr>
                        <a:t>…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1651289240"/>
                  </a:ext>
                </a:extLst>
              </a:tr>
              <a:tr h="3119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Sniglet" pitchFamily="82" charset="0"/>
                        </a:rPr>
                        <a:t>saved </a:t>
                      </a:r>
                      <a:r>
                        <a:rPr lang="en-US" sz="1600" dirty="0" err="1">
                          <a:latin typeface="Courier" pitchFamily="2" charset="0"/>
                        </a:rPr>
                        <a:t>rbp</a:t>
                      </a:r>
                      <a:r>
                        <a:rPr lang="en-US" sz="1600" dirty="0">
                          <a:latin typeface="Sniglet" pitchFamily="82" charset="0"/>
                        </a:rPr>
                        <a:t> 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391311210"/>
                  </a:ext>
                </a:extLst>
              </a:tr>
              <a:tr h="5445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Sniglet" pitchFamily="82" charset="0"/>
                        </a:rPr>
                        <a:t>saved </a:t>
                      </a:r>
                      <a:r>
                        <a:rPr lang="en-US" sz="1600" dirty="0">
                          <a:latin typeface="Courier" pitchFamily="2" charset="0"/>
                        </a:rPr>
                        <a:t>rip</a:t>
                      </a:r>
                      <a:r>
                        <a:rPr lang="en-US" sz="1600" dirty="0">
                          <a:latin typeface="Sniglet" pitchFamily="8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latin typeface="Sniglet" pitchFamily="82" charset="0"/>
                        </a:rPr>
                        <a:t>(return address)</a:t>
                      </a:r>
                      <a:r>
                        <a:rPr lang="en-US" sz="1600" dirty="0">
                          <a:latin typeface="Courier" pitchFamily="2" charset="0"/>
                        </a:rPr>
                        <a:t> 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2962680696"/>
                  </a:ext>
                </a:extLst>
              </a:tr>
              <a:tr h="3119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urier" pitchFamily="2" charset="0"/>
                        </a:rPr>
                        <a:t>…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222391780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94C6D46-D0A9-0349-9162-F690FBF9C837}"/>
              </a:ext>
            </a:extLst>
          </p:cNvPr>
          <p:cNvSpPr txBox="1"/>
          <p:nvPr/>
        </p:nvSpPr>
        <p:spPr>
          <a:xfrm>
            <a:off x="6808452" y="4484483"/>
            <a:ext cx="1011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rbp</a:t>
            </a:r>
            <a:r>
              <a:rPr lang="en-US" sz="1800" dirty="0">
                <a:latin typeface="Courier" pitchFamily="2" charset="0"/>
              </a:rPr>
              <a:t> -&gt;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F8B8CB-E405-D840-A056-AA30B10FD015}"/>
              </a:ext>
            </a:extLst>
          </p:cNvPr>
          <p:cNvSpPr txBox="1"/>
          <p:nvPr/>
        </p:nvSpPr>
        <p:spPr>
          <a:xfrm>
            <a:off x="6822620" y="2971886"/>
            <a:ext cx="1011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rsp</a:t>
            </a:r>
            <a:r>
              <a:rPr lang="en-US" sz="1800" dirty="0">
                <a:latin typeface="Courier" pitchFamily="2" charset="0"/>
              </a:rPr>
              <a:t> -&gt;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C21EEB-F1FD-7A41-B8C5-2EC957263903}"/>
              </a:ext>
            </a:extLst>
          </p:cNvPr>
          <p:cNvSpPr txBox="1"/>
          <p:nvPr/>
        </p:nvSpPr>
        <p:spPr>
          <a:xfrm>
            <a:off x="6254261" y="4844706"/>
            <a:ext cx="156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rbp</a:t>
            </a:r>
            <a:r>
              <a:rPr lang="en-US" sz="1800" dirty="0">
                <a:latin typeface="Courier" pitchFamily="2" charset="0"/>
              </a:rPr>
              <a:t> + 8 -&gt;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9910696-CBDD-454C-BA51-6CABEA1739EF}"/>
              </a:ext>
            </a:extLst>
          </p:cNvPr>
          <p:cNvCxnSpPr/>
          <p:nvPr/>
        </p:nvCxnSpPr>
        <p:spPr>
          <a:xfrm flipH="1">
            <a:off x="3042138" y="2540977"/>
            <a:ext cx="1617785" cy="1213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5EA0C67-D8BD-B443-A136-301D9FC920FB}"/>
              </a:ext>
            </a:extLst>
          </p:cNvPr>
          <p:cNvCxnSpPr>
            <a:cxnSpLocks/>
          </p:cNvCxnSpPr>
          <p:nvPr/>
        </p:nvCxnSpPr>
        <p:spPr>
          <a:xfrm flipH="1">
            <a:off x="3683978" y="2540977"/>
            <a:ext cx="1222130" cy="1213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F77348C-15BF-C940-9936-A8C2CC00C724}"/>
              </a:ext>
            </a:extLst>
          </p:cNvPr>
          <p:cNvCxnSpPr>
            <a:cxnSpLocks/>
          </p:cNvCxnSpPr>
          <p:nvPr/>
        </p:nvCxnSpPr>
        <p:spPr>
          <a:xfrm flipH="1">
            <a:off x="4598377" y="2602523"/>
            <a:ext cx="580293" cy="1151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FA90636-22A8-654F-8FF2-9F78FF41257F}"/>
              </a:ext>
            </a:extLst>
          </p:cNvPr>
          <p:cNvCxnSpPr>
            <a:cxnSpLocks/>
          </p:cNvCxnSpPr>
          <p:nvPr/>
        </p:nvCxnSpPr>
        <p:spPr>
          <a:xfrm flipH="1">
            <a:off x="5257800" y="2602523"/>
            <a:ext cx="228600" cy="1151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F167FCF-AB07-DD40-95CD-AC03CABD7269}"/>
              </a:ext>
            </a:extLst>
          </p:cNvPr>
          <p:cNvCxnSpPr>
            <a:cxnSpLocks/>
          </p:cNvCxnSpPr>
          <p:nvPr/>
        </p:nvCxnSpPr>
        <p:spPr>
          <a:xfrm>
            <a:off x="5767754" y="2602523"/>
            <a:ext cx="149469" cy="1151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4B13A674-3AB7-9849-AA4E-D27FA4813192}"/>
              </a:ext>
            </a:extLst>
          </p:cNvPr>
          <p:cNvCxnSpPr/>
          <p:nvPr/>
        </p:nvCxnSpPr>
        <p:spPr>
          <a:xfrm rot="10800000" flipV="1">
            <a:off x="3869473" y="2602522"/>
            <a:ext cx="2384788" cy="1690697"/>
          </a:xfrm>
          <a:prstGeom prst="bentConnector3">
            <a:avLst>
              <a:gd name="adj1" fmla="val -16866"/>
            </a:avLst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EF0CBD0-94D6-DC41-A4E1-DA26A67A9833}"/>
              </a:ext>
            </a:extLst>
          </p:cNvPr>
          <p:cNvCxnSpPr>
            <a:cxnSpLocks/>
          </p:cNvCxnSpPr>
          <p:nvPr/>
        </p:nvCxnSpPr>
        <p:spPr>
          <a:xfrm flipV="1">
            <a:off x="3969834" y="3341218"/>
            <a:ext cx="3864601" cy="1114216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51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E6EE5-0C66-C04C-BE48-19414654E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any value </a:t>
            </a:r>
            <a:r>
              <a:rPr lang="en-US" dirty="0">
                <a:solidFill>
                  <a:schemeClr val="accent1"/>
                </a:solidFill>
              </a:rPr>
              <a:t>to anywhere --- arbitrary write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78703-3DC7-C648-89BD-282E0C353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2732" y="2061256"/>
            <a:ext cx="5402962" cy="3847374"/>
          </a:xfrm>
        </p:spPr>
        <p:txBody>
          <a:bodyPr/>
          <a:lstStyle/>
          <a:p>
            <a:pPr marL="50799" indent="0">
              <a:buNone/>
            </a:pPr>
            <a:r>
              <a:rPr lang="en-US" sz="2000" dirty="0">
                <a:latin typeface="Courier" pitchFamily="2" charset="0"/>
              </a:rPr>
              <a:t>char </a:t>
            </a:r>
            <a:r>
              <a:rPr lang="en-US" sz="2000" dirty="0" err="1">
                <a:latin typeface="Courier" pitchFamily="2" charset="0"/>
              </a:rPr>
              <a:t>buf</a:t>
            </a:r>
            <a:r>
              <a:rPr lang="en-US" sz="2000" dirty="0">
                <a:latin typeface="Courier" pitchFamily="2" charset="0"/>
              </a:rPr>
              <a:t>[] = </a:t>
            </a:r>
            <a:r>
              <a:rPr lang="en-US" sz="2000" dirty="0" err="1">
                <a:solidFill>
                  <a:schemeClr val="accent4"/>
                </a:solidFill>
                <a:latin typeface="Courier" pitchFamily="2" charset="0"/>
              </a:rPr>
              <a:t>little_end</a:t>
            </a:r>
            <a:r>
              <a:rPr lang="en-US" sz="2000" dirty="0">
                <a:solidFill>
                  <a:schemeClr val="accent4"/>
                </a:solidFill>
                <a:latin typeface="Courier" pitchFamily="2" charset="0"/>
              </a:rPr>
              <a:t>(0x555555554708)</a:t>
            </a:r>
            <a:r>
              <a:rPr lang="en-US" sz="2000" dirty="0">
                <a:latin typeface="Courier" pitchFamily="2" charset="0"/>
              </a:rPr>
              <a:t> + “</a:t>
            </a:r>
            <a:r>
              <a:rPr lang="en-US" sz="2000" dirty="0" err="1">
                <a:latin typeface="Courier" pitchFamily="2" charset="0"/>
              </a:rPr>
              <a:t>hello%n%n%n%n%n%n</a:t>
            </a:r>
            <a:r>
              <a:rPr lang="en-US" sz="2000" dirty="0">
                <a:latin typeface="Courier" pitchFamily="2" charset="0"/>
              </a:rPr>
              <a:t> \n”;</a:t>
            </a:r>
          </a:p>
          <a:p>
            <a:pPr marL="50799" indent="0">
              <a:buNone/>
            </a:pP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printf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(</a:t>
            </a:r>
            <a:r>
              <a:rPr lang="en-US" sz="2000" u="sng" dirty="0" err="1">
                <a:solidFill>
                  <a:schemeClr val="accent1"/>
                </a:solidFill>
                <a:latin typeface="Courier" pitchFamily="2" charset="0"/>
              </a:rPr>
              <a:t>buf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);</a:t>
            </a:r>
          </a:p>
          <a:p>
            <a:pPr marL="50799" indent="0">
              <a:buNone/>
            </a:pPr>
            <a:endParaRPr lang="en-US" sz="1800" dirty="0">
              <a:solidFill>
                <a:schemeClr val="accent6"/>
              </a:solidFill>
              <a:latin typeface="Courier" pitchFamily="2" charset="0"/>
            </a:endParaRPr>
          </a:p>
          <a:p>
            <a:pPr marL="50799" indent="0">
              <a:buNone/>
            </a:pPr>
            <a:r>
              <a:rPr lang="en-US" sz="2000" dirty="0">
                <a:solidFill>
                  <a:schemeClr val="tx1"/>
                </a:solidFill>
                <a:latin typeface="Sniglet" pitchFamily="82" charset="0"/>
              </a:rPr>
              <a:t>write 5 to </a:t>
            </a:r>
            <a:r>
              <a:rPr lang="en-US" sz="2000" dirty="0">
                <a:solidFill>
                  <a:srgbClr val="000000"/>
                </a:solidFill>
                <a:latin typeface="Courier" pitchFamily="2" charset="0"/>
              </a:rPr>
              <a:t>*</a:t>
            </a:r>
            <a:r>
              <a:rPr lang="en-US" sz="2000" dirty="0" err="1">
                <a:solidFill>
                  <a:srgbClr val="000000"/>
                </a:solidFill>
                <a:latin typeface="Courier" pitchFamily="2" charset="0"/>
              </a:rPr>
              <a:t>rsi</a:t>
            </a:r>
            <a:r>
              <a:rPr lang="en-US" sz="2000" dirty="0">
                <a:solidFill>
                  <a:srgbClr val="000000"/>
                </a:solidFill>
                <a:latin typeface="Courier" pitchFamily="2" charset="0"/>
              </a:rPr>
              <a:t>, *</a:t>
            </a:r>
            <a:r>
              <a:rPr lang="en-US" sz="2000" dirty="0" err="1">
                <a:solidFill>
                  <a:srgbClr val="000000"/>
                </a:solidFill>
                <a:latin typeface="Courier" pitchFamily="2" charset="0"/>
              </a:rPr>
              <a:t>rdx</a:t>
            </a:r>
            <a:r>
              <a:rPr lang="en-US" sz="2000" dirty="0">
                <a:solidFill>
                  <a:srgbClr val="000000"/>
                </a:solidFill>
                <a:latin typeface="Courier" pitchFamily="2" charset="0"/>
              </a:rPr>
              <a:t>, *</a:t>
            </a:r>
            <a:r>
              <a:rPr lang="en-US" sz="2000" dirty="0" err="1">
                <a:solidFill>
                  <a:srgbClr val="000000"/>
                </a:solidFill>
                <a:latin typeface="Courier" pitchFamily="2" charset="0"/>
              </a:rPr>
              <a:t>rcx</a:t>
            </a:r>
            <a:r>
              <a:rPr lang="en-US" sz="2000" dirty="0">
                <a:solidFill>
                  <a:srgbClr val="000000"/>
                </a:solidFill>
                <a:latin typeface="Courier" pitchFamily="2" charset="0"/>
              </a:rPr>
              <a:t>, *r8, *r9</a:t>
            </a:r>
          </a:p>
          <a:p>
            <a:pPr marL="50799" lvl="0" indent="0">
              <a:buClr>
                <a:srgbClr val="000000"/>
              </a:buClr>
              <a:buNone/>
            </a:pPr>
            <a:r>
              <a:rPr lang="en-US" dirty="0">
                <a:solidFill>
                  <a:schemeClr val="accent6"/>
                </a:solidFill>
                <a:latin typeface="Sniglet" pitchFamily="82" charset="0"/>
              </a:rPr>
              <a:t>values on stack</a:t>
            </a:r>
          </a:p>
          <a:p>
            <a:pPr marL="50799" indent="0">
              <a:buNone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EB2D29-7DB5-C849-8CA4-A32296F849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E8A5130-8613-F743-B08F-9CA53AAE8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419250"/>
              </p:ext>
            </p:extLst>
          </p:nvPr>
        </p:nvGraphicFramePr>
        <p:xfrm>
          <a:off x="7951941" y="2402567"/>
          <a:ext cx="2333270" cy="34854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3270">
                  <a:extLst>
                    <a:ext uri="{9D8B030D-6E8A-4147-A177-3AD203B41FA5}">
                      <a16:colId xmlns:a16="http://schemas.microsoft.com/office/drawing/2014/main" val="4137842853"/>
                    </a:ext>
                  </a:extLst>
                </a:gridCol>
              </a:tblGrid>
              <a:tr h="724338">
                <a:tc>
                  <a:txBody>
                    <a:bodyPr/>
                    <a:lstStyle/>
                    <a:p>
                      <a:endParaRPr lang="en-US" sz="1600" dirty="0">
                        <a:latin typeface="Courier" pitchFamily="2" charset="0"/>
                      </a:endParaRP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987878568"/>
                  </a:ext>
                </a:extLst>
              </a:tr>
              <a:tr h="11005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urier" pitchFamily="2" charset="0"/>
                        </a:rPr>
                        <a:t>“</a:t>
                      </a:r>
                      <a:r>
                        <a:rPr lang="en-US" sz="1600" dirty="0">
                          <a:solidFill>
                            <a:schemeClr val="accent4"/>
                          </a:solidFill>
                          <a:latin typeface="Courier" pitchFamily="2" charset="0"/>
                        </a:rPr>
                        <a:t>0x555555554708</a:t>
                      </a:r>
                      <a:endParaRPr lang="en-US" sz="1400" dirty="0">
                        <a:solidFill>
                          <a:schemeClr val="accent4"/>
                        </a:solidFill>
                        <a:latin typeface="Courier" pitchFamily="2" charset="0"/>
                      </a:endParaRPr>
                    </a:p>
                    <a:p>
                      <a:pPr algn="ctr"/>
                      <a:r>
                        <a:rPr lang="en-US" sz="1600" dirty="0" err="1">
                          <a:latin typeface="Courier" pitchFamily="2" charset="0"/>
                        </a:rPr>
                        <a:t>hello%n</a:t>
                      </a:r>
                      <a:r>
                        <a:rPr lang="en-US" sz="1600" dirty="0">
                          <a:latin typeface="Courier" pitchFamily="2" charset="0"/>
                        </a:rPr>
                        <a:t>\n”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3553514581"/>
                  </a:ext>
                </a:extLst>
              </a:tr>
              <a:tr h="4358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urier" pitchFamily="2" charset="0"/>
                        </a:rPr>
                        <a:t>…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1651289240"/>
                  </a:ext>
                </a:extLst>
              </a:tr>
              <a:tr h="3119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Sniglet" pitchFamily="82" charset="0"/>
                        </a:rPr>
                        <a:t>saved </a:t>
                      </a:r>
                      <a:r>
                        <a:rPr lang="en-US" sz="1600" dirty="0" err="1">
                          <a:latin typeface="Courier" pitchFamily="2" charset="0"/>
                        </a:rPr>
                        <a:t>rbp</a:t>
                      </a:r>
                      <a:r>
                        <a:rPr lang="en-US" sz="1600" dirty="0">
                          <a:latin typeface="Sniglet" pitchFamily="82" charset="0"/>
                        </a:rPr>
                        <a:t> 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391311210"/>
                  </a:ext>
                </a:extLst>
              </a:tr>
              <a:tr h="5445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Sniglet" pitchFamily="82" charset="0"/>
                        </a:rPr>
                        <a:t>saved </a:t>
                      </a:r>
                      <a:r>
                        <a:rPr lang="en-US" sz="1600" dirty="0">
                          <a:latin typeface="Courier" pitchFamily="2" charset="0"/>
                        </a:rPr>
                        <a:t>rip</a:t>
                      </a:r>
                      <a:r>
                        <a:rPr lang="en-US" sz="1600" dirty="0">
                          <a:latin typeface="Sniglet" pitchFamily="8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latin typeface="Sniglet" pitchFamily="82" charset="0"/>
                        </a:rPr>
                        <a:t>(return address)</a:t>
                      </a:r>
                      <a:r>
                        <a:rPr lang="en-US" sz="1600" dirty="0">
                          <a:latin typeface="Courier" pitchFamily="2" charset="0"/>
                        </a:rPr>
                        <a:t> 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2962680696"/>
                  </a:ext>
                </a:extLst>
              </a:tr>
              <a:tr h="3119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urier" pitchFamily="2" charset="0"/>
                        </a:rPr>
                        <a:t>…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222391780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94C6D46-D0A9-0349-9162-F690FBF9C837}"/>
              </a:ext>
            </a:extLst>
          </p:cNvPr>
          <p:cNvSpPr txBox="1"/>
          <p:nvPr/>
        </p:nvSpPr>
        <p:spPr>
          <a:xfrm>
            <a:off x="6808452" y="4484483"/>
            <a:ext cx="1011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rbp</a:t>
            </a:r>
            <a:r>
              <a:rPr lang="en-US" sz="1800" dirty="0">
                <a:latin typeface="Courier" pitchFamily="2" charset="0"/>
              </a:rPr>
              <a:t> -&gt;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F8B8CB-E405-D840-A056-AA30B10FD015}"/>
              </a:ext>
            </a:extLst>
          </p:cNvPr>
          <p:cNvSpPr txBox="1"/>
          <p:nvPr/>
        </p:nvSpPr>
        <p:spPr>
          <a:xfrm>
            <a:off x="6822620" y="2971886"/>
            <a:ext cx="1011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rsp</a:t>
            </a:r>
            <a:r>
              <a:rPr lang="en-US" sz="1800" dirty="0">
                <a:latin typeface="Courier" pitchFamily="2" charset="0"/>
              </a:rPr>
              <a:t> -&gt;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C21EEB-F1FD-7A41-B8C5-2EC957263903}"/>
              </a:ext>
            </a:extLst>
          </p:cNvPr>
          <p:cNvSpPr txBox="1"/>
          <p:nvPr/>
        </p:nvSpPr>
        <p:spPr>
          <a:xfrm>
            <a:off x="6254261" y="4844706"/>
            <a:ext cx="156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rbp</a:t>
            </a:r>
            <a:r>
              <a:rPr lang="en-US" sz="1800" dirty="0">
                <a:latin typeface="Courier" pitchFamily="2" charset="0"/>
              </a:rPr>
              <a:t> + 8 -&gt;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EF0CBD0-94D6-DC41-A4E1-DA26A67A9833}"/>
              </a:ext>
            </a:extLst>
          </p:cNvPr>
          <p:cNvCxnSpPr>
            <a:cxnSpLocks/>
          </p:cNvCxnSpPr>
          <p:nvPr/>
        </p:nvCxnSpPr>
        <p:spPr>
          <a:xfrm flipV="1">
            <a:off x="3969834" y="3341218"/>
            <a:ext cx="3864601" cy="1114216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88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E6EE5-0C66-C04C-BE48-19414654E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any value </a:t>
            </a:r>
            <a:r>
              <a:rPr lang="en-US" dirty="0">
                <a:solidFill>
                  <a:schemeClr val="accent1"/>
                </a:solidFill>
              </a:rPr>
              <a:t>to anywhere --- arbitrary write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78703-3DC7-C648-89BD-282E0C353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2732" y="2061256"/>
            <a:ext cx="5402962" cy="3847374"/>
          </a:xfrm>
        </p:spPr>
        <p:txBody>
          <a:bodyPr/>
          <a:lstStyle/>
          <a:p>
            <a:pPr marL="50799" indent="0">
              <a:buNone/>
            </a:pPr>
            <a:r>
              <a:rPr lang="en-US" sz="2000" dirty="0">
                <a:latin typeface="Courier" pitchFamily="2" charset="0"/>
              </a:rPr>
              <a:t>char </a:t>
            </a:r>
            <a:r>
              <a:rPr lang="en-US" sz="2000" dirty="0" err="1">
                <a:latin typeface="Courier" pitchFamily="2" charset="0"/>
              </a:rPr>
              <a:t>buf</a:t>
            </a:r>
            <a:r>
              <a:rPr lang="en-US" sz="2000" dirty="0">
                <a:latin typeface="Courier" pitchFamily="2" charset="0"/>
              </a:rPr>
              <a:t>[] = </a:t>
            </a:r>
            <a:r>
              <a:rPr lang="en-US" sz="2000" dirty="0" err="1">
                <a:solidFill>
                  <a:schemeClr val="accent4"/>
                </a:solidFill>
                <a:latin typeface="Courier" pitchFamily="2" charset="0"/>
              </a:rPr>
              <a:t>little_end</a:t>
            </a:r>
            <a:r>
              <a:rPr lang="en-US" sz="2000" dirty="0">
                <a:solidFill>
                  <a:schemeClr val="accent4"/>
                </a:solidFill>
                <a:latin typeface="Courier" pitchFamily="2" charset="0"/>
              </a:rPr>
              <a:t>(0x555555554708)</a:t>
            </a:r>
            <a:r>
              <a:rPr lang="en-US" sz="2000" dirty="0">
                <a:latin typeface="Courier" pitchFamily="2" charset="0"/>
              </a:rPr>
              <a:t> + “</a:t>
            </a:r>
            <a:r>
              <a:rPr lang="en-US" sz="2000" dirty="0" err="1">
                <a:latin typeface="Courier" pitchFamily="2" charset="0"/>
              </a:rPr>
              <a:t>hello%x%x%x%x%x%n</a:t>
            </a:r>
            <a:r>
              <a:rPr lang="en-US" sz="2000" dirty="0">
                <a:latin typeface="Courier" pitchFamily="2" charset="0"/>
              </a:rPr>
              <a:t> \n”;</a:t>
            </a:r>
          </a:p>
          <a:p>
            <a:pPr marL="50799" indent="0">
              <a:buNone/>
            </a:pP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printf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(</a:t>
            </a:r>
            <a:r>
              <a:rPr lang="en-US" sz="2000" u="sng" dirty="0" err="1">
                <a:solidFill>
                  <a:schemeClr val="accent1"/>
                </a:solidFill>
                <a:latin typeface="Courier" pitchFamily="2" charset="0"/>
              </a:rPr>
              <a:t>buf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);</a:t>
            </a:r>
          </a:p>
          <a:p>
            <a:pPr marL="50799" indent="0">
              <a:buNone/>
            </a:pPr>
            <a:endParaRPr lang="en-US" sz="1800" dirty="0">
              <a:solidFill>
                <a:schemeClr val="accent6"/>
              </a:solidFill>
              <a:latin typeface="Courier" pitchFamily="2" charset="0"/>
            </a:endParaRPr>
          </a:p>
          <a:p>
            <a:pPr marL="50799" indent="0">
              <a:buNone/>
            </a:pPr>
            <a:r>
              <a:rPr lang="en-US" sz="2000" dirty="0">
                <a:solidFill>
                  <a:schemeClr val="tx1"/>
                </a:solidFill>
                <a:latin typeface="Sniglet" pitchFamily="82" charset="0"/>
              </a:rPr>
              <a:t>print </a:t>
            </a:r>
            <a:r>
              <a:rPr lang="en-US" sz="2000" dirty="0" err="1">
                <a:solidFill>
                  <a:srgbClr val="000000"/>
                </a:solidFill>
                <a:latin typeface="Courier" pitchFamily="2" charset="0"/>
              </a:rPr>
              <a:t>rsi</a:t>
            </a:r>
            <a:r>
              <a:rPr lang="en-US" sz="2000" dirty="0">
                <a:solidFill>
                  <a:srgbClr val="000000"/>
                </a:solidFill>
                <a:latin typeface="Courier" pitchFamily="2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ourier" pitchFamily="2" charset="0"/>
              </a:rPr>
              <a:t>rdx</a:t>
            </a:r>
            <a:r>
              <a:rPr lang="en-US" sz="2000" dirty="0">
                <a:solidFill>
                  <a:srgbClr val="000000"/>
                </a:solidFill>
                <a:latin typeface="Courier" pitchFamily="2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ourier" pitchFamily="2" charset="0"/>
              </a:rPr>
              <a:t>rcx</a:t>
            </a:r>
            <a:r>
              <a:rPr lang="en-US" sz="2000" dirty="0">
                <a:solidFill>
                  <a:srgbClr val="000000"/>
                </a:solidFill>
                <a:latin typeface="Courier" pitchFamily="2" charset="0"/>
              </a:rPr>
              <a:t>, r8, r9</a:t>
            </a:r>
          </a:p>
          <a:p>
            <a:pPr marL="50799" lvl="0" indent="0">
              <a:buClr>
                <a:srgbClr val="000000"/>
              </a:buClr>
              <a:buNone/>
            </a:pPr>
            <a:r>
              <a:rPr lang="en-US" dirty="0">
                <a:solidFill>
                  <a:schemeClr val="accent6"/>
                </a:solidFill>
                <a:latin typeface="Sniglet" pitchFamily="82" charset="0"/>
              </a:rPr>
              <a:t>values on stack</a:t>
            </a:r>
          </a:p>
          <a:p>
            <a:pPr marL="50799" indent="0">
              <a:buNone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EB2D29-7DB5-C849-8CA4-A32296F849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8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E6EE5-0C66-C04C-BE48-19414654E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written value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78703-3DC7-C648-89BD-282E0C353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2731" y="2061256"/>
            <a:ext cx="9290768" cy="3847374"/>
          </a:xfrm>
        </p:spPr>
        <p:txBody>
          <a:bodyPr/>
          <a:lstStyle/>
          <a:p>
            <a:pPr marL="50799" indent="0">
              <a:buNone/>
            </a:pPr>
            <a:r>
              <a:rPr lang="en-US" sz="2000" dirty="0">
                <a:latin typeface="Sniglet" pitchFamily="82" charset="0"/>
              </a:rPr>
              <a:t>Goal: </a:t>
            </a:r>
            <a:r>
              <a:rPr lang="en-US" sz="2000" dirty="0">
                <a:solidFill>
                  <a:schemeClr val="tx1"/>
                </a:solidFill>
                <a:latin typeface="Courier" pitchFamily="2" charset="0"/>
              </a:rPr>
              <a:t>[0x555555554708] = 1000 </a:t>
            </a:r>
          </a:p>
          <a:p>
            <a:pPr marL="50799" indent="0">
              <a:buNone/>
            </a:pPr>
            <a:r>
              <a:rPr lang="en-US" sz="2000" dirty="0">
                <a:latin typeface="Courier" pitchFamily="2" charset="0"/>
              </a:rPr>
              <a:t>char </a:t>
            </a:r>
            <a:r>
              <a:rPr lang="en-US" sz="2000" dirty="0" err="1">
                <a:latin typeface="Courier" pitchFamily="2" charset="0"/>
              </a:rPr>
              <a:t>buf</a:t>
            </a:r>
            <a:r>
              <a:rPr lang="en-US" sz="2000" dirty="0">
                <a:latin typeface="Courier" pitchFamily="2" charset="0"/>
              </a:rPr>
              <a:t>[] = </a:t>
            </a:r>
            <a:r>
              <a:rPr lang="en-US" sz="2000" dirty="0" err="1">
                <a:solidFill>
                  <a:schemeClr val="accent4"/>
                </a:solidFill>
                <a:latin typeface="Courier" pitchFamily="2" charset="0"/>
              </a:rPr>
              <a:t>little_end</a:t>
            </a:r>
            <a:r>
              <a:rPr lang="en-US" sz="2000" dirty="0">
                <a:solidFill>
                  <a:schemeClr val="accent4"/>
                </a:solidFill>
                <a:latin typeface="Courier" pitchFamily="2" charset="0"/>
              </a:rPr>
              <a:t>(0x555555554708)</a:t>
            </a:r>
            <a:r>
              <a:rPr lang="en-US" sz="2000" dirty="0">
                <a:latin typeface="Courier" pitchFamily="2" charset="0"/>
              </a:rPr>
              <a:t> + </a:t>
            </a:r>
          </a:p>
          <a:p>
            <a:pPr marL="50799" indent="0">
              <a:buNone/>
            </a:pPr>
            <a:r>
              <a:rPr lang="en-US" sz="2000" dirty="0">
                <a:latin typeface="Courier" pitchFamily="2" charset="0"/>
              </a:rPr>
              <a:t>             “</a:t>
            </a:r>
            <a:r>
              <a:rPr lang="en-US" sz="2000" dirty="0" err="1">
                <a:latin typeface="Courier" pitchFamily="2" charset="0"/>
              </a:rPr>
              <a:t>hello%x%x%x%x%x%n</a:t>
            </a:r>
            <a:r>
              <a:rPr lang="en-US" sz="2000" dirty="0">
                <a:latin typeface="Courier" pitchFamily="2" charset="0"/>
              </a:rPr>
              <a:t>\n”;</a:t>
            </a:r>
          </a:p>
          <a:p>
            <a:pPr marL="50799" indent="0">
              <a:buNone/>
            </a:pP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printf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(</a:t>
            </a:r>
            <a:r>
              <a:rPr lang="en-US" sz="2000" u="sng" dirty="0" err="1">
                <a:solidFill>
                  <a:schemeClr val="accent1"/>
                </a:solidFill>
                <a:latin typeface="Courier" pitchFamily="2" charset="0"/>
              </a:rPr>
              <a:t>buf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);</a:t>
            </a:r>
          </a:p>
          <a:p>
            <a:pPr marL="50799" indent="0">
              <a:buNone/>
            </a:pPr>
            <a:endParaRPr lang="en-US" sz="2000" dirty="0">
              <a:solidFill>
                <a:schemeClr val="accent6"/>
              </a:solidFill>
              <a:latin typeface="Courier" pitchFamily="2" charset="0"/>
            </a:endParaRPr>
          </a:p>
          <a:p>
            <a:pPr marL="50799" indent="0">
              <a:buNone/>
            </a:pPr>
            <a:r>
              <a:rPr lang="en-US" dirty="0">
                <a:solidFill>
                  <a:schemeClr val="tx1"/>
                </a:solidFill>
                <a:latin typeface="Sniglet" pitchFamily="82" charset="0"/>
              </a:rPr>
              <a:t>#printed bytes before writing to </a:t>
            </a:r>
            <a:r>
              <a:rPr lang="en-US" dirty="0">
                <a:solidFill>
                  <a:schemeClr val="tx1"/>
                </a:solidFill>
                <a:latin typeface="Courier" pitchFamily="2" charset="0"/>
              </a:rPr>
              <a:t>0x555555554708 :</a:t>
            </a:r>
          </a:p>
          <a:p>
            <a:pPr marL="50799" indent="0">
              <a:buNone/>
            </a:pPr>
            <a:r>
              <a:rPr lang="en-US" dirty="0">
                <a:solidFill>
                  <a:schemeClr val="tx1"/>
                </a:solidFill>
                <a:latin typeface="Sniglet" pitchFamily="82" charset="0"/>
              </a:rPr>
              <a:t>        8 + 5 + </a:t>
            </a:r>
            <a:r>
              <a:rPr lang="en-US" dirty="0" err="1">
                <a:solidFill>
                  <a:schemeClr val="tx1"/>
                </a:solidFill>
                <a:latin typeface="Sniglet" pitchFamily="82" charset="0"/>
              </a:rPr>
              <a:t>len</a:t>
            </a:r>
            <a:r>
              <a:rPr lang="en-US" dirty="0">
                <a:solidFill>
                  <a:schemeClr val="tx1"/>
                </a:solidFill>
                <a:latin typeface="Sniglet" pitchFamily="82" charset="0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Sniglet" pitchFamily="82" charset="0"/>
              </a:rPr>
              <a:t>rsi</a:t>
            </a:r>
            <a:r>
              <a:rPr lang="en-US" dirty="0">
                <a:solidFill>
                  <a:schemeClr val="tx1"/>
                </a:solidFill>
                <a:latin typeface="Sniglet" pitchFamily="82" charset="0"/>
              </a:rPr>
              <a:t>) + </a:t>
            </a:r>
            <a:r>
              <a:rPr lang="en-US" dirty="0" err="1">
                <a:solidFill>
                  <a:schemeClr val="tx1"/>
                </a:solidFill>
                <a:latin typeface="Sniglet" pitchFamily="82" charset="0"/>
              </a:rPr>
              <a:t>len</a:t>
            </a:r>
            <a:r>
              <a:rPr lang="en-US" dirty="0">
                <a:solidFill>
                  <a:schemeClr val="tx1"/>
                </a:solidFill>
                <a:latin typeface="Sniglet" pitchFamily="82" charset="0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Sniglet" pitchFamily="82" charset="0"/>
              </a:rPr>
              <a:t>rdx</a:t>
            </a:r>
            <a:r>
              <a:rPr lang="en-US" dirty="0">
                <a:solidFill>
                  <a:schemeClr val="tx1"/>
                </a:solidFill>
                <a:latin typeface="Sniglet" pitchFamily="82" charset="0"/>
              </a:rPr>
              <a:t>) + </a:t>
            </a:r>
            <a:r>
              <a:rPr lang="en-US" dirty="0" err="1">
                <a:solidFill>
                  <a:schemeClr val="tx1"/>
                </a:solidFill>
                <a:latin typeface="Sniglet" pitchFamily="82" charset="0"/>
              </a:rPr>
              <a:t>len</a:t>
            </a:r>
            <a:r>
              <a:rPr lang="en-US" dirty="0">
                <a:solidFill>
                  <a:schemeClr val="tx1"/>
                </a:solidFill>
                <a:latin typeface="Sniglet" pitchFamily="82" charset="0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Sniglet" pitchFamily="82" charset="0"/>
              </a:rPr>
              <a:t>rcx</a:t>
            </a:r>
            <a:r>
              <a:rPr lang="en-US" dirty="0">
                <a:solidFill>
                  <a:schemeClr val="tx1"/>
                </a:solidFill>
                <a:latin typeface="Sniglet" pitchFamily="82" charset="0"/>
              </a:rPr>
              <a:t>) + </a:t>
            </a:r>
            <a:r>
              <a:rPr lang="en-US" dirty="0" err="1">
                <a:solidFill>
                  <a:schemeClr val="tx1"/>
                </a:solidFill>
                <a:latin typeface="Sniglet" pitchFamily="82" charset="0"/>
              </a:rPr>
              <a:t>len</a:t>
            </a:r>
            <a:r>
              <a:rPr lang="en-US" dirty="0">
                <a:solidFill>
                  <a:schemeClr val="tx1"/>
                </a:solidFill>
                <a:latin typeface="Sniglet" pitchFamily="82" charset="0"/>
              </a:rPr>
              <a:t>(r8) + </a:t>
            </a:r>
            <a:r>
              <a:rPr lang="en-US" dirty="0" err="1">
                <a:solidFill>
                  <a:schemeClr val="tx1"/>
                </a:solidFill>
                <a:latin typeface="Sniglet" pitchFamily="82" charset="0"/>
              </a:rPr>
              <a:t>len</a:t>
            </a:r>
            <a:r>
              <a:rPr lang="en-US" dirty="0">
                <a:solidFill>
                  <a:schemeClr val="tx1"/>
                </a:solidFill>
                <a:latin typeface="Sniglet" pitchFamily="82" charset="0"/>
              </a:rPr>
              <a:t>(r9)</a:t>
            </a:r>
          </a:p>
          <a:p>
            <a:pPr marL="50799" indent="0">
              <a:buNone/>
            </a:pPr>
            <a:endParaRPr lang="en-US" dirty="0">
              <a:solidFill>
                <a:schemeClr val="tx1"/>
              </a:solidFill>
              <a:latin typeface="Sniglet" pitchFamily="82" charset="0"/>
            </a:endParaRPr>
          </a:p>
          <a:p>
            <a:pPr marL="50799" indent="0">
              <a:buNone/>
            </a:pPr>
            <a:r>
              <a:rPr lang="en-US" dirty="0">
                <a:solidFill>
                  <a:schemeClr val="tx1"/>
                </a:solidFill>
                <a:latin typeface="Sniglet" pitchFamily="82" charset="0"/>
              </a:rPr>
              <a:t>How to make the number equal to 1000?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EB2D29-7DB5-C849-8CA4-A32296F849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799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EFB65-06F0-CA4D-AEFE-D7AF8BEDA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written value </a:t>
            </a:r>
            <a:r>
              <a:rPr lang="en-US" dirty="0">
                <a:solidFill>
                  <a:schemeClr val="accent6"/>
                </a:solidFill>
              </a:rPr>
              <a:t>by </a:t>
            </a:r>
            <a:r>
              <a:rPr lang="en-US" b="1" dirty="0">
                <a:solidFill>
                  <a:schemeClr val="accent6"/>
                </a:solidFill>
              </a:rPr>
              <a:t>Format Specifiers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F7B82A-5A89-7A4C-864B-5B32B7C452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799" indent="0">
              <a:buNone/>
            </a:pPr>
            <a:r>
              <a:rPr lang="en-US" dirty="0">
                <a:latin typeface="Courier" pitchFamily="2" charset="0"/>
              </a:rPr>
              <a:t>%[</a:t>
            </a:r>
            <a:r>
              <a:rPr lang="en-US" dirty="0">
                <a:solidFill>
                  <a:srgbClr val="00B050"/>
                </a:solidFill>
                <a:latin typeface="Courier" pitchFamily="2" charset="0"/>
              </a:rPr>
              <a:t>position$</a:t>
            </a:r>
            <a:r>
              <a:rPr lang="en-US" dirty="0">
                <a:latin typeface="Courier" pitchFamily="2" charset="0"/>
              </a:rPr>
              <a:t>][</a:t>
            </a:r>
            <a:r>
              <a:rPr lang="en-US" dirty="0">
                <a:solidFill>
                  <a:schemeClr val="accent1"/>
                </a:solidFill>
                <a:latin typeface="Courier" pitchFamily="2" charset="0"/>
              </a:rPr>
              <a:t>flag</a:t>
            </a:r>
            <a:r>
              <a:rPr lang="en-US" dirty="0">
                <a:latin typeface="Courier" pitchFamily="2" charset="0"/>
              </a:rPr>
              <a:t>][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min width</a:t>
            </a:r>
            <a:r>
              <a:rPr lang="en-US" dirty="0">
                <a:latin typeface="Courier" pitchFamily="2" charset="0"/>
              </a:rPr>
              <a:t>][</a:t>
            </a:r>
            <a:r>
              <a:rPr lang="en-US" dirty="0">
                <a:solidFill>
                  <a:schemeClr val="accent6"/>
                </a:solidFill>
                <a:latin typeface="Courier" pitchFamily="2" charset="0"/>
              </a:rPr>
              <a:t>.precision</a:t>
            </a:r>
            <a:r>
              <a:rPr lang="en-US" dirty="0">
                <a:latin typeface="Courier" pitchFamily="2" charset="0"/>
              </a:rPr>
              <a:t>][</a:t>
            </a:r>
            <a:r>
              <a:rPr lang="en-US" dirty="0">
                <a:solidFill>
                  <a:schemeClr val="accent4"/>
                </a:solidFill>
                <a:latin typeface="Courier" pitchFamily="2" charset="0"/>
              </a:rPr>
              <a:t>length modifier</a:t>
            </a:r>
            <a:r>
              <a:rPr lang="en-US" dirty="0">
                <a:latin typeface="Courier" pitchFamily="2" charset="0"/>
              </a:rPr>
              <a:t>][</a:t>
            </a:r>
            <a:r>
              <a:rPr lang="en-US" dirty="0">
                <a:solidFill>
                  <a:srgbClr val="7030A0"/>
                </a:solidFill>
                <a:latin typeface="Courier" pitchFamily="2" charset="0"/>
              </a:rPr>
              <a:t>conversion specifier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pPr marL="50799" indent="0">
              <a:buNone/>
            </a:pPr>
            <a:r>
              <a:rPr lang="en-US" dirty="0">
                <a:latin typeface="Courier" pitchFamily="2" charset="0"/>
              </a:rPr>
              <a:t>long x = 10;</a:t>
            </a:r>
          </a:p>
          <a:p>
            <a:pPr marL="50799" indent="0">
              <a:buNone/>
            </a:pPr>
            <a:r>
              <a:rPr lang="en-US" dirty="0" err="1">
                <a:latin typeface="Courier" pitchFamily="2" charset="0"/>
              </a:rPr>
              <a:t>printf</a:t>
            </a:r>
            <a:r>
              <a:rPr lang="en-US" dirty="0">
                <a:latin typeface="Courier" pitchFamily="2" charset="0"/>
              </a:rPr>
              <a:t>(”%</a:t>
            </a:r>
            <a:r>
              <a:rPr lang="en-US" dirty="0">
                <a:solidFill>
                  <a:schemeClr val="accent1"/>
                </a:solidFill>
                <a:latin typeface="Courier" pitchFamily="2" charset="0"/>
              </a:rPr>
              <a:t>0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10</a:t>
            </a:r>
            <a:r>
              <a:rPr lang="en-US" dirty="0">
                <a:solidFill>
                  <a:schemeClr val="accent4"/>
                </a:solidFill>
                <a:latin typeface="Courier" pitchFamily="2" charset="0"/>
              </a:rPr>
              <a:t>l</a:t>
            </a:r>
            <a:r>
              <a:rPr lang="en-US" dirty="0">
                <a:solidFill>
                  <a:srgbClr val="7030A0"/>
                </a:solidFill>
                <a:latin typeface="Courier" pitchFamily="2" charset="0"/>
              </a:rPr>
              <a:t>d</a:t>
            </a:r>
            <a:r>
              <a:rPr lang="en-US" dirty="0">
                <a:latin typeface="Courier" pitchFamily="2" charset="0"/>
              </a:rPr>
              <a:t>”, x);</a:t>
            </a:r>
          </a:p>
          <a:p>
            <a:pPr marL="50799" indent="0">
              <a:buNone/>
            </a:pPr>
            <a:endParaRPr lang="en-US" dirty="0">
              <a:latin typeface="Sniglet" pitchFamily="82" charset="0"/>
            </a:endParaRPr>
          </a:p>
          <a:p>
            <a:pPr marL="50799" indent="0">
              <a:buNone/>
            </a:pPr>
            <a:r>
              <a:rPr lang="en-US" dirty="0">
                <a:latin typeface="Sniglet" pitchFamily="82" charset="0"/>
              </a:rPr>
              <a:t>Print x as a long int with the minimum length of 10 bytes, padding with 0.</a:t>
            </a:r>
          </a:p>
          <a:p>
            <a:pPr marL="50799" indent="0">
              <a:buNone/>
            </a:pPr>
            <a:r>
              <a:rPr lang="en-US" dirty="0">
                <a:latin typeface="Sniglet" pitchFamily="82" charset="0"/>
              </a:rPr>
              <a:t>Output: 0000000010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4CDF89-B348-EB4D-8353-9A54937A8D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101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E6EE5-0C66-C04C-BE48-19414654E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written value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78703-3DC7-C648-89BD-282E0C353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2731" y="2061256"/>
            <a:ext cx="9290768" cy="3847374"/>
          </a:xfrm>
        </p:spPr>
        <p:txBody>
          <a:bodyPr/>
          <a:lstStyle/>
          <a:p>
            <a:pPr marL="50799" indent="0">
              <a:buNone/>
            </a:pPr>
            <a:r>
              <a:rPr lang="en-US" sz="2000" dirty="0">
                <a:latin typeface="Sniglet" pitchFamily="82" charset="0"/>
              </a:rPr>
              <a:t>Goal: </a:t>
            </a:r>
            <a:r>
              <a:rPr lang="en-US" sz="2000" dirty="0">
                <a:solidFill>
                  <a:schemeClr val="tx1"/>
                </a:solidFill>
                <a:latin typeface="Courier" pitchFamily="2" charset="0"/>
              </a:rPr>
              <a:t>[0x555555554708] = 1000 </a:t>
            </a:r>
          </a:p>
          <a:p>
            <a:pPr marL="50799" indent="0">
              <a:buNone/>
            </a:pPr>
            <a:r>
              <a:rPr lang="en-US" sz="2000" dirty="0">
                <a:latin typeface="Courier" pitchFamily="2" charset="0"/>
              </a:rPr>
              <a:t>char </a:t>
            </a:r>
            <a:r>
              <a:rPr lang="en-US" sz="2000" dirty="0" err="1">
                <a:latin typeface="Courier" pitchFamily="2" charset="0"/>
              </a:rPr>
              <a:t>buf</a:t>
            </a:r>
            <a:r>
              <a:rPr lang="en-US" sz="2000" dirty="0">
                <a:latin typeface="Courier" pitchFamily="2" charset="0"/>
              </a:rPr>
              <a:t>[] = </a:t>
            </a:r>
            <a:r>
              <a:rPr lang="en-US" sz="2000" dirty="0" err="1">
                <a:solidFill>
                  <a:schemeClr val="tx1"/>
                </a:solidFill>
                <a:latin typeface="Courier" pitchFamily="2" charset="0"/>
              </a:rPr>
              <a:t>little_end</a:t>
            </a:r>
            <a:r>
              <a:rPr lang="en-US" sz="2000" dirty="0">
                <a:solidFill>
                  <a:schemeClr val="tx1"/>
                </a:solidFill>
                <a:latin typeface="Courier" pitchFamily="2" charset="0"/>
              </a:rPr>
              <a:t>(0x555555554708) </a:t>
            </a:r>
            <a:r>
              <a:rPr lang="en-US" sz="2000" dirty="0">
                <a:latin typeface="Courier" pitchFamily="2" charset="0"/>
              </a:rPr>
              <a:t>+ </a:t>
            </a:r>
          </a:p>
          <a:p>
            <a:pPr marL="50799" indent="0">
              <a:buNone/>
            </a:pPr>
            <a:r>
              <a:rPr lang="en-US" sz="2000" dirty="0">
                <a:latin typeface="Courier" pitchFamily="2" charset="0"/>
              </a:rPr>
              <a:t>             “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%0200x%0200x%0200x%0200x%0200x</a:t>
            </a:r>
            <a:r>
              <a:rPr lang="en-US" sz="2000" dirty="0">
                <a:latin typeface="Courier" pitchFamily="2" charset="0"/>
              </a:rPr>
              <a:t>%n\n”;</a:t>
            </a:r>
          </a:p>
          <a:p>
            <a:pPr marL="50799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" pitchFamily="2" charset="0"/>
              </a:rPr>
              <a:t>printf</a:t>
            </a:r>
            <a:r>
              <a:rPr lang="en-US" sz="2000" dirty="0">
                <a:solidFill>
                  <a:schemeClr val="tx1"/>
                </a:solidFill>
                <a:latin typeface="Courier" pitchFamily="2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urier" pitchFamily="2" charset="0"/>
              </a:rPr>
              <a:t>buf</a:t>
            </a:r>
            <a:r>
              <a:rPr lang="en-US" sz="2000" dirty="0">
                <a:solidFill>
                  <a:schemeClr val="tx1"/>
                </a:solidFill>
                <a:latin typeface="Courier" pitchFamily="2" charset="0"/>
              </a:rPr>
              <a:t>);</a:t>
            </a:r>
          </a:p>
          <a:p>
            <a:pPr marL="50799" indent="0">
              <a:buNone/>
            </a:pPr>
            <a:endParaRPr lang="en-US" sz="2000" dirty="0">
              <a:solidFill>
                <a:schemeClr val="accent6"/>
              </a:solidFill>
              <a:latin typeface="Courier" pitchFamily="2" charset="0"/>
            </a:endParaRPr>
          </a:p>
          <a:p>
            <a:pPr marL="50799" indent="0">
              <a:buNone/>
            </a:pPr>
            <a:r>
              <a:rPr lang="en-US" dirty="0">
                <a:solidFill>
                  <a:schemeClr val="tx1"/>
                </a:solidFill>
                <a:latin typeface="Sniglet" pitchFamily="82" charset="0"/>
              </a:rPr>
              <a:t>#printed bytes before writing to </a:t>
            </a:r>
            <a:r>
              <a:rPr lang="en-US" dirty="0">
                <a:solidFill>
                  <a:schemeClr val="tx1"/>
                </a:solidFill>
                <a:latin typeface="Courier" pitchFamily="2" charset="0"/>
              </a:rPr>
              <a:t>0x555555554708 :</a:t>
            </a:r>
          </a:p>
          <a:p>
            <a:pPr marL="50799" indent="0">
              <a:buNone/>
            </a:pPr>
            <a:r>
              <a:rPr lang="en-US" dirty="0">
                <a:solidFill>
                  <a:schemeClr val="tx1"/>
                </a:solidFill>
                <a:latin typeface="Sniglet" pitchFamily="82" charset="0"/>
              </a:rPr>
              <a:t>        8 + 5 + </a:t>
            </a:r>
            <a:r>
              <a:rPr lang="en-US" dirty="0" err="1">
                <a:solidFill>
                  <a:schemeClr val="tx1"/>
                </a:solidFill>
                <a:latin typeface="Sniglet" pitchFamily="82" charset="0"/>
              </a:rPr>
              <a:t>len</a:t>
            </a:r>
            <a:r>
              <a:rPr lang="en-US" dirty="0">
                <a:solidFill>
                  <a:schemeClr val="tx1"/>
                </a:solidFill>
                <a:latin typeface="Sniglet" pitchFamily="82" charset="0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Sniglet" pitchFamily="82" charset="0"/>
              </a:rPr>
              <a:t>rsi</a:t>
            </a:r>
            <a:r>
              <a:rPr lang="en-US" dirty="0">
                <a:solidFill>
                  <a:schemeClr val="tx1"/>
                </a:solidFill>
                <a:latin typeface="Sniglet" pitchFamily="82" charset="0"/>
              </a:rPr>
              <a:t>) + </a:t>
            </a:r>
            <a:r>
              <a:rPr lang="en-US" dirty="0" err="1">
                <a:solidFill>
                  <a:schemeClr val="tx1"/>
                </a:solidFill>
                <a:latin typeface="Sniglet" pitchFamily="82" charset="0"/>
              </a:rPr>
              <a:t>len</a:t>
            </a:r>
            <a:r>
              <a:rPr lang="en-US" dirty="0">
                <a:solidFill>
                  <a:schemeClr val="tx1"/>
                </a:solidFill>
                <a:latin typeface="Sniglet" pitchFamily="82" charset="0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Sniglet" pitchFamily="82" charset="0"/>
              </a:rPr>
              <a:t>rdx</a:t>
            </a:r>
            <a:r>
              <a:rPr lang="en-US" dirty="0">
                <a:solidFill>
                  <a:schemeClr val="tx1"/>
                </a:solidFill>
                <a:latin typeface="Sniglet" pitchFamily="82" charset="0"/>
              </a:rPr>
              <a:t>) + </a:t>
            </a:r>
            <a:r>
              <a:rPr lang="en-US" dirty="0" err="1">
                <a:solidFill>
                  <a:schemeClr val="tx1"/>
                </a:solidFill>
                <a:latin typeface="Sniglet" pitchFamily="82" charset="0"/>
              </a:rPr>
              <a:t>len</a:t>
            </a:r>
            <a:r>
              <a:rPr lang="en-US" dirty="0">
                <a:solidFill>
                  <a:schemeClr val="tx1"/>
                </a:solidFill>
                <a:latin typeface="Sniglet" pitchFamily="82" charset="0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Sniglet" pitchFamily="82" charset="0"/>
              </a:rPr>
              <a:t>rcx</a:t>
            </a:r>
            <a:r>
              <a:rPr lang="en-US" dirty="0">
                <a:solidFill>
                  <a:schemeClr val="tx1"/>
                </a:solidFill>
                <a:latin typeface="Sniglet" pitchFamily="82" charset="0"/>
              </a:rPr>
              <a:t>) + </a:t>
            </a:r>
            <a:r>
              <a:rPr lang="en-US" dirty="0" err="1">
                <a:solidFill>
                  <a:schemeClr val="tx1"/>
                </a:solidFill>
                <a:latin typeface="Sniglet" pitchFamily="82" charset="0"/>
              </a:rPr>
              <a:t>len</a:t>
            </a:r>
            <a:r>
              <a:rPr lang="en-US" dirty="0">
                <a:solidFill>
                  <a:schemeClr val="tx1"/>
                </a:solidFill>
                <a:latin typeface="Sniglet" pitchFamily="82" charset="0"/>
              </a:rPr>
              <a:t>(r8) + </a:t>
            </a:r>
            <a:r>
              <a:rPr lang="en-US" dirty="0" err="1">
                <a:solidFill>
                  <a:schemeClr val="tx1"/>
                </a:solidFill>
                <a:latin typeface="Sniglet" pitchFamily="82" charset="0"/>
              </a:rPr>
              <a:t>len</a:t>
            </a:r>
            <a:r>
              <a:rPr lang="en-US" dirty="0">
                <a:solidFill>
                  <a:schemeClr val="tx1"/>
                </a:solidFill>
                <a:latin typeface="Sniglet" pitchFamily="82" charset="0"/>
              </a:rPr>
              <a:t>(r9)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EB2D29-7DB5-C849-8CA4-A32296F849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324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E6EE5-0C66-C04C-BE48-19414654E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BuT</a:t>
            </a:r>
            <a:r>
              <a:rPr lang="en-US" dirty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78703-3DC7-C648-89BD-282E0C353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2731" y="2061256"/>
            <a:ext cx="9290768" cy="3847374"/>
          </a:xfrm>
        </p:spPr>
        <p:txBody>
          <a:bodyPr/>
          <a:lstStyle/>
          <a:p>
            <a:pPr marL="50799" indent="0">
              <a:buNone/>
            </a:pPr>
            <a:r>
              <a:rPr lang="en-US" sz="2000" dirty="0">
                <a:latin typeface="Sniglet" pitchFamily="82" charset="0"/>
              </a:rPr>
              <a:t>Goal: </a:t>
            </a:r>
            <a:r>
              <a:rPr lang="en-US" sz="2000" dirty="0">
                <a:solidFill>
                  <a:schemeClr val="tx1"/>
                </a:solidFill>
                <a:latin typeface="Courier" pitchFamily="2" charset="0"/>
              </a:rPr>
              <a:t>[0x555555554708] = 1000 </a:t>
            </a:r>
          </a:p>
          <a:p>
            <a:pPr marL="50799" indent="0">
              <a:buNone/>
            </a:pPr>
            <a:r>
              <a:rPr lang="en-US" sz="2000" dirty="0">
                <a:latin typeface="Courier" pitchFamily="2" charset="0"/>
              </a:rPr>
              <a:t>char </a:t>
            </a:r>
            <a:r>
              <a:rPr lang="en-US" sz="2000" dirty="0" err="1">
                <a:latin typeface="Courier" pitchFamily="2" charset="0"/>
              </a:rPr>
              <a:t>buf</a:t>
            </a:r>
            <a:r>
              <a:rPr lang="en-US" sz="2000" dirty="0">
                <a:latin typeface="Courier" pitchFamily="2" charset="0"/>
              </a:rPr>
              <a:t>[] = 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little_end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(0x555555554708) </a:t>
            </a:r>
            <a:r>
              <a:rPr lang="en-US" sz="2000" dirty="0">
                <a:latin typeface="Courier" pitchFamily="2" charset="0"/>
              </a:rPr>
              <a:t>+ </a:t>
            </a:r>
          </a:p>
          <a:p>
            <a:pPr marL="50799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" pitchFamily="2" charset="0"/>
              </a:rPr>
              <a:t>             “%0200x%0200x%0200x%0200x%0200x%n\n”;</a:t>
            </a:r>
          </a:p>
          <a:p>
            <a:pPr marL="50799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" pitchFamily="2" charset="0"/>
              </a:rPr>
              <a:t>printf</a:t>
            </a:r>
            <a:r>
              <a:rPr lang="en-US" sz="2000" dirty="0">
                <a:solidFill>
                  <a:schemeClr val="tx1"/>
                </a:solidFill>
                <a:latin typeface="Courier" pitchFamily="2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urier" pitchFamily="2" charset="0"/>
              </a:rPr>
              <a:t>buf</a:t>
            </a:r>
            <a:r>
              <a:rPr lang="en-US" sz="2000" dirty="0">
                <a:solidFill>
                  <a:schemeClr val="tx1"/>
                </a:solidFill>
                <a:latin typeface="Courier" pitchFamily="2" charset="0"/>
              </a:rPr>
              <a:t>);</a:t>
            </a:r>
          </a:p>
          <a:p>
            <a:pPr marL="50799" indent="0">
              <a:buNone/>
            </a:pPr>
            <a:endParaRPr lang="en-US" sz="2000" dirty="0">
              <a:solidFill>
                <a:schemeClr val="accent6"/>
              </a:solidFill>
              <a:latin typeface="Courier" pitchFamily="2" charset="0"/>
            </a:endParaRPr>
          </a:p>
          <a:p>
            <a:pPr marL="50799" indent="0">
              <a:buNone/>
            </a:pPr>
            <a:r>
              <a:rPr lang="en-US" sz="1800" dirty="0" err="1">
                <a:solidFill>
                  <a:schemeClr val="accent1"/>
                </a:solidFill>
                <a:latin typeface="Courier" pitchFamily="2" charset="0"/>
              </a:rPr>
              <a:t>little_end</a:t>
            </a:r>
            <a:r>
              <a:rPr lang="en-US" sz="1800" dirty="0">
                <a:solidFill>
                  <a:schemeClr val="accent1"/>
                </a:solidFill>
                <a:latin typeface="Courier" pitchFamily="2" charset="0"/>
              </a:rPr>
              <a:t>(0x555555554708) = ‘\x08\x47\x55\x55\x55\x55\x00\x00’</a:t>
            </a:r>
            <a:endParaRPr lang="en-US" dirty="0">
              <a:solidFill>
                <a:schemeClr val="accent1"/>
              </a:solidFill>
              <a:latin typeface="Courier" pitchFamily="2" charset="0"/>
            </a:endParaRPr>
          </a:p>
          <a:p>
            <a:pPr marL="50799" indent="0">
              <a:buNone/>
            </a:pPr>
            <a:r>
              <a:rPr lang="en-US" dirty="0">
                <a:solidFill>
                  <a:schemeClr val="tx1"/>
                </a:solidFill>
                <a:latin typeface="Sniglet" pitchFamily="82" charset="0"/>
              </a:rPr>
              <a:t>will break the format string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EB2D29-7DB5-C849-8CA4-A32296F849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458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E6EE5-0C66-C04C-BE48-19414654E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BuT</a:t>
            </a:r>
            <a:r>
              <a:rPr lang="en-US" dirty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78703-3DC7-C648-89BD-282E0C353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2731" y="2061256"/>
            <a:ext cx="6168947" cy="3847374"/>
          </a:xfrm>
        </p:spPr>
        <p:txBody>
          <a:bodyPr/>
          <a:lstStyle/>
          <a:p>
            <a:pPr marL="50799" indent="0">
              <a:buNone/>
            </a:pPr>
            <a:r>
              <a:rPr lang="en-US" sz="2000" dirty="0">
                <a:latin typeface="Sniglet" pitchFamily="82" charset="0"/>
              </a:rPr>
              <a:t>Goal: </a:t>
            </a:r>
            <a:r>
              <a:rPr lang="en-US" sz="2000" dirty="0">
                <a:solidFill>
                  <a:schemeClr val="tx1"/>
                </a:solidFill>
                <a:latin typeface="Courier" pitchFamily="2" charset="0"/>
              </a:rPr>
              <a:t>[0x555555554708] = 1000 </a:t>
            </a:r>
          </a:p>
          <a:p>
            <a:pPr marL="50799" indent="0">
              <a:buNone/>
            </a:pPr>
            <a:r>
              <a:rPr lang="en-US" sz="2000" dirty="0">
                <a:latin typeface="Courier" pitchFamily="2" charset="0"/>
              </a:rPr>
              <a:t>char </a:t>
            </a:r>
            <a:r>
              <a:rPr lang="en-US" sz="2000" dirty="0" err="1">
                <a:latin typeface="Courier" pitchFamily="2" charset="0"/>
              </a:rPr>
              <a:t>buf</a:t>
            </a:r>
            <a:r>
              <a:rPr lang="en-US" sz="2000" dirty="0">
                <a:latin typeface="Courier" pitchFamily="2" charset="0"/>
              </a:rPr>
              <a:t>[] = </a:t>
            </a:r>
            <a:r>
              <a:rPr lang="en-US" sz="2000" dirty="0">
                <a:solidFill>
                  <a:schemeClr val="tx1"/>
                </a:solidFill>
                <a:latin typeface="Courier" pitchFamily="2" charset="0"/>
              </a:rPr>
              <a:t>“%0200x%0200x%0200x%0200x%0200x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%n</a:t>
            </a:r>
            <a:r>
              <a:rPr lang="en-US" sz="2000" dirty="0">
                <a:solidFill>
                  <a:schemeClr val="tx1"/>
                </a:solidFill>
                <a:latin typeface="Courier" pitchFamily="2" charset="0"/>
              </a:rPr>
              <a:t>\n” + </a:t>
            </a:r>
            <a:r>
              <a:rPr lang="en-US" sz="2000" dirty="0" err="1">
                <a:solidFill>
                  <a:schemeClr val="tx1"/>
                </a:solidFill>
                <a:latin typeface="Courier" pitchFamily="2" charset="0"/>
              </a:rPr>
              <a:t>little_end</a:t>
            </a:r>
            <a:r>
              <a:rPr lang="en-US" sz="2000" dirty="0">
                <a:solidFill>
                  <a:schemeClr val="tx1"/>
                </a:solidFill>
                <a:latin typeface="Courier" pitchFamily="2" charset="0"/>
              </a:rPr>
              <a:t>(0x555555554708);</a:t>
            </a:r>
          </a:p>
          <a:p>
            <a:pPr marL="50799" indent="0">
              <a:buNone/>
            </a:pPr>
            <a:endParaRPr lang="en-US" sz="2000" dirty="0">
              <a:solidFill>
                <a:schemeClr val="tx1"/>
              </a:solidFill>
              <a:latin typeface="Courier" pitchFamily="2" charset="0"/>
            </a:endParaRPr>
          </a:p>
          <a:p>
            <a:pPr marL="50799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" pitchFamily="2" charset="0"/>
              </a:rPr>
              <a:t>printf</a:t>
            </a:r>
            <a:r>
              <a:rPr lang="en-US" sz="2000" dirty="0">
                <a:solidFill>
                  <a:schemeClr val="tx1"/>
                </a:solidFill>
                <a:latin typeface="Courier" pitchFamily="2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urier" pitchFamily="2" charset="0"/>
              </a:rPr>
              <a:t>buf</a:t>
            </a:r>
            <a:r>
              <a:rPr lang="en-US" sz="2000" dirty="0">
                <a:solidFill>
                  <a:schemeClr val="tx1"/>
                </a:solidFill>
                <a:latin typeface="Courier" pitchFamily="2" charset="0"/>
              </a:rPr>
              <a:t>);</a:t>
            </a:r>
          </a:p>
          <a:p>
            <a:pPr marL="50799" indent="0">
              <a:buNone/>
            </a:pPr>
            <a:endParaRPr lang="en-US" sz="2000" dirty="0">
              <a:solidFill>
                <a:schemeClr val="accent6"/>
              </a:solidFill>
              <a:latin typeface="Courier" pitchFamily="2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EB2D29-7DB5-C849-8CA4-A32296F849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59A68E5-6D86-2042-B722-E3EEEAE3FF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115345"/>
              </p:ext>
            </p:extLst>
          </p:nvPr>
        </p:nvGraphicFramePr>
        <p:xfrm>
          <a:off x="8397987" y="1543922"/>
          <a:ext cx="2333270" cy="34854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3270">
                  <a:extLst>
                    <a:ext uri="{9D8B030D-6E8A-4147-A177-3AD203B41FA5}">
                      <a16:colId xmlns:a16="http://schemas.microsoft.com/office/drawing/2014/main" val="4137842853"/>
                    </a:ext>
                  </a:extLst>
                </a:gridCol>
              </a:tblGrid>
              <a:tr h="724338">
                <a:tc>
                  <a:txBody>
                    <a:bodyPr/>
                    <a:lstStyle/>
                    <a:p>
                      <a:endParaRPr lang="en-US" sz="1600" dirty="0">
                        <a:latin typeface="Courier" pitchFamily="2" charset="0"/>
                      </a:endParaRP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987878568"/>
                  </a:ext>
                </a:extLst>
              </a:tr>
              <a:tr h="11005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" pitchFamily="2" charset="0"/>
                        </a:rPr>
                        <a:t>%0200x%0200x%0200x%0200x%0200x%n\n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Courier" pitchFamily="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" pitchFamily="2" charset="0"/>
                        </a:rPr>
                        <a:t>\x08\x47\x55\x55\x55\x55\x00\x00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3553514581"/>
                  </a:ext>
                </a:extLst>
              </a:tr>
              <a:tr h="4358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urier" pitchFamily="2" charset="0"/>
                        </a:rPr>
                        <a:t>…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1651289240"/>
                  </a:ext>
                </a:extLst>
              </a:tr>
              <a:tr h="3119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Sniglet" pitchFamily="82" charset="0"/>
                        </a:rPr>
                        <a:t>saved </a:t>
                      </a:r>
                      <a:r>
                        <a:rPr lang="en-US" sz="1600" dirty="0" err="1">
                          <a:latin typeface="Courier" pitchFamily="2" charset="0"/>
                        </a:rPr>
                        <a:t>rbp</a:t>
                      </a:r>
                      <a:r>
                        <a:rPr lang="en-US" sz="1600" dirty="0">
                          <a:latin typeface="Sniglet" pitchFamily="82" charset="0"/>
                        </a:rPr>
                        <a:t> 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391311210"/>
                  </a:ext>
                </a:extLst>
              </a:tr>
              <a:tr h="5445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Sniglet" pitchFamily="82" charset="0"/>
                        </a:rPr>
                        <a:t>saved </a:t>
                      </a:r>
                      <a:r>
                        <a:rPr lang="en-US" sz="1600" dirty="0">
                          <a:latin typeface="Courier" pitchFamily="2" charset="0"/>
                        </a:rPr>
                        <a:t>rip</a:t>
                      </a:r>
                      <a:r>
                        <a:rPr lang="en-US" sz="1600" dirty="0">
                          <a:latin typeface="Sniglet" pitchFamily="8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latin typeface="Sniglet" pitchFamily="82" charset="0"/>
                        </a:rPr>
                        <a:t>(return address)</a:t>
                      </a:r>
                      <a:r>
                        <a:rPr lang="en-US" sz="1600" dirty="0">
                          <a:latin typeface="Courier" pitchFamily="2" charset="0"/>
                        </a:rPr>
                        <a:t> 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2962680696"/>
                  </a:ext>
                </a:extLst>
              </a:tr>
              <a:tr h="3119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urier" pitchFamily="2" charset="0"/>
                        </a:rPr>
                        <a:t>…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222391780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25E0520-6EA0-B34D-9487-08BC8DAADD52}"/>
              </a:ext>
            </a:extLst>
          </p:cNvPr>
          <p:cNvSpPr txBox="1"/>
          <p:nvPr/>
        </p:nvSpPr>
        <p:spPr>
          <a:xfrm>
            <a:off x="7254498" y="3625838"/>
            <a:ext cx="1011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rbp</a:t>
            </a:r>
            <a:r>
              <a:rPr lang="en-US" sz="1800" dirty="0">
                <a:latin typeface="Courier" pitchFamily="2" charset="0"/>
              </a:rPr>
              <a:t> -&gt;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1D686E-33C8-434D-AC40-D13E3AC908DF}"/>
              </a:ext>
            </a:extLst>
          </p:cNvPr>
          <p:cNvSpPr txBox="1"/>
          <p:nvPr/>
        </p:nvSpPr>
        <p:spPr>
          <a:xfrm>
            <a:off x="7268666" y="2113241"/>
            <a:ext cx="1011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rsp</a:t>
            </a:r>
            <a:r>
              <a:rPr lang="en-US" sz="1800" dirty="0">
                <a:latin typeface="Courier" pitchFamily="2" charset="0"/>
              </a:rPr>
              <a:t> -&gt;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EB8FC7-4D02-E34F-8724-C5AD925C4D3B}"/>
              </a:ext>
            </a:extLst>
          </p:cNvPr>
          <p:cNvSpPr txBox="1"/>
          <p:nvPr/>
        </p:nvSpPr>
        <p:spPr>
          <a:xfrm>
            <a:off x="6700307" y="3986061"/>
            <a:ext cx="156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rbp</a:t>
            </a:r>
            <a:r>
              <a:rPr lang="en-US" sz="1800" dirty="0">
                <a:latin typeface="Courier" pitchFamily="2" charset="0"/>
              </a:rPr>
              <a:t> + 8 -&gt;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02399EC-1AFB-F046-9BB3-1B82CA0B5EA0}"/>
              </a:ext>
            </a:extLst>
          </p:cNvPr>
          <p:cNvCxnSpPr>
            <a:cxnSpLocks/>
          </p:cNvCxnSpPr>
          <p:nvPr/>
        </p:nvCxnSpPr>
        <p:spPr>
          <a:xfrm flipV="1">
            <a:off x="6478859" y="2402568"/>
            <a:ext cx="1801622" cy="585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84957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E6EE5-0C66-C04C-BE48-19414654E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Positional Parameters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78703-3DC7-C648-89BD-282E0C353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2731" y="2061256"/>
            <a:ext cx="6168947" cy="3847374"/>
          </a:xfrm>
        </p:spPr>
        <p:txBody>
          <a:bodyPr/>
          <a:lstStyle/>
          <a:p>
            <a:pPr marL="50799" indent="0">
              <a:buNone/>
            </a:pPr>
            <a:r>
              <a:rPr lang="en-US" sz="2000" dirty="0">
                <a:latin typeface="Sniglet" pitchFamily="82" charset="0"/>
              </a:rPr>
              <a:t>Goal: </a:t>
            </a:r>
            <a:r>
              <a:rPr lang="en-US" sz="2000" dirty="0">
                <a:solidFill>
                  <a:schemeClr val="tx1"/>
                </a:solidFill>
                <a:latin typeface="Courier" pitchFamily="2" charset="0"/>
              </a:rPr>
              <a:t>[0x555555554708] = 1000 </a:t>
            </a:r>
          </a:p>
          <a:p>
            <a:pPr marL="50799" indent="0">
              <a:buNone/>
            </a:pPr>
            <a:r>
              <a:rPr lang="en-US" sz="2000" dirty="0">
                <a:latin typeface="Courier" pitchFamily="2" charset="0"/>
              </a:rPr>
              <a:t>char </a:t>
            </a:r>
            <a:r>
              <a:rPr lang="en-US" sz="2000" dirty="0" err="1">
                <a:latin typeface="Courier" pitchFamily="2" charset="0"/>
              </a:rPr>
              <a:t>buf</a:t>
            </a:r>
            <a:r>
              <a:rPr lang="en-US" sz="2000" dirty="0">
                <a:latin typeface="Courier" pitchFamily="2" charset="0"/>
              </a:rPr>
              <a:t>[] = </a:t>
            </a:r>
            <a:r>
              <a:rPr lang="en-US" sz="2000" dirty="0">
                <a:solidFill>
                  <a:schemeClr val="tx1"/>
                </a:solidFill>
                <a:latin typeface="Courier" pitchFamily="2" charset="0"/>
              </a:rPr>
              <a:t>“%0200x%0200x%0200x%0200x%0200x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%11$n</a:t>
            </a:r>
            <a:r>
              <a:rPr lang="en-US" sz="2000" dirty="0">
                <a:solidFill>
                  <a:schemeClr val="tx1"/>
                </a:solidFill>
                <a:latin typeface="Courier" pitchFamily="2" charset="0"/>
              </a:rPr>
              <a:t>\n” + 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“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padd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”</a:t>
            </a:r>
            <a:r>
              <a:rPr lang="en-US" sz="2000" dirty="0">
                <a:solidFill>
                  <a:schemeClr val="tx1"/>
                </a:solidFill>
                <a:latin typeface="Courier" pitchFamily="2" charset="0"/>
              </a:rPr>
              <a:t> + </a:t>
            </a:r>
            <a:r>
              <a:rPr lang="en-US" sz="2000" dirty="0" err="1">
                <a:solidFill>
                  <a:schemeClr val="tx1"/>
                </a:solidFill>
                <a:latin typeface="Courier" pitchFamily="2" charset="0"/>
              </a:rPr>
              <a:t>little_end</a:t>
            </a:r>
            <a:r>
              <a:rPr lang="en-US" sz="2000" dirty="0">
                <a:solidFill>
                  <a:schemeClr val="tx1"/>
                </a:solidFill>
                <a:latin typeface="Courier" pitchFamily="2" charset="0"/>
              </a:rPr>
              <a:t>(0x555555554708);</a:t>
            </a:r>
          </a:p>
          <a:p>
            <a:pPr marL="50799" indent="0">
              <a:buNone/>
            </a:pPr>
            <a:endParaRPr lang="en-US" sz="2000" dirty="0">
              <a:solidFill>
                <a:schemeClr val="tx1"/>
              </a:solidFill>
              <a:latin typeface="Courier" pitchFamily="2" charset="0"/>
            </a:endParaRPr>
          </a:p>
          <a:p>
            <a:pPr marL="50799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" pitchFamily="2" charset="0"/>
              </a:rPr>
              <a:t>printf</a:t>
            </a:r>
            <a:r>
              <a:rPr lang="en-US" sz="2000" dirty="0">
                <a:solidFill>
                  <a:schemeClr val="tx1"/>
                </a:solidFill>
                <a:latin typeface="Courier" pitchFamily="2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urier" pitchFamily="2" charset="0"/>
              </a:rPr>
              <a:t>buf</a:t>
            </a:r>
            <a:r>
              <a:rPr lang="en-US" sz="2000" dirty="0">
                <a:solidFill>
                  <a:schemeClr val="tx1"/>
                </a:solidFill>
                <a:latin typeface="Courier" pitchFamily="2" charset="0"/>
              </a:rPr>
              <a:t>);</a:t>
            </a:r>
          </a:p>
          <a:p>
            <a:pPr marL="50799" indent="0">
              <a:buNone/>
            </a:pPr>
            <a:endParaRPr lang="en-US" sz="2000" dirty="0">
              <a:solidFill>
                <a:schemeClr val="accent6"/>
              </a:solidFill>
              <a:latin typeface="Courier" pitchFamily="2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EB2D29-7DB5-C849-8CA4-A32296F849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59A68E5-6D86-2042-B722-E3EEEAE3FF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187911"/>
              </p:ext>
            </p:extLst>
          </p:nvPr>
        </p:nvGraphicFramePr>
        <p:xfrm>
          <a:off x="8397987" y="1543922"/>
          <a:ext cx="2333270" cy="41748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3270">
                  <a:extLst>
                    <a:ext uri="{9D8B030D-6E8A-4147-A177-3AD203B41FA5}">
                      <a16:colId xmlns:a16="http://schemas.microsoft.com/office/drawing/2014/main" val="4137842853"/>
                    </a:ext>
                  </a:extLst>
                </a:gridCol>
              </a:tblGrid>
              <a:tr h="724338">
                <a:tc>
                  <a:txBody>
                    <a:bodyPr/>
                    <a:lstStyle/>
                    <a:p>
                      <a:endParaRPr lang="en-US" sz="1600" dirty="0">
                        <a:latin typeface="Courier" pitchFamily="2" charset="0"/>
                      </a:endParaRP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987878568"/>
                  </a:ext>
                </a:extLst>
              </a:tr>
              <a:tr h="11005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" pitchFamily="2" charset="0"/>
                        </a:rPr>
                        <a:t>%0200x%0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" pitchFamily="2" charset="0"/>
                        </a:rPr>
                        <a:t>200x%020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" pitchFamily="2" charset="0"/>
                        </a:rPr>
                        <a:t>0x%0200x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" pitchFamily="2" charset="0"/>
                        </a:rPr>
                        <a:t>%0200x%1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" pitchFamily="2" charset="0"/>
                        </a:rPr>
                        <a:t>1$n\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Courier" pitchFamily="2" charset="0"/>
                        </a:rPr>
                        <a:t>npadd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Courier" pitchFamily="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" pitchFamily="2" charset="0"/>
                        </a:rPr>
                        <a:t>\x08\x47\x55\x55\x55\x55\x00\x00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3553514581"/>
                  </a:ext>
                </a:extLst>
              </a:tr>
              <a:tr h="4358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urier" pitchFamily="2" charset="0"/>
                        </a:rPr>
                        <a:t>…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1651289240"/>
                  </a:ext>
                </a:extLst>
              </a:tr>
              <a:tr h="3119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Sniglet" pitchFamily="82" charset="0"/>
                        </a:rPr>
                        <a:t>saved </a:t>
                      </a:r>
                      <a:r>
                        <a:rPr lang="en-US" sz="1600" dirty="0" err="1">
                          <a:latin typeface="Courier" pitchFamily="2" charset="0"/>
                        </a:rPr>
                        <a:t>rbp</a:t>
                      </a:r>
                      <a:r>
                        <a:rPr lang="en-US" sz="1600" dirty="0">
                          <a:latin typeface="Sniglet" pitchFamily="82" charset="0"/>
                        </a:rPr>
                        <a:t> 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391311210"/>
                  </a:ext>
                </a:extLst>
              </a:tr>
              <a:tr h="5445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Sniglet" pitchFamily="82" charset="0"/>
                        </a:rPr>
                        <a:t>saved </a:t>
                      </a:r>
                      <a:r>
                        <a:rPr lang="en-US" sz="1600" dirty="0">
                          <a:latin typeface="Courier" pitchFamily="2" charset="0"/>
                        </a:rPr>
                        <a:t>rip</a:t>
                      </a:r>
                      <a:r>
                        <a:rPr lang="en-US" sz="1600" dirty="0">
                          <a:latin typeface="Sniglet" pitchFamily="8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latin typeface="Sniglet" pitchFamily="82" charset="0"/>
                        </a:rPr>
                        <a:t>(return address)</a:t>
                      </a:r>
                      <a:r>
                        <a:rPr lang="en-US" sz="1600" dirty="0">
                          <a:latin typeface="Courier" pitchFamily="2" charset="0"/>
                        </a:rPr>
                        <a:t> 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2962680696"/>
                  </a:ext>
                </a:extLst>
              </a:tr>
              <a:tr h="3119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urier" pitchFamily="2" charset="0"/>
                        </a:rPr>
                        <a:t>…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222391780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25E0520-6EA0-B34D-9487-08BC8DAADD52}"/>
              </a:ext>
            </a:extLst>
          </p:cNvPr>
          <p:cNvSpPr txBox="1"/>
          <p:nvPr/>
        </p:nvSpPr>
        <p:spPr>
          <a:xfrm>
            <a:off x="7254498" y="3625838"/>
            <a:ext cx="1011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rbp</a:t>
            </a:r>
            <a:r>
              <a:rPr lang="en-US" sz="1800" dirty="0">
                <a:latin typeface="Courier" pitchFamily="2" charset="0"/>
              </a:rPr>
              <a:t> -&gt;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1D686E-33C8-434D-AC40-D13E3AC908DF}"/>
              </a:ext>
            </a:extLst>
          </p:cNvPr>
          <p:cNvSpPr txBox="1"/>
          <p:nvPr/>
        </p:nvSpPr>
        <p:spPr>
          <a:xfrm>
            <a:off x="7268666" y="2113241"/>
            <a:ext cx="1011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rsp</a:t>
            </a:r>
            <a:r>
              <a:rPr lang="en-US" sz="1800" dirty="0">
                <a:latin typeface="Courier" pitchFamily="2" charset="0"/>
              </a:rPr>
              <a:t> -&gt;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EB8FC7-4D02-E34F-8724-C5AD925C4D3B}"/>
              </a:ext>
            </a:extLst>
          </p:cNvPr>
          <p:cNvSpPr txBox="1"/>
          <p:nvPr/>
        </p:nvSpPr>
        <p:spPr>
          <a:xfrm>
            <a:off x="6700307" y="3986061"/>
            <a:ext cx="156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rbp</a:t>
            </a:r>
            <a:r>
              <a:rPr lang="en-US" sz="1800" dirty="0">
                <a:latin typeface="Courier" pitchFamily="2" charset="0"/>
              </a:rPr>
              <a:t> + 8 -&gt;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02399EC-1AFB-F046-9BB3-1B82CA0B5EA0}"/>
              </a:ext>
            </a:extLst>
          </p:cNvPr>
          <p:cNvCxnSpPr>
            <a:cxnSpLocks/>
          </p:cNvCxnSpPr>
          <p:nvPr/>
        </p:nvCxnSpPr>
        <p:spPr>
          <a:xfrm flipV="1">
            <a:off x="6478859" y="2402568"/>
            <a:ext cx="1801622" cy="585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570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E6EE5-0C66-C04C-BE48-19414654E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printf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78703-3DC7-C648-89BD-282E0C353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2732" y="2061256"/>
            <a:ext cx="9506233" cy="3847374"/>
          </a:xfrm>
        </p:spPr>
        <p:txBody>
          <a:bodyPr/>
          <a:lstStyle/>
          <a:p>
            <a:pPr marL="50799" indent="0">
              <a:buNone/>
            </a:pPr>
            <a:r>
              <a:rPr lang="en-US" sz="2000" dirty="0" err="1">
                <a:latin typeface="Courier" pitchFamily="2" charset="0"/>
              </a:rPr>
              <a:t>printf</a:t>
            </a:r>
            <a:r>
              <a:rPr lang="en-US" sz="2000" dirty="0">
                <a:latin typeface="Courier" pitchFamily="2" charset="0"/>
              </a:rPr>
              <a:t>(“%d %d %d %d %d %d %d %d\n”, 1, 2, 3, 4, 5, 6, 7, 8);</a:t>
            </a:r>
            <a:endParaRPr lang="en-US" dirty="0"/>
          </a:p>
          <a:p>
            <a:pPr marL="50799" indent="0">
              <a:buNone/>
            </a:pPr>
            <a:endParaRPr lang="en-US" dirty="0"/>
          </a:p>
          <a:p>
            <a:pPr marL="50799" indent="0">
              <a:buNone/>
            </a:pPr>
            <a:endParaRPr lang="en-US" dirty="0"/>
          </a:p>
          <a:p>
            <a:pPr marL="50799" indent="0">
              <a:buNone/>
            </a:pPr>
            <a:r>
              <a:rPr lang="en-US" dirty="0"/>
              <a:t>Output: 1 2 3 4 5 6 7 8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EB2D29-7DB5-C849-8CA4-A32296F849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52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39928-9D42-884E-A942-2DD0F4849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defend / avoid Format String Vulnerabilities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48C80-AEB0-6C4D-9689-AC81C412EC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dirty="0"/>
              <a:t>Make sure that the user cannot provide format string</a:t>
            </a:r>
          </a:p>
          <a:p>
            <a:endParaRPr lang="en-US" dirty="0"/>
          </a:p>
          <a:p>
            <a:r>
              <a:rPr lang="en-US" dirty="0" err="1"/>
              <a:t>printf</a:t>
            </a:r>
            <a:r>
              <a:rPr lang="en-US" dirty="0"/>
              <a:t>(</a:t>
            </a:r>
            <a:r>
              <a:rPr lang="en-US" dirty="0" err="1"/>
              <a:t>buf</a:t>
            </a:r>
            <a:r>
              <a:rPr lang="en-US" dirty="0"/>
              <a:t>); -&gt; </a:t>
            </a:r>
            <a:r>
              <a:rPr lang="en-US" dirty="0" err="1"/>
              <a:t>printf</a:t>
            </a:r>
            <a:r>
              <a:rPr lang="en-US" dirty="0"/>
              <a:t>(“%s”, </a:t>
            </a:r>
            <a:r>
              <a:rPr lang="en-US" dirty="0" err="1"/>
              <a:t>buf</a:t>
            </a:r>
            <a:r>
              <a:rPr lang="en-US" dirty="0"/>
              <a:t>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027819-2026-A743-A606-C2979023A2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360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D64B58D-148C-8544-9975-A4E16B05F2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in-class Lab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5F394D-26A5-3947-884F-5F054C67FC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618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6D8A7-6A21-1C41-BA68-71B97C879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Goal: Log in your participation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635A7-9BA8-F548-AA6E-8D87C802D1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799" indent="0">
              <a:buNone/>
            </a:pPr>
            <a:r>
              <a:rPr lang="en-US" sz="2000" dirty="0"/>
              <a:t>Service IP:  107.21.135.41              Port: 7777</a:t>
            </a:r>
          </a:p>
          <a:p>
            <a:pPr marL="50799" indent="0">
              <a:buNone/>
            </a:pPr>
            <a:r>
              <a:rPr lang="en-US" sz="2000" dirty="0"/>
              <a:t>Service file:</a:t>
            </a:r>
          </a:p>
          <a:p>
            <a:r>
              <a:rPr lang="en-US" sz="1400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https://cse545.tiffanybao.com/labs/week7/format_string.c</a:t>
            </a:r>
            <a:endParaRPr lang="en-US" sz="1400" dirty="0">
              <a:solidFill>
                <a:schemeClr val="accent6"/>
              </a:solidFill>
            </a:endParaRPr>
          </a:p>
          <a:p>
            <a:r>
              <a:rPr lang="en-US" sz="1400" dirty="0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https://cse545.tiffanybao.com/labs/week7/format_string</a:t>
            </a:r>
            <a:endParaRPr lang="en-US" sz="1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631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E6EE5-0C66-C04C-BE48-19414654E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printf</a:t>
            </a:r>
            <a:r>
              <a:rPr lang="en-US" dirty="0"/>
              <a:t>: Arguments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78703-3DC7-C648-89BD-282E0C353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2732" y="2061256"/>
            <a:ext cx="9506233" cy="3847374"/>
          </a:xfrm>
        </p:spPr>
        <p:txBody>
          <a:bodyPr/>
          <a:lstStyle/>
          <a:p>
            <a:pPr marL="50799" indent="0">
              <a:buNone/>
            </a:pPr>
            <a:r>
              <a:rPr lang="en-US" sz="2000" dirty="0" err="1">
                <a:latin typeface="Courier" pitchFamily="2" charset="0"/>
              </a:rPr>
              <a:t>printf</a:t>
            </a:r>
            <a:r>
              <a:rPr lang="en-US" sz="2000" dirty="0">
                <a:latin typeface="Courier" pitchFamily="2" charset="0"/>
              </a:rPr>
              <a:t>(“%d %d %d %d %d %d %d %d\n”, 1, 2, 3, 4, 5, 6, 7, 8);</a:t>
            </a:r>
          </a:p>
          <a:p>
            <a:pPr marL="50799" indent="0">
              <a:buNone/>
            </a:pPr>
            <a:endParaRPr lang="en-US" dirty="0"/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dirty="0"/>
              <a:t>  </a:t>
            </a:r>
            <a:r>
              <a:rPr lang="en-US" sz="2000" dirty="0" err="1"/>
              <a:t>rdi</a:t>
            </a:r>
            <a:r>
              <a:rPr lang="en-US" sz="2000" dirty="0"/>
              <a:t>: &amp;</a:t>
            </a:r>
            <a:r>
              <a:rPr lang="en-US" sz="2000" dirty="0">
                <a:latin typeface="Courier" pitchFamily="2" charset="0"/>
              </a:rPr>
              <a:t>“%d %d %d %d %d %d %d %d\n”</a:t>
            </a:r>
            <a:endParaRPr lang="en-US" sz="2000" dirty="0"/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/>
              <a:t>  </a:t>
            </a:r>
            <a:r>
              <a:rPr lang="en-US" sz="2000" dirty="0" err="1"/>
              <a:t>rsi</a:t>
            </a:r>
            <a:r>
              <a:rPr lang="en-US" sz="2000" dirty="0"/>
              <a:t>: 1</a:t>
            </a:r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/>
              <a:t>  </a:t>
            </a:r>
            <a:r>
              <a:rPr lang="en-US" sz="2000" dirty="0" err="1"/>
              <a:t>rdx</a:t>
            </a:r>
            <a:r>
              <a:rPr lang="en-US" sz="2000" dirty="0"/>
              <a:t>: 2</a:t>
            </a:r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/>
              <a:t>  </a:t>
            </a:r>
            <a:r>
              <a:rPr lang="en-US" sz="2000" dirty="0" err="1"/>
              <a:t>rcx</a:t>
            </a:r>
            <a:r>
              <a:rPr lang="en-US" sz="2000" dirty="0"/>
              <a:t>: 3</a:t>
            </a:r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/>
              <a:t>  r8: 4</a:t>
            </a:r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/>
              <a:t>  r9: 5</a:t>
            </a:r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/>
              <a:t>  on the stack (6)</a:t>
            </a:r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/>
              <a:t>  on the stack (7)</a:t>
            </a:r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/>
              <a:t>  on the stack (8)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EB2D29-7DB5-C849-8CA4-A32296F849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3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8A897F9-C624-3544-9E94-7C959373F6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9261" y="3728427"/>
            <a:ext cx="3302000" cy="173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301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E6EE5-0C66-C04C-BE48-19414654E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printf</a:t>
            </a:r>
            <a:r>
              <a:rPr lang="en-US" dirty="0"/>
              <a:t>: arguments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78703-3DC7-C648-89BD-282E0C353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2732" y="2061256"/>
            <a:ext cx="9506233" cy="3847374"/>
          </a:xfrm>
        </p:spPr>
        <p:txBody>
          <a:bodyPr/>
          <a:lstStyle/>
          <a:p>
            <a:pPr marL="50799" indent="0">
              <a:buNone/>
            </a:pPr>
            <a:r>
              <a:rPr lang="en-US" sz="2000" dirty="0" err="1">
                <a:latin typeface="Courier" pitchFamily="2" charset="0"/>
              </a:rPr>
              <a:t>printf</a:t>
            </a:r>
            <a:r>
              <a:rPr lang="en-US" sz="2000" dirty="0">
                <a:latin typeface="Courier" pitchFamily="2" charset="0"/>
              </a:rPr>
              <a:t>(“%d %d %d %d %d %d %d %d\n”</a:t>
            </a:r>
            <a:r>
              <a:rPr lang="en-US" sz="2000" strike="sngStrike" dirty="0">
                <a:latin typeface="Courier" pitchFamily="2" charset="0"/>
              </a:rPr>
              <a:t>, 1, 2, 3, 4, 5, 6, 7, 8</a:t>
            </a:r>
            <a:r>
              <a:rPr lang="en-US" sz="2000" dirty="0">
                <a:latin typeface="Courier" pitchFamily="2" charset="0"/>
              </a:rPr>
              <a:t>);</a:t>
            </a:r>
          </a:p>
          <a:p>
            <a:pPr marL="50799" indent="0">
              <a:buNone/>
            </a:pPr>
            <a:endParaRPr lang="en-US" dirty="0"/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dirty="0"/>
              <a:t>  </a:t>
            </a:r>
            <a:r>
              <a:rPr lang="en-US" sz="2000" dirty="0" err="1"/>
              <a:t>rdi</a:t>
            </a:r>
            <a:r>
              <a:rPr lang="en-US" sz="2000" dirty="0"/>
              <a:t>: &amp;</a:t>
            </a:r>
            <a:r>
              <a:rPr lang="en-US" sz="2000" dirty="0">
                <a:latin typeface="Courier" pitchFamily="2" charset="0"/>
              </a:rPr>
              <a:t>“%d %d %d %d %d %d %d %d\n”</a:t>
            </a:r>
            <a:endParaRPr lang="en-US" sz="2000" dirty="0"/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/>
              <a:t>  </a:t>
            </a:r>
            <a:r>
              <a:rPr lang="en-US" sz="2000" dirty="0" err="1"/>
              <a:t>rsi</a:t>
            </a:r>
            <a:r>
              <a:rPr lang="en-US" sz="2000" dirty="0"/>
              <a:t>: 1</a:t>
            </a:r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/>
              <a:t>  </a:t>
            </a:r>
            <a:r>
              <a:rPr lang="en-US" sz="2000" dirty="0" err="1"/>
              <a:t>rdx</a:t>
            </a:r>
            <a:r>
              <a:rPr lang="en-US" sz="2000" dirty="0"/>
              <a:t>: 2</a:t>
            </a:r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/>
              <a:t>  </a:t>
            </a:r>
            <a:r>
              <a:rPr lang="en-US" sz="2000" dirty="0" err="1"/>
              <a:t>rcx</a:t>
            </a:r>
            <a:r>
              <a:rPr lang="en-US" sz="2000" dirty="0"/>
              <a:t>: 3</a:t>
            </a:r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/>
              <a:t>  r8: 4</a:t>
            </a:r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/>
              <a:t>  r9: 5</a:t>
            </a:r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/>
              <a:t>  on the stack (6)</a:t>
            </a:r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/>
              <a:t>  on the stack (7)</a:t>
            </a:r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/>
              <a:t>  on the stack (8)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EB2D29-7DB5-C849-8CA4-A32296F849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4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8A897F9-C624-3544-9E94-7C959373F6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9261" y="3728427"/>
            <a:ext cx="3302000" cy="173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654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E6EE5-0C66-C04C-BE48-19414654E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printf</a:t>
            </a:r>
            <a:r>
              <a:rPr lang="en-US" dirty="0"/>
              <a:t>: arguments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78703-3DC7-C648-89BD-282E0C353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2732" y="2061256"/>
            <a:ext cx="9506233" cy="3847374"/>
          </a:xfrm>
        </p:spPr>
        <p:txBody>
          <a:bodyPr/>
          <a:lstStyle/>
          <a:p>
            <a:pPr marL="50799" indent="0">
              <a:buNone/>
            </a:pPr>
            <a:r>
              <a:rPr lang="en-US" sz="2000" dirty="0" err="1">
                <a:latin typeface="Courier" pitchFamily="2" charset="0"/>
              </a:rPr>
              <a:t>printf</a:t>
            </a:r>
            <a:r>
              <a:rPr lang="en-US" sz="2000" dirty="0">
                <a:latin typeface="Courier" pitchFamily="2" charset="0"/>
              </a:rPr>
              <a:t>(“%d %d %d %d %d %d %d %d\n”</a:t>
            </a:r>
            <a:r>
              <a:rPr lang="en-US" sz="2000" strike="sngStrike" dirty="0">
                <a:latin typeface="Courier" pitchFamily="2" charset="0"/>
              </a:rPr>
              <a:t>, 1, 2, 3, 4, 5, 6, 7, 8</a:t>
            </a:r>
            <a:r>
              <a:rPr lang="en-US" sz="2000" dirty="0">
                <a:latin typeface="Courier" pitchFamily="2" charset="0"/>
              </a:rPr>
              <a:t>);</a:t>
            </a:r>
          </a:p>
          <a:p>
            <a:pPr marL="50799" indent="0">
              <a:buNone/>
            </a:pPr>
            <a:endParaRPr lang="en-US" dirty="0"/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dirty="0"/>
              <a:t>  </a:t>
            </a:r>
            <a:r>
              <a:rPr lang="en-US" sz="2000" dirty="0" err="1"/>
              <a:t>rdi</a:t>
            </a:r>
            <a:r>
              <a:rPr lang="en-US" sz="2000" dirty="0"/>
              <a:t>: &amp;</a:t>
            </a:r>
            <a:r>
              <a:rPr lang="en-US" sz="2000" dirty="0">
                <a:latin typeface="Courier" pitchFamily="2" charset="0"/>
              </a:rPr>
              <a:t>“%d %d %d %d %d %d %d %d\n”</a:t>
            </a:r>
            <a:endParaRPr lang="en-US" sz="2000" dirty="0"/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/>
              <a:t>  </a:t>
            </a:r>
            <a:r>
              <a:rPr lang="en-US" sz="2000" dirty="0" err="1"/>
              <a:t>rsi</a:t>
            </a:r>
            <a:r>
              <a:rPr lang="en-US" sz="2000" dirty="0"/>
              <a:t>: 1</a:t>
            </a:r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/>
              <a:t>  </a:t>
            </a:r>
            <a:r>
              <a:rPr lang="en-US" sz="2000" dirty="0" err="1"/>
              <a:t>rdx</a:t>
            </a:r>
            <a:r>
              <a:rPr lang="en-US" sz="2000" dirty="0"/>
              <a:t>: 2</a:t>
            </a:r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/>
              <a:t>  </a:t>
            </a:r>
            <a:r>
              <a:rPr lang="en-US" sz="2000" dirty="0" err="1"/>
              <a:t>rcx</a:t>
            </a:r>
            <a:r>
              <a:rPr lang="en-US" sz="2000" dirty="0"/>
              <a:t>: 3</a:t>
            </a:r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/>
              <a:t>  r8: 4</a:t>
            </a:r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/>
              <a:t>  r9: 5</a:t>
            </a:r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/>
              <a:t>  on the stack (6)</a:t>
            </a:r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/>
              <a:t>  on the stack (7)</a:t>
            </a:r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/>
              <a:t>  on the stack (8)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EB2D29-7DB5-C849-8CA4-A32296F849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5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8A897F9-C624-3544-9E94-7C959373F6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9261" y="3728427"/>
            <a:ext cx="3302000" cy="17399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67B27F5-D497-2249-81F0-ED7135E19D45}"/>
              </a:ext>
            </a:extLst>
          </p:cNvPr>
          <p:cNvSpPr/>
          <p:nvPr/>
        </p:nvSpPr>
        <p:spPr>
          <a:xfrm>
            <a:off x="5354515" y="3622431"/>
            <a:ext cx="555445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Sniglet" pitchFamily="82" charset="0"/>
              </a:rPr>
              <a:t>It still print the arguments</a:t>
            </a:r>
          </a:p>
        </p:txBody>
      </p:sp>
    </p:spTree>
    <p:extLst>
      <p:ext uri="{BB962C8B-B14F-4D97-AF65-F5344CB8AC3E}">
        <p14:creationId xmlns:p14="http://schemas.microsoft.com/office/powerpoint/2010/main" val="1432636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E6EE5-0C66-C04C-BE48-19414654E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printf</a:t>
            </a:r>
            <a:r>
              <a:rPr lang="en-US" dirty="0"/>
              <a:t>: Arguments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78703-3DC7-C648-89BD-282E0C353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2732" y="2061256"/>
            <a:ext cx="9506233" cy="3847374"/>
          </a:xfrm>
        </p:spPr>
        <p:txBody>
          <a:bodyPr/>
          <a:lstStyle/>
          <a:p>
            <a:pPr marL="50799" indent="0">
              <a:buNone/>
            </a:pPr>
            <a:r>
              <a:rPr lang="en-US" sz="2000" dirty="0" err="1">
                <a:latin typeface="Courier" pitchFamily="2" charset="0"/>
              </a:rPr>
              <a:t>printf</a:t>
            </a:r>
            <a:r>
              <a:rPr lang="en-US" sz="2000" dirty="0">
                <a:latin typeface="Courier" pitchFamily="2" charset="0"/>
              </a:rPr>
              <a:t>(“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%d %d %d %d %d %d %d %d\n</a:t>
            </a:r>
            <a:r>
              <a:rPr lang="en-US" sz="2000" dirty="0">
                <a:latin typeface="Courier" pitchFamily="2" charset="0"/>
              </a:rPr>
              <a:t>”</a:t>
            </a:r>
            <a:r>
              <a:rPr lang="en-US" sz="2000" strike="sngStrike" dirty="0">
                <a:latin typeface="Courier" pitchFamily="2" charset="0"/>
              </a:rPr>
              <a:t>, 1, 2, 3, 4, 5, 6, 7, 8</a:t>
            </a:r>
            <a:r>
              <a:rPr lang="en-US" sz="2000" dirty="0">
                <a:latin typeface="Courier" pitchFamily="2" charset="0"/>
              </a:rPr>
              <a:t>);</a:t>
            </a:r>
          </a:p>
          <a:p>
            <a:pPr marL="50799" indent="0">
              <a:buNone/>
            </a:pPr>
            <a:r>
              <a:rPr lang="en-US" dirty="0"/>
              <a:t>                                </a:t>
            </a:r>
            <a:r>
              <a:rPr lang="en-US" u="sng" dirty="0">
                <a:solidFill>
                  <a:schemeClr val="accent1"/>
                </a:solidFill>
              </a:rPr>
              <a:t>Control this</a:t>
            </a:r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dirty="0"/>
              <a:t>  </a:t>
            </a:r>
            <a:r>
              <a:rPr lang="en-US" sz="2000" dirty="0" err="1"/>
              <a:t>rdi</a:t>
            </a:r>
            <a:r>
              <a:rPr lang="en-US" sz="2000" dirty="0"/>
              <a:t>: &amp;</a:t>
            </a:r>
            <a:r>
              <a:rPr lang="en-US" sz="2000" dirty="0">
                <a:latin typeface="Courier" pitchFamily="2" charset="0"/>
              </a:rPr>
              <a:t>“%d %d %d %d %d %d %d %d\n”</a:t>
            </a:r>
            <a:endParaRPr lang="en-US" sz="2000" dirty="0"/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/>
              <a:t>  </a:t>
            </a:r>
            <a:r>
              <a:rPr lang="en-US" sz="2000" dirty="0" err="1"/>
              <a:t>rsi</a:t>
            </a:r>
            <a:r>
              <a:rPr lang="en-US" sz="2000" dirty="0"/>
              <a:t>: 1</a:t>
            </a:r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/>
              <a:t>  </a:t>
            </a:r>
            <a:r>
              <a:rPr lang="en-US" sz="2000" dirty="0" err="1"/>
              <a:t>rdx</a:t>
            </a:r>
            <a:r>
              <a:rPr lang="en-US" sz="2000" dirty="0"/>
              <a:t>: 2</a:t>
            </a:r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/>
              <a:t>  </a:t>
            </a:r>
            <a:r>
              <a:rPr lang="en-US" sz="2000" dirty="0" err="1"/>
              <a:t>rcx</a:t>
            </a:r>
            <a:r>
              <a:rPr lang="en-US" sz="2000" dirty="0"/>
              <a:t>: 3</a:t>
            </a:r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/>
              <a:t>  r8: 4</a:t>
            </a:r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/>
              <a:t>  r9: 5</a:t>
            </a:r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/>
              <a:t>  on the stack (6)</a:t>
            </a:r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/>
              <a:t>  on the stack (7)</a:t>
            </a:r>
          </a:p>
          <a:p>
            <a:pPr marL="507999" indent="-457200">
              <a:spcBef>
                <a:spcPts val="200"/>
              </a:spcBef>
              <a:buFont typeface="+mj-lt"/>
              <a:buAutoNum type="arabicPeriod"/>
            </a:pPr>
            <a:r>
              <a:rPr lang="en-US" sz="2000" dirty="0"/>
              <a:t>  on the stack (8)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EB2D29-7DB5-C849-8CA4-A32296F849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6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8A897F9-C624-3544-9E94-7C959373F6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9261" y="3728427"/>
            <a:ext cx="3302000" cy="17399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67B27F5-D497-2249-81F0-ED7135E19D45}"/>
              </a:ext>
            </a:extLst>
          </p:cNvPr>
          <p:cNvSpPr/>
          <p:nvPr/>
        </p:nvSpPr>
        <p:spPr>
          <a:xfrm>
            <a:off x="5354515" y="3622431"/>
            <a:ext cx="555445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Sniglet" pitchFamily="82" charset="0"/>
              </a:rPr>
              <a:t>Leak registers and stack</a:t>
            </a:r>
          </a:p>
        </p:txBody>
      </p:sp>
    </p:spTree>
    <p:extLst>
      <p:ext uri="{BB962C8B-B14F-4D97-AF65-F5344CB8AC3E}">
        <p14:creationId xmlns:p14="http://schemas.microsoft.com/office/powerpoint/2010/main" val="2153499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E6EE5-0C66-C04C-BE48-19414654E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printf</a:t>
            </a:r>
            <a:r>
              <a:rPr lang="en-US" dirty="0"/>
              <a:t>: Stack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78703-3DC7-C648-89BD-282E0C353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2732" y="2061256"/>
            <a:ext cx="4857391" cy="3847374"/>
          </a:xfrm>
        </p:spPr>
        <p:txBody>
          <a:bodyPr/>
          <a:lstStyle/>
          <a:p>
            <a:pPr marL="50799" indent="0">
              <a:buNone/>
            </a:pPr>
            <a:endParaRPr lang="en-US" sz="2000" dirty="0">
              <a:latin typeface="Courier" pitchFamily="2" charset="0"/>
            </a:endParaRPr>
          </a:p>
          <a:p>
            <a:pPr marL="50799" indent="0">
              <a:buNone/>
            </a:pPr>
            <a:r>
              <a:rPr lang="en-US" sz="2000" dirty="0">
                <a:latin typeface="Courier" pitchFamily="2" charset="0"/>
              </a:rPr>
              <a:t>char </a:t>
            </a:r>
            <a:r>
              <a:rPr lang="en-US" sz="2000" dirty="0" err="1">
                <a:latin typeface="Courier" pitchFamily="2" charset="0"/>
              </a:rPr>
              <a:t>buf</a:t>
            </a:r>
            <a:r>
              <a:rPr lang="en-US" sz="2000" dirty="0">
                <a:latin typeface="Courier" pitchFamily="2" charset="0"/>
              </a:rPr>
              <a:t>[] = “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\n</a:t>
            </a:r>
            <a:r>
              <a:rPr lang="en-US" sz="2000" dirty="0">
                <a:latin typeface="Courier" pitchFamily="2" charset="0"/>
              </a:rPr>
              <a:t>”;</a:t>
            </a:r>
          </a:p>
          <a:p>
            <a:pPr marL="50799" indent="0">
              <a:buNone/>
            </a:pPr>
            <a:r>
              <a:rPr lang="en-US" sz="2000" dirty="0" err="1">
                <a:latin typeface="Courier" pitchFamily="2" charset="0"/>
              </a:rPr>
              <a:t>printf</a:t>
            </a:r>
            <a:r>
              <a:rPr lang="en-US" sz="2000" dirty="0">
                <a:latin typeface="Courier" pitchFamily="2" charset="0"/>
              </a:rPr>
              <a:t>(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buf</a:t>
            </a:r>
            <a:r>
              <a:rPr lang="en-US" sz="2000" dirty="0">
                <a:latin typeface="Courier" pitchFamily="2" charset="0"/>
              </a:rPr>
              <a:t>);</a:t>
            </a:r>
          </a:p>
          <a:p>
            <a:pPr marL="50799" indent="0">
              <a:buNone/>
            </a:pPr>
            <a:endParaRPr lang="en-US" sz="2000" dirty="0">
              <a:latin typeface="Courier" pitchFamily="2" charset="0"/>
            </a:endParaRPr>
          </a:p>
          <a:p>
            <a:pPr marL="50799" indent="0" algn="ctr">
              <a:buNone/>
            </a:pPr>
            <a:r>
              <a:rPr lang="en-US" sz="2000" dirty="0">
                <a:latin typeface="Courier" pitchFamily="2" charset="0"/>
              </a:rPr>
              <a:t>“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%</a:t>
            </a: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</a:t>
            </a:r>
            <a:r>
              <a:rPr lang="en-US" sz="2000" dirty="0">
                <a:solidFill>
                  <a:schemeClr val="accent4"/>
                </a:solidFill>
                <a:latin typeface="Courier" pitchFamily="2" charset="0"/>
              </a:rPr>
              <a:t>%</a:t>
            </a:r>
            <a:r>
              <a:rPr lang="en-US" sz="2000" dirty="0" err="1">
                <a:solidFill>
                  <a:schemeClr val="accent4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4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4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4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4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tx1"/>
                </a:solidFill>
                <a:latin typeface="Courier" pitchFamily="2" charset="0"/>
              </a:rPr>
              <a:t>\n</a:t>
            </a:r>
            <a:r>
              <a:rPr lang="en-US" sz="2000" dirty="0">
                <a:latin typeface="Courier" pitchFamily="2" charset="0"/>
              </a:rPr>
              <a:t>”;</a:t>
            </a:r>
          </a:p>
          <a:p>
            <a:pPr marL="50799" indent="0">
              <a:buNone/>
            </a:pPr>
            <a:endParaRPr lang="en-US" sz="2000" dirty="0">
              <a:latin typeface="Courier" pitchFamily="2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EB2D29-7DB5-C849-8CA4-A32296F849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948C861-629B-FD42-8391-5C16DFB0E2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707348"/>
              </p:ext>
            </p:extLst>
          </p:nvPr>
        </p:nvGraphicFramePr>
        <p:xfrm>
          <a:off x="7881604" y="1659945"/>
          <a:ext cx="2333270" cy="3977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3270">
                  <a:extLst>
                    <a:ext uri="{9D8B030D-6E8A-4147-A177-3AD203B41FA5}">
                      <a16:colId xmlns:a16="http://schemas.microsoft.com/office/drawing/2014/main" val="4137842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878568"/>
                  </a:ext>
                </a:extLst>
              </a:tr>
              <a:tr h="14833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" pitchFamily="2" charset="0"/>
                        </a:rPr>
                        <a:t>“%</a:t>
                      </a:r>
                      <a:r>
                        <a:rPr lang="en-US" sz="1800" dirty="0" err="1">
                          <a:latin typeface="Courier" pitchFamily="2" charset="0"/>
                        </a:rPr>
                        <a:t>llx</a:t>
                      </a:r>
                      <a:r>
                        <a:rPr lang="en-US" sz="1800" dirty="0">
                          <a:latin typeface="Courier" pitchFamily="2" charset="0"/>
                        </a:rPr>
                        <a:t> %</a:t>
                      </a:r>
                      <a:r>
                        <a:rPr lang="en-US" sz="1800" dirty="0" err="1">
                          <a:latin typeface="Courier" pitchFamily="2" charset="0"/>
                        </a:rPr>
                        <a:t>llx</a:t>
                      </a:r>
                      <a:r>
                        <a:rPr lang="en-US" sz="1800" dirty="0">
                          <a:latin typeface="Courier" pitchFamily="2" charset="0"/>
                        </a:rPr>
                        <a:t> …”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514581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" pitchFamily="2" charset="0"/>
                        </a:rPr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289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Sniglet" pitchFamily="82" charset="0"/>
                        </a:rPr>
                        <a:t>saved </a:t>
                      </a:r>
                      <a:r>
                        <a:rPr lang="en-US" sz="1800" dirty="0" err="1">
                          <a:latin typeface="Courier" pitchFamily="2" charset="0"/>
                        </a:rPr>
                        <a:t>rbp</a:t>
                      </a:r>
                      <a:r>
                        <a:rPr lang="en-US" sz="1800" dirty="0">
                          <a:latin typeface="Sniglet" pitchFamily="82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1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Sniglet" pitchFamily="82" charset="0"/>
                        </a:rPr>
                        <a:t>saved </a:t>
                      </a:r>
                      <a:r>
                        <a:rPr lang="en-US" sz="1800" dirty="0">
                          <a:latin typeface="Courier" pitchFamily="2" charset="0"/>
                        </a:rPr>
                        <a:t>rip</a:t>
                      </a:r>
                      <a:r>
                        <a:rPr lang="en-US" sz="1800" dirty="0">
                          <a:latin typeface="Sniglet" pitchFamily="8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800" dirty="0">
                          <a:latin typeface="Sniglet" pitchFamily="82" charset="0"/>
                        </a:rPr>
                        <a:t>(return address)</a:t>
                      </a:r>
                      <a:r>
                        <a:rPr lang="en-US" sz="1800" dirty="0">
                          <a:latin typeface="Courier" pitchFamily="2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68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" pitchFamily="2" charset="0"/>
                        </a:rPr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91780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8B4519B-CD53-864B-8B0D-5A6F70509395}"/>
              </a:ext>
            </a:extLst>
          </p:cNvPr>
          <p:cNvSpPr txBox="1"/>
          <p:nvPr/>
        </p:nvSpPr>
        <p:spPr>
          <a:xfrm>
            <a:off x="6790869" y="4080035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rbp</a:t>
            </a:r>
            <a:r>
              <a:rPr lang="en-US" sz="1800" dirty="0">
                <a:latin typeface="Courier" pitchFamily="2" charset="0"/>
              </a:rPr>
              <a:t> -&gt;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D3EBBB-AAD0-F747-814A-0CC285F16192}"/>
              </a:ext>
            </a:extLst>
          </p:cNvPr>
          <p:cNvSpPr txBox="1"/>
          <p:nvPr/>
        </p:nvSpPr>
        <p:spPr>
          <a:xfrm>
            <a:off x="6777013" y="1863306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rsp</a:t>
            </a:r>
            <a:r>
              <a:rPr lang="en-US" sz="1800" dirty="0">
                <a:latin typeface="Courier" pitchFamily="2" charset="0"/>
              </a:rPr>
              <a:t> -&gt;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1FC8A9-2B2F-5C41-9E08-CE17614BE8C9}"/>
              </a:ext>
            </a:extLst>
          </p:cNvPr>
          <p:cNvSpPr txBox="1"/>
          <p:nvPr/>
        </p:nvSpPr>
        <p:spPr>
          <a:xfrm>
            <a:off x="6236678" y="4440258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rbp</a:t>
            </a:r>
            <a:r>
              <a:rPr lang="en-US" sz="1800" dirty="0">
                <a:latin typeface="Courier" pitchFamily="2" charset="0"/>
              </a:rPr>
              <a:t> + 8 -&gt;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5CA87B2-D5F3-9648-9690-F3A002C3BA70}"/>
              </a:ext>
            </a:extLst>
          </p:cNvPr>
          <p:cNvCxnSpPr>
            <a:cxnSpLocks/>
          </p:cNvCxnSpPr>
          <p:nvPr/>
        </p:nvCxnSpPr>
        <p:spPr>
          <a:xfrm flipV="1">
            <a:off x="6013938" y="2232639"/>
            <a:ext cx="1696916" cy="1847396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978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E6EE5-0C66-C04C-BE48-19414654E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READ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78703-3DC7-C648-89BD-282E0C353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2732" y="2061256"/>
            <a:ext cx="4857391" cy="3847374"/>
          </a:xfrm>
        </p:spPr>
        <p:txBody>
          <a:bodyPr/>
          <a:lstStyle/>
          <a:p>
            <a:pPr marL="50799" indent="0">
              <a:buNone/>
            </a:pPr>
            <a:endParaRPr lang="en-US" sz="2000" dirty="0">
              <a:latin typeface="Courier" pitchFamily="2" charset="0"/>
            </a:endParaRPr>
          </a:p>
          <a:p>
            <a:pPr marL="50799" indent="0">
              <a:buNone/>
            </a:pPr>
            <a:r>
              <a:rPr lang="en-US" sz="2000" dirty="0">
                <a:latin typeface="Courier" pitchFamily="2" charset="0"/>
              </a:rPr>
              <a:t>char </a:t>
            </a:r>
            <a:r>
              <a:rPr lang="en-US" sz="2000" dirty="0" err="1">
                <a:latin typeface="Courier" pitchFamily="2" charset="0"/>
              </a:rPr>
              <a:t>buf</a:t>
            </a:r>
            <a:r>
              <a:rPr lang="en-US" sz="2000" dirty="0">
                <a:latin typeface="Courier" pitchFamily="2" charset="0"/>
              </a:rPr>
              <a:t>[] = “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\n</a:t>
            </a:r>
            <a:r>
              <a:rPr lang="en-US" sz="2000" dirty="0">
                <a:latin typeface="Courier" pitchFamily="2" charset="0"/>
              </a:rPr>
              <a:t>”;</a:t>
            </a:r>
          </a:p>
          <a:p>
            <a:pPr marL="50799" indent="0">
              <a:buNone/>
            </a:pPr>
            <a:r>
              <a:rPr lang="en-US" sz="2000" dirty="0" err="1">
                <a:latin typeface="Courier" pitchFamily="2" charset="0"/>
              </a:rPr>
              <a:t>printf</a:t>
            </a:r>
            <a:r>
              <a:rPr lang="en-US" sz="2000" dirty="0">
                <a:latin typeface="Courier" pitchFamily="2" charset="0"/>
              </a:rPr>
              <a:t>(</a:t>
            </a:r>
            <a:r>
              <a:rPr lang="en-US" sz="2000" dirty="0" err="1">
                <a:solidFill>
                  <a:schemeClr val="accent1"/>
                </a:solidFill>
                <a:latin typeface="Courier" pitchFamily="2" charset="0"/>
              </a:rPr>
              <a:t>buf</a:t>
            </a:r>
            <a:r>
              <a:rPr lang="en-US" sz="2000" dirty="0">
                <a:latin typeface="Courier" pitchFamily="2" charset="0"/>
              </a:rPr>
              <a:t>);</a:t>
            </a:r>
          </a:p>
          <a:p>
            <a:pPr marL="50799" indent="0">
              <a:buNone/>
            </a:pPr>
            <a:endParaRPr lang="en-US" sz="2000" dirty="0">
              <a:latin typeface="Courier" pitchFamily="2" charset="0"/>
            </a:endParaRPr>
          </a:p>
          <a:p>
            <a:pPr marL="50799" indent="0" algn="ctr">
              <a:buNone/>
            </a:pPr>
            <a:r>
              <a:rPr lang="en-US" sz="2000" dirty="0">
                <a:latin typeface="Courier" pitchFamily="2" charset="0"/>
              </a:rPr>
              <a:t>“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%</a:t>
            </a: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6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 </a:t>
            </a:r>
            <a:r>
              <a:rPr lang="en-US" sz="4000" dirty="0">
                <a:solidFill>
                  <a:schemeClr val="accent4"/>
                </a:solidFill>
                <a:latin typeface="Courier" pitchFamily="2" charset="0"/>
              </a:rPr>
              <a:t>%s</a:t>
            </a:r>
            <a:r>
              <a:rPr lang="en-US" sz="2000" dirty="0">
                <a:solidFill>
                  <a:schemeClr val="accent4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4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accent4"/>
                </a:solidFill>
                <a:latin typeface="Courier" pitchFamily="2" charset="0"/>
              </a:rPr>
              <a:t> %</a:t>
            </a:r>
            <a:r>
              <a:rPr lang="en-US" sz="2000" dirty="0" err="1">
                <a:solidFill>
                  <a:schemeClr val="accent4"/>
                </a:solidFill>
                <a:latin typeface="Courier" pitchFamily="2" charset="0"/>
              </a:rPr>
              <a:t>llx</a:t>
            </a:r>
            <a:r>
              <a:rPr lang="en-US" sz="2000" dirty="0">
                <a:solidFill>
                  <a:schemeClr val="tx1"/>
                </a:solidFill>
                <a:latin typeface="Courier" pitchFamily="2" charset="0"/>
              </a:rPr>
              <a:t>\n</a:t>
            </a:r>
            <a:r>
              <a:rPr lang="en-US" sz="2000" dirty="0">
                <a:latin typeface="Courier" pitchFamily="2" charset="0"/>
              </a:rPr>
              <a:t>”;</a:t>
            </a:r>
          </a:p>
          <a:p>
            <a:pPr marL="50799" indent="0">
              <a:buNone/>
            </a:pPr>
            <a:endParaRPr lang="en-US" sz="2000" dirty="0">
              <a:latin typeface="Courier" pitchFamily="2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EB2D29-7DB5-C849-8CA4-A32296F849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948C861-629B-FD42-8391-5C16DFB0E2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193046"/>
              </p:ext>
            </p:extLst>
          </p:nvPr>
        </p:nvGraphicFramePr>
        <p:xfrm>
          <a:off x="7881604" y="1659945"/>
          <a:ext cx="2333270" cy="3977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3270">
                  <a:extLst>
                    <a:ext uri="{9D8B030D-6E8A-4147-A177-3AD203B41FA5}">
                      <a16:colId xmlns:a16="http://schemas.microsoft.com/office/drawing/2014/main" val="4137842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878568"/>
                  </a:ext>
                </a:extLst>
              </a:tr>
              <a:tr h="14833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accent4"/>
                          </a:solidFill>
                          <a:latin typeface="Courier" pitchFamily="2" charset="0"/>
                        </a:rPr>
                        <a:t>0x555555554708</a:t>
                      </a:r>
                      <a:endParaRPr lang="en-US" sz="1800" dirty="0">
                        <a:solidFill>
                          <a:schemeClr val="accent4"/>
                        </a:solidFill>
                        <a:latin typeface="Courier" pitchFamily="2" charset="0"/>
                      </a:endParaRPr>
                    </a:p>
                    <a:p>
                      <a:pPr algn="ctr"/>
                      <a:r>
                        <a:rPr lang="en-US" sz="1800" dirty="0">
                          <a:latin typeface="Courier" pitchFamily="2" charset="0"/>
                        </a:rPr>
                        <a:t>%</a:t>
                      </a:r>
                      <a:r>
                        <a:rPr lang="en-US" sz="1800" dirty="0" err="1">
                          <a:latin typeface="Courier" pitchFamily="2" charset="0"/>
                        </a:rPr>
                        <a:t>llx</a:t>
                      </a:r>
                      <a:r>
                        <a:rPr lang="en-US" sz="1800" dirty="0">
                          <a:latin typeface="Courier" pitchFamily="2" charset="0"/>
                        </a:rPr>
                        <a:t> %</a:t>
                      </a:r>
                      <a:r>
                        <a:rPr lang="en-US" sz="1800" dirty="0" err="1">
                          <a:latin typeface="Courier" pitchFamily="2" charset="0"/>
                        </a:rPr>
                        <a:t>llx</a:t>
                      </a:r>
                      <a:r>
                        <a:rPr lang="en-US" sz="1800" dirty="0">
                          <a:latin typeface="Courier" pitchFamily="2" charset="0"/>
                        </a:rPr>
                        <a:t> 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514581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" pitchFamily="2" charset="0"/>
                        </a:rPr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289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Sniglet" pitchFamily="82" charset="0"/>
                        </a:rPr>
                        <a:t>saved </a:t>
                      </a:r>
                      <a:r>
                        <a:rPr lang="en-US" sz="1800" dirty="0" err="1">
                          <a:latin typeface="Courier" pitchFamily="2" charset="0"/>
                        </a:rPr>
                        <a:t>rbp</a:t>
                      </a:r>
                      <a:r>
                        <a:rPr lang="en-US" sz="1800" dirty="0">
                          <a:latin typeface="Sniglet" pitchFamily="82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1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Sniglet" pitchFamily="82" charset="0"/>
                        </a:rPr>
                        <a:t>saved </a:t>
                      </a:r>
                      <a:r>
                        <a:rPr lang="en-US" sz="1800" dirty="0">
                          <a:latin typeface="Courier" pitchFamily="2" charset="0"/>
                        </a:rPr>
                        <a:t>rip</a:t>
                      </a:r>
                      <a:r>
                        <a:rPr lang="en-US" sz="1800" dirty="0">
                          <a:latin typeface="Sniglet" pitchFamily="8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800" dirty="0">
                          <a:latin typeface="Sniglet" pitchFamily="82" charset="0"/>
                        </a:rPr>
                        <a:t>(return address)</a:t>
                      </a:r>
                      <a:r>
                        <a:rPr lang="en-US" sz="1800" dirty="0">
                          <a:latin typeface="Courier" pitchFamily="2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68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" pitchFamily="2" charset="0"/>
                        </a:rPr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91780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8B4519B-CD53-864B-8B0D-5A6F70509395}"/>
              </a:ext>
            </a:extLst>
          </p:cNvPr>
          <p:cNvSpPr txBox="1"/>
          <p:nvPr/>
        </p:nvSpPr>
        <p:spPr>
          <a:xfrm>
            <a:off x="6790869" y="4080035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rbp</a:t>
            </a:r>
            <a:r>
              <a:rPr lang="en-US" sz="1800" dirty="0">
                <a:latin typeface="Courier" pitchFamily="2" charset="0"/>
              </a:rPr>
              <a:t> -&gt;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D3EBBB-AAD0-F747-814A-0CC285F16192}"/>
              </a:ext>
            </a:extLst>
          </p:cNvPr>
          <p:cNvSpPr txBox="1"/>
          <p:nvPr/>
        </p:nvSpPr>
        <p:spPr>
          <a:xfrm>
            <a:off x="6777013" y="1863306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rsp</a:t>
            </a:r>
            <a:r>
              <a:rPr lang="en-US" sz="1800" dirty="0">
                <a:latin typeface="Courier" pitchFamily="2" charset="0"/>
              </a:rPr>
              <a:t> -&gt;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1FC8A9-2B2F-5C41-9E08-CE17614BE8C9}"/>
              </a:ext>
            </a:extLst>
          </p:cNvPr>
          <p:cNvSpPr txBox="1"/>
          <p:nvPr/>
        </p:nvSpPr>
        <p:spPr>
          <a:xfrm>
            <a:off x="6236678" y="4440258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" pitchFamily="2" charset="0"/>
              </a:rPr>
              <a:t>rbp</a:t>
            </a:r>
            <a:r>
              <a:rPr lang="en-US" sz="1800" dirty="0">
                <a:latin typeface="Courier" pitchFamily="2" charset="0"/>
              </a:rPr>
              <a:t> + 8 -&gt;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5CA87B2-D5F3-9648-9690-F3A002C3BA70}"/>
              </a:ext>
            </a:extLst>
          </p:cNvPr>
          <p:cNvCxnSpPr>
            <a:cxnSpLocks/>
          </p:cNvCxnSpPr>
          <p:nvPr/>
        </p:nvCxnSpPr>
        <p:spPr>
          <a:xfrm flipV="1">
            <a:off x="6013938" y="2232639"/>
            <a:ext cx="1696916" cy="1847396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55870"/>
      </p:ext>
    </p:extLst>
  </p:cSld>
  <p:clrMapOvr>
    <a:masterClrMapping/>
  </p:clrMapOvr>
</p:sld>
</file>

<file path=ppt/theme/theme1.xml><?xml version="1.0" encoding="utf-8"?>
<a:theme xmlns:a="http://schemas.openxmlformats.org/drawingml/2006/main" name="CSE545">
  <a:themeElements>
    <a:clrScheme name="Custom 347">
      <a:dk1>
        <a:srgbClr val="000000"/>
      </a:dk1>
      <a:lt1>
        <a:srgbClr val="FFFFFF"/>
      </a:lt1>
      <a:dk2>
        <a:srgbClr val="7A868B"/>
      </a:dk2>
      <a:lt2>
        <a:srgbClr val="D5DEE2"/>
      </a:lt2>
      <a:accent1>
        <a:srgbClr val="FF4026"/>
      </a:accent1>
      <a:accent2>
        <a:srgbClr val="FFA300"/>
      </a:accent2>
      <a:accent3>
        <a:srgbClr val="FAD900"/>
      </a:accent3>
      <a:accent4>
        <a:srgbClr val="A6CD02"/>
      </a:accent4>
      <a:accent5>
        <a:srgbClr val="35C4CA"/>
      </a:accent5>
      <a:accent6>
        <a:srgbClr val="00A7EB"/>
      </a:accent6>
      <a:hlink>
        <a:srgbClr val="000000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E545withTitle" id="{2AEC4A99-D416-5C4A-BEBD-D3D81F67F701}" vid="{C7E43C88-C73E-834A-89DB-E4E1E13FAC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CSE545</Template>
  <TotalTime>46847</TotalTime>
  <Words>2156</Words>
  <Application>Microsoft Macintosh PowerPoint</Application>
  <PresentationFormat>Widescreen</PresentationFormat>
  <Paragraphs>402</Paragraphs>
  <Slides>32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System Font Regular</vt:lpstr>
      <vt:lpstr>Arial</vt:lpstr>
      <vt:lpstr>Bangers</vt:lpstr>
      <vt:lpstr>Calibri</vt:lpstr>
      <vt:lpstr>Courier</vt:lpstr>
      <vt:lpstr>Sniglet</vt:lpstr>
      <vt:lpstr>CSE545</vt:lpstr>
      <vt:lpstr>CSE 545 Format String Vulnerabilities  Tiffany Bao tbao@asu.edu</vt:lpstr>
      <vt:lpstr>Format String Vulnerabilities</vt:lpstr>
      <vt:lpstr>printf</vt:lpstr>
      <vt:lpstr>printf: Arguments</vt:lpstr>
      <vt:lpstr>printf: arguments</vt:lpstr>
      <vt:lpstr>printf: arguments</vt:lpstr>
      <vt:lpstr>printf: Arguments</vt:lpstr>
      <vt:lpstr>printf: Stack</vt:lpstr>
      <vt:lpstr>Arbitrary READ</vt:lpstr>
      <vt:lpstr>Arbitrary READ</vt:lpstr>
      <vt:lpstr>Arbitrary READ</vt:lpstr>
      <vt:lpstr>Arbitrary READ</vt:lpstr>
      <vt:lpstr>positional argument</vt:lpstr>
      <vt:lpstr>Arbitrary READ</vt:lpstr>
      <vt:lpstr>PowerPoint Presentation</vt:lpstr>
      <vt:lpstr>write any value</vt:lpstr>
      <vt:lpstr>write any value</vt:lpstr>
      <vt:lpstr>write any value</vt:lpstr>
      <vt:lpstr>write any value to anywhere --- arbitrary write</vt:lpstr>
      <vt:lpstr>write any value to anywhere --- arbitrary write</vt:lpstr>
      <vt:lpstr>write any value to anywhere --- arbitrary write</vt:lpstr>
      <vt:lpstr>write any value to anywhere --- arbitrary write</vt:lpstr>
      <vt:lpstr>write any value to anywhere --- arbitrary write</vt:lpstr>
      <vt:lpstr>Controlling written value</vt:lpstr>
      <vt:lpstr>Controlling written value by Format Specifiers</vt:lpstr>
      <vt:lpstr>Controlling written value</vt:lpstr>
      <vt:lpstr>BuT…</vt:lpstr>
      <vt:lpstr>BuT…</vt:lpstr>
      <vt:lpstr>Positional Parameters</vt:lpstr>
      <vt:lpstr>defend / avoid Format String Vulnerabilities</vt:lpstr>
      <vt:lpstr>in-class Lab</vt:lpstr>
      <vt:lpstr>Goal: Log in your participation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545 F2020, Week 3  Reverse Engineering I  Tiffany Bao tbao@asu.edu</dc:title>
  <dc:creator>Tiffany Bao</dc:creator>
  <cp:lastModifiedBy>Tiffany Bao</cp:lastModifiedBy>
  <cp:revision>860</cp:revision>
  <dcterms:created xsi:type="dcterms:W3CDTF">2020-08-23T16:00:53Z</dcterms:created>
  <dcterms:modified xsi:type="dcterms:W3CDTF">2023-02-20T18:31:39Z</dcterms:modified>
</cp:coreProperties>
</file>