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5"/>
  </p:notesMasterIdLst>
  <p:sldIdLst>
    <p:sldId id="257" r:id="rId2"/>
    <p:sldId id="358" r:id="rId3"/>
    <p:sldId id="375" r:id="rId4"/>
    <p:sldId id="362" r:id="rId5"/>
    <p:sldId id="363" r:id="rId6"/>
    <p:sldId id="365" r:id="rId7"/>
    <p:sldId id="367" r:id="rId8"/>
    <p:sldId id="366" r:id="rId9"/>
    <p:sldId id="368" r:id="rId10"/>
    <p:sldId id="370" r:id="rId11"/>
    <p:sldId id="372" r:id="rId12"/>
    <p:sldId id="373" r:id="rId13"/>
    <p:sldId id="374" r:id="rId14"/>
    <p:sldId id="359" r:id="rId15"/>
    <p:sldId id="377" r:id="rId16"/>
    <p:sldId id="379" r:id="rId17"/>
    <p:sldId id="380" r:id="rId18"/>
    <p:sldId id="381" r:id="rId19"/>
    <p:sldId id="383" r:id="rId20"/>
    <p:sldId id="382" r:id="rId21"/>
    <p:sldId id="386" r:id="rId22"/>
    <p:sldId id="387" r:id="rId23"/>
    <p:sldId id="384" r:id="rId24"/>
    <p:sldId id="385" r:id="rId25"/>
    <p:sldId id="459" r:id="rId26"/>
    <p:sldId id="469" r:id="rId27"/>
    <p:sldId id="528" r:id="rId28"/>
    <p:sldId id="529" r:id="rId29"/>
    <p:sldId id="530" r:id="rId30"/>
    <p:sldId id="531" r:id="rId31"/>
    <p:sldId id="524" r:id="rId32"/>
    <p:sldId id="431" r:id="rId33"/>
    <p:sldId id="532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8"/>
    <p:restoredTop sz="78158"/>
  </p:normalViewPr>
  <p:slideViewPr>
    <p:cSldViewPr snapToGrid="0" snapToObjects="1">
      <p:cViewPr varScale="1">
        <p:scale>
          <a:sx n="134" d="100"/>
          <a:sy n="134" d="100"/>
        </p:scale>
        <p:origin x="208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0295-79D2-9643-8380-6C60B57E0778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13B2-5834-7F44-92C6-32D9C72F6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46c57400e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646c57400e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948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program header table and section header table side by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8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3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30 minutes: shellcode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reads it and execute the code.</a:t>
            </a:r>
          </a:p>
          <a:p>
            <a:r>
              <a:rPr lang="en-US" dirty="0"/>
              <a:t>“Header” to describe the high level information of the content, and direct computers to useful information.</a:t>
            </a:r>
          </a:p>
          <a:p>
            <a:r>
              <a:rPr lang="en-US" dirty="0"/>
              <a:t>header is not code, it’s the property description of code or data. you can consider it as your ID card. It contains important information about you, but it’s not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6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http://blog.k3170makan.com/2018/09/introduction-to-elf-format-part-</a:t>
            </a:r>
            <a:r>
              <a:rPr lang="en-US" dirty="0" err="1"/>
              <a:t>ii.html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4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look at .text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program header table and section header table side by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9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program header table and section header table side by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513B2-5834-7F44-92C6-32D9C72F60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753700" y="12283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347300" y="821900"/>
            <a:ext cx="8548867" cy="5214133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85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9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9290766" cy="3847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ct val="100000"/>
              <a:buFont typeface="Sniglet" pitchFamily="82" charset="0"/>
              <a:buChar char="×"/>
              <a:defRPr sz="24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421324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7638713" y="2074900"/>
            <a:ext cx="3060400" cy="3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979467" y="10180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674667" y="713201"/>
            <a:ext cx="10505333" cy="5580367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Subtitle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4811963" y="8615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4507163" y="556795"/>
            <a:ext cx="6997300" cy="5079376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1301681" y="1169209"/>
            <a:ext cx="9373171" cy="101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02733" y="2061256"/>
            <a:ext cx="10281200" cy="4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B8AB1F1C-5B97-FA47-A21B-131B164D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08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7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7/77/Elf-layout--en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se545.tiffanybao.com/labs/week5/stack.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e545.tiffanybao.com/labs/week5/ld-2.31.so" TargetMode="External"/><Relationship Id="rId5" Type="http://schemas.openxmlformats.org/officeDocument/2006/relationships/hyperlink" Target="https://cse545.tiffanybao.com/labs/week5/libc.so.6" TargetMode="External"/><Relationship Id="rId4" Type="http://schemas.openxmlformats.org/officeDocument/2006/relationships/hyperlink" Target="https://cse545.tiffanybao.com/labs/week5/stack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7/77/Elf-layout--en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ctrTitle"/>
          </p:nvPr>
        </p:nvSpPr>
        <p:spPr>
          <a:xfrm>
            <a:off x="2914132" y="1268218"/>
            <a:ext cx="6788667" cy="438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 dirty="0"/>
              <a:t>CSE 545</a:t>
            </a:r>
            <a:br>
              <a:rPr lang="en" sz="2400" dirty="0"/>
            </a:br>
            <a:r>
              <a:rPr lang="en" sz="5867" dirty="0"/>
              <a:t>Stack vulnerabilities: II</a:t>
            </a:r>
            <a:r>
              <a:rPr lang="en-US" altLang="zh-CN" sz="5867" dirty="0"/>
              <a:t>I</a:t>
            </a:r>
            <a:br>
              <a:rPr lang="en" sz="5867" dirty="0"/>
            </a:br>
            <a:endParaRPr sz="3200" dirty="0"/>
          </a:p>
          <a:p>
            <a:pPr lvl="0" algn="r"/>
            <a:r>
              <a:rPr lang="en" sz="2400" u="sng" dirty="0"/>
              <a:t>Tiffany Bao</a:t>
            </a:r>
            <a:br>
              <a:rPr lang="en" sz="2400" u="sng" dirty="0"/>
            </a:br>
            <a:r>
              <a:rPr lang="en-US" sz="2400" dirty="0" err="1"/>
              <a:t>tbao@asu.edu</a:t>
            </a:r>
            <a:endParaRPr sz="2400" u="sng" dirty="0"/>
          </a:p>
        </p:txBody>
      </p:sp>
    </p:spTree>
    <p:extLst>
      <p:ext uri="{BB962C8B-B14F-4D97-AF65-F5344CB8AC3E}">
        <p14:creationId xmlns:p14="http://schemas.microsoft.com/office/powerpoint/2010/main" val="392911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AD09-3B75-2C43-B82C-1777CE8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358A-4EF1-6A47-9CBA-0CFE32046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CD1B9-2BC0-5B41-9B14-7942518C8213}"/>
              </a:ext>
            </a:extLst>
          </p:cNvPr>
          <p:cNvSpPr/>
          <p:nvPr/>
        </p:nvSpPr>
        <p:spPr>
          <a:xfrm>
            <a:off x="934693" y="2216361"/>
            <a:ext cx="4987135" cy="338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00000000  7f 45 4c 46 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02</a:t>
            </a:r>
            <a:r>
              <a:rPr lang="en-US" sz="1800" dirty="0">
                <a:latin typeface="Courier" pitchFamily="2" charset="0"/>
              </a:rPr>
              <a:t> 01 01 00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00 00 00 00 00 00 00 00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00000010  03 00 3e 00 01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30 06 </a:t>
            </a:r>
            <a:r>
              <a:rPr lang="en-US" sz="1800" dirty="0">
                <a:latin typeface="Courier" pitchFamily="2" charset="0"/>
              </a:rPr>
              <a:t>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00000020  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40 00 00 00 00 00 00 00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</a:t>
            </a:r>
            <a:r>
              <a:rPr lang="en-US" sz="1800" b="1" dirty="0">
                <a:solidFill>
                  <a:schemeClr val="accent6"/>
                </a:solidFill>
                <a:latin typeface="Courier" pitchFamily="2" charset="0"/>
              </a:rPr>
              <a:t>18 1a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00000030  00 00 00 00 40 00 38 00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09 00 </a:t>
            </a:r>
            <a:r>
              <a:rPr lang="en-US" sz="1800" b="1" dirty="0">
                <a:solidFill>
                  <a:schemeClr val="accent4"/>
                </a:solidFill>
                <a:latin typeface="Courier" pitchFamily="2" charset="0"/>
              </a:rPr>
              <a:t>40 00 </a:t>
            </a:r>
            <a:r>
              <a:rPr lang="en-US" sz="1800" dirty="0">
                <a:latin typeface="Courier" pitchFamily="2" charset="0"/>
              </a:rPr>
              <a:t>1d 00 1c 00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FF360D-C6F1-EC4F-BC3E-5F87330A9C8E}"/>
              </a:ext>
            </a:extLst>
          </p:cNvPr>
          <p:cNvGraphicFramePr>
            <a:graphicFrameLocks noGrp="1"/>
          </p:cNvGraphicFramePr>
          <p:nvPr/>
        </p:nvGraphicFramePr>
        <p:xfrm>
          <a:off x="5650347" y="1436778"/>
          <a:ext cx="5596074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110">
                  <a:extLst>
                    <a:ext uri="{9D8B030D-6E8A-4147-A177-3AD203B41FA5}">
                      <a16:colId xmlns:a16="http://schemas.microsoft.com/office/drawing/2014/main" val="2958677526"/>
                    </a:ext>
                  </a:extLst>
                </a:gridCol>
                <a:gridCol w="2907964">
                  <a:extLst>
                    <a:ext uri="{9D8B030D-6E8A-4147-A177-3AD203B41FA5}">
                      <a16:colId xmlns:a16="http://schemas.microsoft.com/office/drawing/2014/main" val="26997754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Sniglet" pitchFamily="82" charset="0"/>
                        </a:rPr>
                        <a:t>ELF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Magic:   7f 45 4c 46 02 01 01 00 00 00 00 00 00 00 00 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0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niglet" pitchFamily="82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Class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: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Sniglet" pitchFamily="82" charset="0"/>
                      </a:endParaRP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Data: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OS/ABI: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ABI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Type: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Machine: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  Entry point address: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Start of program headers:</a:t>
                      </a:r>
                    </a:p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Start of section headers</a:t>
                      </a:r>
                      <a:r>
                        <a:rPr lang="en-US" sz="1400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Flags: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this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</a:t>
                      </a:r>
                      <a:r>
                        <a:rPr lang="en-US" sz="1800" dirty="0">
                          <a:solidFill>
                            <a:schemeClr val="accent4"/>
                          </a:solidFill>
                          <a:latin typeface="Sniglet" pitchFamily="82" charset="0"/>
                        </a:rPr>
                        <a:t>Size of section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section headers:</a:t>
                      </a:r>
                    </a:p>
                    <a:p>
                      <a:r>
                        <a:rPr lang="en-US" sz="1200" dirty="0">
                          <a:latin typeface="Sniglet" pitchFamily="82" charset="0"/>
                        </a:rPr>
                        <a:t>  Section header string table index: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ELF64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Sniglet" pitchFamily="82" charset="0"/>
                      </a:endParaRP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2's complement, little endian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1 (current)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UNIX - System V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DYN (Shared object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Advanced Micro Devices X86-64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0x1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0x630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64 (bytes into file)</a:t>
                      </a:r>
                    </a:p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6680 (bytes into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56 (bytes)                                                                                             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9</a:t>
                      </a:r>
                    </a:p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29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92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39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CB7A-9D1D-DE42-80DB-BBD12A04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90F9C-1DC4-BC4B-9BA2-49CA9169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Instructs the computer to create a process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0D7E-28F5-A749-BABA-C5ECBBFB96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5A793-7EF4-AB4C-BA9F-48D96EA5A70B}"/>
              </a:ext>
            </a:extLst>
          </p:cNvPr>
          <p:cNvSpPr/>
          <p:nvPr/>
        </p:nvSpPr>
        <p:spPr>
          <a:xfrm>
            <a:off x="1174949" y="2787795"/>
            <a:ext cx="98095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Program Headers: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Type           </a:t>
            </a:r>
            <a:r>
              <a:rPr lang="en-US" sz="1600" b="1" dirty="0">
                <a:solidFill>
                  <a:schemeClr val="accent1"/>
                </a:solidFill>
                <a:latin typeface="Courier" pitchFamily="2" charset="0"/>
                <a:cs typeface="Courier New" panose="02070309020205020404" pitchFamily="49" charset="0"/>
              </a:rPr>
              <a:t>Offset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</a:t>
            </a:r>
            <a:r>
              <a:rPr lang="en-US" sz="1600" b="1" dirty="0" err="1">
                <a:solidFill>
                  <a:schemeClr val="accent2"/>
                </a:solidFill>
                <a:latin typeface="Courier" pitchFamily="2" charset="0"/>
                <a:cs typeface="Courier New" panose="02070309020205020404" pitchFamily="49" charset="0"/>
              </a:rPr>
              <a:t>VirtAddr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</a:t>
            </a:r>
            <a:r>
              <a:rPr lang="en-US" sz="1600" b="1" dirty="0" err="1">
                <a:solidFill>
                  <a:schemeClr val="accent4"/>
                </a:solidFill>
                <a:latin typeface="Courier" pitchFamily="2" charset="0"/>
                <a:cs typeface="Courier New" panose="02070309020205020404" pitchFamily="49" charset="0"/>
              </a:rPr>
              <a:t>PhysAddr</a:t>
            </a:r>
            <a:endParaRPr lang="en-US" sz="1600" b="1" dirty="0">
              <a:solidFill>
                <a:schemeClr val="accent4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 err="1">
                <a:solidFill>
                  <a:schemeClr val="accent6"/>
                </a:solidFill>
                <a:latin typeface="Courier" pitchFamily="2" charset="0"/>
                <a:cs typeface="Courier New" panose="02070309020205020404" pitchFamily="49" charset="0"/>
              </a:rPr>
              <a:t>FileSiz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</a:t>
            </a:r>
            <a:r>
              <a:rPr lang="en-US" sz="1600" b="1" dirty="0" err="1">
                <a:solidFill>
                  <a:srgbClr val="00B050"/>
                </a:solidFill>
                <a:latin typeface="Courier" pitchFamily="2" charset="0"/>
                <a:cs typeface="Courier New" panose="02070309020205020404" pitchFamily="49" charset="0"/>
              </a:rPr>
              <a:t>MemSiz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 </a:t>
            </a:r>
            <a:r>
              <a:rPr lang="en-US" sz="1600" b="1" dirty="0">
                <a:solidFill>
                  <a:srgbClr val="7030A0"/>
                </a:solidFill>
                <a:latin typeface="Courier" pitchFamily="2" charset="0"/>
                <a:cs typeface="Courier New" panose="02070309020205020404" pitchFamily="49" charset="0"/>
              </a:rPr>
              <a:t>Flags  Align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PHDR           </a:t>
            </a:r>
            <a:r>
              <a:rPr lang="en-US" sz="1600" b="1" dirty="0">
                <a:solidFill>
                  <a:schemeClr val="accent1"/>
                </a:solidFill>
                <a:latin typeface="Courier" pitchFamily="2" charset="0"/>
                <a:cs typeface="Courier New" panose="02070309020205020404" pitchFamily="49" charset="0"/>
              </a:rPr>
              <a:t>0x0000000000000040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  <a:cs typeface="Courier New" panose="02070309020205020404" pitchFamily="49" charset="0"/>
              </a:rPr>
              <a:t>0x0000000000000040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/>
                </a:solidFill>
                <a:latin typeface="Courier" pitchFamily="2" charset="0"/>
                <a:cs typeface="Courier New" panose="02070309020205020404" pitchFamily="49" charset="0"/>
              </a:rPr>
              <a:t>0x0000000000000040</a:t>
            </a:r>
          </a:p>
          <a:p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/>
                </a:solidFill>
                <a:latin typeface="Courier" pitchFamily="2" charset="0"/>
                <a:cs typeface="Courier New" panose="02070309020205020404" pitchFamily="49" charset="0"/>
              </a:rPr>
              <a:t>0x00000000000001f8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urier" pitchFamily="2" charset="0"/>
                <a:cs typeface="Courier New" panose="02070309020205020404" pitchFamily="49" charset="0"/>
              </a:rPr>
              <a:t>0x00000000000001f8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7030A0"/>
                </a:solidFill>
                <a:latin typeface="Courier" pitchFamily="2" charset="0"/>
                <a:cs typeface="Courier New" panose="02070309020205020404" pitchFamily="49" charset="0"/>
              </a:rPr>
              <a:t>R      0x8</a:t>
            </a:r>
          </a:p>
          <a:p>
            <a:endParaRPr lang="en-US" sz="1600" b="1" dirty="0">
              <a:solidFill>
                <a:srgbClr val="7030A0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INTERP         0x0000000000000238 0x0000000000000238 0x0000000000000238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          0x000000000000001c 0x000000000000001c  R      0x1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[Requesting program interpreter: /lib64/ld-linux-x86-64.so.2]</a:t>
            </a:r>
          </a:p>
          <a:p>
            <a:endParaRPr lang="en-US" sz="1600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LOAD           0x0000000000000000 0x0000000000000000 0x0000000000000000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          0x0000000000000c88 0x0000000000000c88  R E    0x200000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70461-FFD4-8C4C-8307-9E8407073D23}"/>
              </a:ext>
            </a:extLst>
          </p:cNvPr>
          <p:cNvSpPr txBox="1"/>
          <p:nvPr/>
        </p:nvSpPr>
        <p:spPr>
          <a:xfrm>
            <a:off x="1283034" y="5745499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niglet" pitchFamily="82" charset="0"/>
              </a:rPr>
              <a:t>Segment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58F3B-B378-0540-8CA7-251508A078EC}"/>
              </a:ext>
            </a:extLst>
          </p:cNvPr>
          <p:cNvSpPr/>
          <p:nvPr/>
        </p:nvSpPr>
        <p:spPr>
          <a:xfrm>
            <a:off x="1424505" y="3429000"/>
            <a:ext cx="883267" cy="217714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FDD2-CEE8-8141-A89D-93ABF366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F575C-0310-8748-99AE-3034D5FBB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26A26-179B-3845-833A-3E5BF504E5E7}"/>
              </a:ext>
            </a:extLst>
          </p:cNvPr>
          <p:cNvSpPr/>
          <p:nvPr/>
        </p:nvSpPr>
        <p:spPr>
          <a:xfrm>
            <a:off x="1342883" y="2232841"/>
            <a:ext cx="92907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Section Headers: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[Nr] Name              Type             Address           Offset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Size              </a:t>
            </a:r>
            <a:r>
              <a:rPr lang="en-US" sz="1600" dirty="0" err="1">
                <a:latin typeface="Courier" pitchFamily="2" charset="0"/>
                <a:cs typeface="Courier New" panose="02070309020205020404" pitchFamily="49" charset="0"/>
              </a:rPr>
              <a:t>EntSize</a:t>
            </a:r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   Flags  Link  Info  Align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[ 0]                   NULL             0000000000000000  00000000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0000000000000000  0000000000000000           0     0     0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[ 1] .</a:t>
            </a:r>
            <a:r>
              <a:rPr lang="en-US" sz="1600" dirty="0" err="1">
                <a:latin typeface="Courier" pitchFamily="2" charset="0"/>
                <a:cs typeface="Courier New" panose="02070309020205020404" pitchFamily="49" charset="0"/>
              </a:rPr>
              <a:t>interp</a:t>
            </a:r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    PROGBITS         0000000000000238  00000238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000000000000001c  0000000000000000   A       0     0     1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[ 2] .</a:t>
            </a:r>
            <a:r>
              <a:rPr lang="en-US" sz="1600" dirty="0" err="1">
                <a:latin typeface="Courier" pitchFamily="2" charset="0"/>
                <a:cs typeface="Courier New" panose="02070309020205020404" pitchFamily="49" charset="0"/>
              </a:rPr>
              <a:t>note.ABI</a:t>
            </a:r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-tag     NOTE             0000000000000254  00000254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0000000000000020  0000000000000000   A       0     0     4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[ 3] .</a:t>
            </a:r>
            <a:r>
              <a:rPr lang="en-US" sz="1600" dirty="0" err="1">
                <a:latin typeface="Courier" pitchFamily="2" charset="0"/>
                <a:cs typeface="Courier New" panose="02070309020205020404" pitchFamily="49" charset="0"/>
              </a:rPr>
              <a:t>note.gnu.build-i</a:t>
            </a:r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NOTE             0000000000000274  00000274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0000000000000024  0000000000000000   A       0     0     4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[ 4] .</a:t>
            </a:r>
            <a:r>
              <a:rPr lang="en-US" sz="1600" dirty="0" err="1">
                <a:latin typeface="Courier" pitchFamily="2" charset="0"/>
                <a:cs typeface="Courier New" panose="02070309020205020404" pitchFamily="49" charset="0"/>
              </a:rPr>
              <a:t>gnu.hash</a:t>
            </a:r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  GNU_HASH         0000000000000298  00000298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000000000000001c  0000000000000000   A       5     0     8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…</a:t>
            </a:r>
          </a:p>
        </p:txBody>
      </p:sp>
    </p:spTree>
    <p:extLst>
      <p:ext uri="{BB962C8B-B14F-4D97-AF65-F5344CB8AC3E}">
        <p14:creationId xmlns:p14="http://schemas.microsoft.com/office/powerpoint/2010/main" val="336023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4700-D544-B548-BCAA-87816972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ELF: Executable and Linkable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182CB-3576-2240-A47B-A4D9765B0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9E914-AA60-1447-BB80-A96D4132B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07" y="2029028"/>
            <a:ext cx="3390078" cy="375557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A02F75-DF72-854A-881A-22AA99480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5444381" cy="3847374"/>
          </a:xfrm>
        </p:spPr>
        <p:txBody>
          <a:bodyPr/>
          <a:lstStyle/>
          <a:p>
            <a:r>
              <a:rPr lang="en-US" dirty="0"/>
              <a:t>ELF Header</a:t>
            </a:r>
          </a:p>
          <a:p>
            <a:r>
              <a:rPr lang="en-US" dirty="0"/>
              <a:t>Program Header Table</a:t>
            </a:r>
          </a:p>
          <a:p>
            <a:r>
              <a:rPr lang="en-US" dirty="0"/>
              <a:t>Sections</a:t>
            </a:r>
          </a:p>
          <a:p>
            <a:r>
              <a:rPr lang="en-US" dirty="0"/>
              <a:t>Section Header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7BD4A-E972-374F-95E1-6AA9CDB567EC}"/>
              </a:ext>
            </a:extLst>
          </p:cNvPr>
          <p:cNvSpPr txBox="1"/>
          <p:nvPr/>
        </p:nvSpPr>
        <p:spPr>
          <a:xfrm>
            <a:off x="1402733" y="6413252"/>
            <a:ext cx="914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Picture is based on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https://upload.wikimedia.org/wikipedia/commons/7/77/Elf-layout--en.svg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C287E54-6021-9B49-907D-E81FE1E24C13}"/>
              </a:ext>
            </a:extLst>
          </p:cNvPr>
          <p:cNvSpPr/>
          <p:nvPr/>
        </p:nvSpPr>
        <p:spPr>
          <a:xfrm rot="14207509">
            <a:off x="7691110" y="2206918"/>
            <a:ext cx="614780" cy="668613"/>
          </a:xfrm>
          <a:prstGeom prst="arc">
            <a:avLst>
              <a:gd name="adj1" fmla="val 15800353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E73A484-0853-6347-8588-C4B7AC009FED}"/>
              </a:ext>
            </a:extLst>
          </p:cNvPr>
          <p:cNvSpPr/>
          <p:nvPr/>
        </p:nvSpPr>
        <p:spPr>
          <a:xfrm rot="14207509">
            <a:off x="6740197" y="2321745"/>
            <a:ext cx="4171796" cy="3456894"/>
          </a:xfrm>
          <a:prstGeom prst="arc">
            <a:avLst>
              <a:gd name="adj1" fmla="val 14971169"/>
              <a:gd name="adj2" fmla="val 153558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C09B71-484D-8842-BE19-C3D7CB34795D}"/>
              </a:ext>
            </a:extLst>
          </p:cNvPr>
          <p:cNvSpPr/>
          <p:nvPr/>
        </p:nvSpPr>
        <p:spPr>
          <a:xfrm>
            <a:off x="7761514" y="2070672"/>
            <a:ext cx="2155372" cy="5002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BF7FD-D49F-B548-A9C9-343A65A474C9}"/>
              </a:ext>
            </a:extLst>
          </p:cNvPr>
          <p:cNvSpPr/>
          <p:nvPr/>
        </p:nvSpPr>
        <p:spPr>
          <a:xfrm>
            <a:off x="7771504" y="5256003"/>
            <a:ext cx="2155372" cy="60531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8ABE7-9E79-8548-B3AE-FE94A2407BA1}"/>
              </a:ext>
            </a:extLst>
          </p:cNvPr>
          <p:cNvSpPr/>
          <p:nvPr/>
        </p:nvSpPr>
        <p:spPr>
          <a:xfrm>
            <a:off x="7794172" y="3134947"/>
            <a:ext cx="2155372" cy="207931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F4D7D-854D-D340-8D54-81BA6CEDBFED}"/>
              </a:ext>
            </a:extLst>
          </p:cNvPr>
          <p:cNvSpPr/>
          <p:nvPr/>
        </p:nvSpPr>
        <p:spPr>
          <a:xfrm>
            <a:off x="7771504" y="2597397"/>
            <a:ext cx="2155372" cy="50359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B692-9624-6A42-B440-2A39542EE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199" y="1996177"/>
            <a:ext cx="5023200" cy="1546400"/>
          </a:xfrm>
        </p:spPr>
        <p:txBody>
          <a:bodyPr/>
          <a:lstStyle/>
          <a:p>
            <a:r>
              <a:rPr lang="en-US" dirty="0"/>
              <a:t>ELF Execution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C57845-6D50-4948-817C-130C96E9A909}"/>
              </a:ext>
            </a:extLst>
          </p:cNvPr>
          <p:cNvGrpSpPr/>
          <p:nvPr/>
        </p:nvGrpSpPr>
        <p:grpSpPr>
          <a:xfrm>
            <a:off x="6417009" y="3711466"/>
            <a:ext cx="3187289" cy="1338441"/>
            <a:chOff x="1252764" y="2840794"/>
            <a:chExt cx="3187289" cy="14474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9B07C2-24C0-4246-A379-233A917F9A3A}"/>
                </a:ext>
              </a:extLst>
            </p:cNvPr>
            <p:cNvSpPr txBox="1"/>
            <p:nvPr/>
          </p:nvSpPr>
          <p:spPr>
            <a:xfrm>
              <a:off x="1252764" y="3955424"/>
              <a:ext cx="1385316" cy="33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niglet" pitchFamily="82" charset="0"/>
                </a:rPr>
                <a:t>Executable File</a:t>
              </a:r>
            </a:p>
          </p:txBody>
        </p:sp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137C9FA6-CB2B-3C42-9A1F-033CD70EA221}"/>
                </a:ext>
              </a:extLst>
            </p:cNvPr>
            <p:cNvSpPr txBox="1">
              <a:spLocks/>
            </p:cNvSpPr>
            <p:nvPr/>
          </p:nvSpPr>
          <p:spPr>
            <a:xfrm>
              <a:off x="1559414" y="2840794"/>
              <a:ext cx="772009" cy="931981"/>
            </a:xfrm>
            <a:prstGeom prst="rect">
              <a:avLst/>
            </a:prstGeom>
            <a:ln w="38100" cap="flat" cmpd="sng" algn="ctr">
              <a:solidFill>
                <a:schemeClr val="dk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50799"/>
              <a:r>
                <a:rPr lang="en-US" sz="400" dirty="0"/>
                <a:t>010100010100010011111010100010100010100010011111010100010100010100010011111010100010100010100010011111010100010100010100010011111010100010100100110100111000101000101000101000101000100111110010100010100010011111010100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E3ED9B-440E-7B4A-8BB5-7CE7D6D684D0}"/>
                </a:ext>
              </a:extLst>
            </p:cNvPr>
            <p:cNvSpPr txBox="1"/>
            <p:nvPr/>
          </p:nvSpPr>
          <p:spPr>
            <a:xfrm>
              <a:off x="2982603" y="3955424"/>
              <a:ext cx="1457450" cy="33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niglet" pitchFamily="82" charset="0"/>
                </a:rPr>
                <a:t>Executed Result</a:t>
              </a:r>
            </a:p>
          </p:txBody>
        </p:sp>
      </p:grp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4E83442-A7CD-2A4F-8DA6-572F1755332B}"/>
              </a:ext>
            </a:extLst>
          </p:cNvPr>
          <p:cNvSpPr txBox="1">
            <a:spLocks/>
          </p:cNvSpPr>
          <p:nvPr/>
        </p:nvSpPr>
        <p:spPr>
          <a:xfrm>
            <a:off x="8489568" y="3710903"/>
            <a:ext cx="772009" cy="861774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0799"/>
            <a:r>
              <a:rPr lang="en-US" sz="900" dirty="0">
                <a:latin typeface="Courier" pitchFamily="2" charset="0"/>
              </a:rPr>
              <a:t>Hello World!</a:t>
            </a:r>
          </a:p>
        </p:txBody>
      </p:sp>
    </p:spTree>
    <p:extLst>
      <p:ext uri="{BB962C8B-B14F-4D97-AF65-F5344CB8AC3E}">
        <p14:creationId xmlns:p14="http://schemas.microsoft.com/office/powerpoint/2010/main" val="288423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4700-D544-B548-BCAA-87816972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ELF: Executable and Linkable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182CB-3576-2240-A47B-A4D9765B0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012E9E-FC40-2C4A-AD54-06F9C23C219C}"/>
              </a:ext>
            </a:extLst>
          </p:cNvPr>
          <p:cNvGrpSpPr/>
          <p:nvPr/>
        </p:nvGrpSpPr>
        <p:grpSpPr>
          <a:xfrm>
            <a:off x="5041900" y="2153560"/>
            <a:ext cx="1879600" cy="3755070"/>
            <a:chOff x="4660900" y="1283700"/>
            <a:chExt cx="2209800" cy="44147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DC9A75-5730-F14E-86DD-FA37D73ECBF3}"/>
                </a:ext>
              </a:extLst>
            </p:cNvPr>
            <p:cNvSpPr/>
            <p:nvPr/>
          </p:nvSpPr>
          <p:spPr>
            <a:xfrm>
              <a:off x="4673600" y="1283700"/>
              <a:ext cx="2197100" cy="764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ELF Header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A565A3-C7D0-0D42-B3B2-29F21D98910D}"/>
                </a:ext>
              </a:extLst>
            </p:cNvPr>
            <p:cNvSpPr/>
            <p:nvPr/>
          </p:nvSpPr>
          <p:spPr>
            <a:xfrm>
              <a:off x="4673600" y="2185400"/>
              <a:ext cx="2197100" cy="764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Program Header Table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7AB684-5274-E64E-8DF5-8595524BB215}"/>
                </a:ext>
              </a:extLst>
            </p:cNvPr>
            <p:cNvSpPr/>
            <p:nvPr/>
          </p:nvSpPr>
          <p:spPr>
            <a:xfrm>
              <a:off x="4673600" y="3117488"/>
              <a:ext cx="2197100" cy="16958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Code and Data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14F7DE-BA0B-C84C-BF25-8C86B2FCBAB6}"/>
                </a:ext>
              </a:extLst>
            </p:cNvPr>
            <p:cNvSpPr/>
            <p:nvPr/>
          </p:nvSpPr>
          <p:spPr>
            <a:xfrm>
              <a:off x="4660900" y="4933589"/>
              <a:ext cx="2197100" cy="764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Section Header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25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4700-D544-B548-BCAA-87816972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ELF: Executable and Linkable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182CB-3576-2240-A47B-A4D9765B0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15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012E9E-FC40-2C4A-AD54-06F9C23C219C}"/>
              </a:ext>
            </a:extLst>
          </p:cNvPr>
          <p:cNvGrpSpPr/>
          <p:nvPr/>
        </p:nvGrpSpPr>
        <p:grpSpPr>
          <a:xfrm>
            <a:off x="3898900" y="2001160"/>
            <a:ext cx="1879600" cy="3755070"/>
            <a:chOff x="4660900" y="1283700"/>
            <a:chExt cx="2209800" cy="44147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DC9A75-5730-F14E-86DD-FA37D73ECBF3}"/>
                </a:ext>
              </a:extLst>
            </p:cNvPr>
            <p:cNvSpPr/>
            <p:nvPr/>
          </p:nvSpPr>
          <p:spPr>
            <a:xfrm>
              <a:off x="4673600" y="1283700"/>
              <a:ext cx="2197100" cy="764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ELF Header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A565A3-C7D0-0D42-B3B2-29F21D98910D}"/>
                </a:ext>
              </a:extLst>
            </p:cNvPr>
            <p:cNvSpPr/>
            <p:nvPr/>
          </p:nvSpPr>
          <p:spPr>
            <a:xfrm>
              <a:off x="4673600" y="2185400"/>
              <a:ext cx="2197100" cy="764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Program Header Table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7AB684-5274-E64E-8DF5-8595524BB215}"/>
                </a:ext>
              </a:extLst>
            </p:cNvPr>
            <p:cNvSpPr/>
            <p:nvPr/>
          </p:nvSpPr>
          <p:spPr>
            <a:xfrm>
              <a:off x="4673600" y="3117488"/>
              <a:ext cx="2197100" cy="16958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Code and Data</a:t>
              </a:r>
            </a:p>
            <a:p>
              <a:pPr algn="ctr"/>
              <a:r>
                <a:rPr lang="en-US" sz="2800" dirty="0">
                  <a:solidFill>
                    <a:schemeClr val="accent6"/>
                  </a:solidFill>
                  <a:latin typeface="Sniglet" pitchFamily="82" charset="0"/>
                </a:rPr>
                <a:t>Segments</a:t>
              </a:r>
              <a:endParaRPr lang="en-US" sz="2000" dirty="0">
                <a:solidFill>
                  <a:schemeClr val="accent6"/>
                </a:solidFill>
                <a:latin typeface="Sniglet" pitchFamily="8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14F7DE-BA0B-C84C-BF25-8C86B2FCBAB6}"/>
                </a:ext>
              </a:extLst>
            </p:cNvPr>
            <p:cNvSpPr/>
            <p:nvPr/>
          </p:nvSpPr>
          <p:spPr>
            <a:xfrm>
              <a:off x="4660900" y="4933589"/>
              <a:ext cx="2197100" cy="764856"/>
            </a:xfrm>
            <a:prstGeom prst="rect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Sniglet" pitchFamily="82" charset="0"/>
                </a:rPr>
                <a:t>Section Header Table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17BB1-3CCA-204B-98E3-A4F989FF5998}"/>
              </a:ext>
            </a:extLst>
          </p:cNvPr>
          <p:cNvGrpSpPr/>
          <p:nvPr/>
        </p:nvGrpSpPr>
        <p:grpSpPr>
          <a:xfrm>
            <a:off x="6565900" y="2001160"/>
            <a:ext cx="1879600" cy="3755070"/>
            <a:chOff x="4660900" y="1283700"/>
            <a:chExt cx="2209800" cy="44147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05B8FD-C2AF-674C-89F0-859EE55C5836}"/>
                </a:ext>
              </a:extLst>
            </p:cNvPr>
            <p:cNvSpPr/>
            <p:nvPr/>
          </p:nvSpPr>
          <p:spPr>
            <a:xfrm>
              <a:off x="4673600" y="1283700"/>
              <a:ext cx="2197100" cy="764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ELF Header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B8F1B4-AB3E-D34E-9D61-89E0BBCE1857}"/>
                </a:ext>
              </a:extLst>
            </p:cNvPr>
            <p:cNvSpPr/>
            <p:nvPr/>
          </p:nvSpPr>
          <p:spPr>
            <a:xfrm>
              <a:off x="4673600" y="2185400"/>
              <a:ext cx="2197100" cy="764856"/>
            </a:xfrm>
            <a:prstGeom prst="rect">
              <a:avLst/>
            </a:prstGeom>
            <a:ln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Sniglet" pitchFamily="82" charset="0"/>
                </a:rPr>
                <a:t>Program Header Table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016D7-50CC-8D4A-B3C2-963A71FF93EC}"/>
                </a:ext>
              </a:extLst>
            </p:cNvPr>
            <p:cNvSpPr/>
            <p:nvPr/>
          </p:nvSpPr>
          <p:spPr>
            <a:xfrm>
              <a:off x="4673600" y="3117488"/>
              <a:ext cx="2197100" cy="16958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Code and Data</a:t>
              </a:r>
            </a:p>
            <a:p>
              <a:pPr algn="ctr"/>
              <a:r>
                <a:rPr lang="en-US" sz="2800" dirty="0">
                  <a:solidFill>
                    <a:schemeClr val="accent6"/>
                  </a:solidFill>
                  <a:latin typeface="Sniglet" pitchFamily="82" charset="0"/>
                </a:rPr>
                <a:t>Sections</a:t>
              </a:r>
              <a:endParaRPr lang="en-US" sz="2000" dirty="0">
                <a:solidFill>
                  <a:schemeClr val="accent6"/>
                </a:solidFill>
                <a:latin typeface="Sniglet" pitchFamily="8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2B0F4A-5E1E-7C48-B45E-D037D9CC8892}"/>
                </a:ext>
              </a:extLst>
            </p:cNvPr>
            <p:cNvSpPr/>
            <p:nvPr/>
          </p:nvSpPr>
          <p:spPr>
            <a:xfrm>
              <a:off x="4660900" y="4933589"/>
              <a:ext cx="2197100" cy="7648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niglet" pitchFamily="82" charset="0"/>
                </a:rPr>
                <a:t>Section Header Table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34D7CA-AA8E-4B4E-8BA2-F170877D79E6}"/>
              </a:ext>
            </a:extLst>
          </p:cNvPr>
          <p:cNvSpPr/>
          <p:nvPr/>
        </p:nvSpPr>
        <p:spPr>
          <a:xfrm>
            <a:off x="1038110" y="3407045"/>
            <a:ext cx="228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Execution 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B3F3A2-DC05-AF43-9EF9-3064C66BDB27}"/>
              </a:ext>
            </a:extLst>
          </p:cNvPr>
          <p:cNvSpPr/>
          <p:nvPr/>
        </p:nvSpPr>
        <p:spPr>
          <a:xfrm>
            <a:off x="9078066" y="3407044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Sniglet" pitchFamily="82" charset="0"/>
              </a:rPr>
              <a:t>Linking View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71D619-5B6F-CF48-A6F9-5B4AB0E9E224}"/>
              </a:ext>
            </a:extLst>
          </p:cNvPr>
          <p:cNvCxnSpPr>
            <a:stCxn id="3" idx="3"/>
          </p:cNvCxnSpPr>
          <p:nvPr/>
        </p:nvCxnSpPr>
        <p:spPr>
          <a:xfrm flipV="1">
            <a:off x="3321107" y="3637876"/>
            <a:ext cx="37459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04C06F-2E92-0048-82F3-DC2ECEE7E435}"/>
              </a:ext>
            </a:extLst>
          </p:cNvPr>
          <p:cNvCxnSpPr>
            <a:cxnSpLocks/>
          </p:cNvCxnSpPr>
          <p:nvPr/>
        </p:nvCxnSpPr>
        <p:spPr>
          <a:xfrm flipH="1" flipV="1">
            <a:off x="8625286" y="3619267"/>
            <a:ext cx="37459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2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9C70-936B-2C42-AE69-64CA26F0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A20C4-CB1D-DE47-854E-F09AB1488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/>
              <a:t>Executable is invoked by </a:t>
            </a:r>
            <a:r>
              <a:rPr lang="en-US" dirty="0" err="1">
                <a:latin typeface="Courier" pitchFamily="2" charset="0"/>
              </a:rPr>
              <a:t>execve</a:t>
            </a:r>
            <a:r>
              <a:rPr lang="en-US" dirty="0">
                <a:latin typeface="Courier" pitchFamily="2" charset="0"/>
              </a:rPr>
              <a:t>()</a:t>
            </a:r>
          </a:p>
          <a:p>
            <a:r>
              <a:rPr lang="en-US" dirty="0">
                <a:latin typeface="Sniglet" pitchFamily="82" charset="0"/>
              </a:rPr>
              <a:t>Kernel loads the executable into memory by program header table</a:t>
            </a:r>
          </a:p>
          <a:p>
            <a:r>
              <a:rPr lang="en-US" dirty="0">
                <a:latin typeface="Sniglet" pitchFamily="82" charset="0"/>
              </a:rPr>
              <a:t>Looks for PT_INTERP entry in the program headers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CD272-17F3-B341-A2E0-8F0E2E22F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CB7A-9D1D-DE42-80DB-BBD12A04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90F9C-1DC4-BC4B-9BA2-49CA9169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Instructs the computer to create a process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0D7E-28F5-A749-BABA-C5ECBBFB96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5A793-7EF4-AB4C-BA9F-48D96EA5A70B}"/>
              </a:ext>
            </a:extLst>
          </p:cNvPr>
          <p:cNvSpPr/>
          <p:nvPr/>
        </p:nvSpPr>
        <p:spPr>
          <a:xfrm>
            <a:off x="1174949" y="2787795"/>
            <a:ext cx="98095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Program Headers: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Type           </a:t>
            </a:r>
            <a:r>
              <a:rPr lang="en-US" sz="1600" b="1" dirty="0">
                <a:solidFill>
                  <a:schemeClr val="accent1"/>
                </a:solidFill>
                <a:latin typeface="Courier" pitchFamily="2" charset="0"/>
                <a:cs typeface="Courier New" panose="02070309020205020404" pitchFamily="49" charset="0"/>
              </a:rPr>
              <a:t>Offset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</a:t>
            </a:r>
            <a:r>
              <a:rPr lang="en-US" sz="1600" b="1" dirty="0" err="1">
                <a:solidFill>
                  <a:schemeClr val="accent2"/>
                </a:solidFill>
                <a:latin typeface="Courier" pitchFamily="2" charset="0"/>
                <a:cs typeface="Courier New" panose="02070309020205020404" pitchFamily="49" charset="0"/>
              </a:rPr>
              <a:t>VirtAddr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</a:t>
            </a:r>
            <a:r>
              <a:rPr lang="en-US" sz="1600" b="1" dirty="0" err="1">
                <a:solidFill>
                  <a:schemeClr val="accent4"/>
                </a:solidFill>
                <a:latin typeface="Courier" pitchFamily="2" charset="0"/>
                <a:cs typeface="Courier New" panose="02070309020205020404" pitchFamily="49" charset="0"/>
              </a:rPr>
              <a:t>PhysAddr</a:t>
            </a:r>
            <a:endParaRPr lang="en-US" sz="1600" b="1" dirty="0">
              <a:solidFill>
                <a:schemeClr val="accent4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 err="1">
                <a:solidFill>
                  <a:schemeClr val="accent6"/>
                </a:solidFill>
                <a:latin typeface="Courier" pitchFamily="2" charset="0"/>
                <a:cs typeface="Courier New" panose="02070309020205020404" pitchFamily="49" charset="0"/>
              </a:rPr>
              <a:t>FileSiz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</a:t>
            </a:r>
            <a:r>
              <a:rPr lang="en-US" sz="1600" b="1" dirty="0" err="1">
                <a:solidFill>
                  <a:srgbClr val="00B050"/>
                </a:solidFill>
                <a:latin typeface="Courier" pitchFamily="2" charset="0"/>
                <a:cs typeface="Courier New" panose="02070309020205020404" pitchFamily="49" charset="0"/>
              </a:rPr>
              <a:t>MemSiz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 </a:t>
            </a:r>
            <a:r>
              <a:rPr lang="en-US" sz="1600" b="1" dirty="0">
                <a:solidFill>
                  <a:srgbClr val="7030A0"/>
                </a:solidFill>
                <a:latin typeface="Courier" pitchFamily="2" charset="0"/>
                <a:cs typeface="Courier New" panose="02070309020205020404" pitchFamily="49" charset="0"/>
              </a:rPr>
              <a:t>Flags  Align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PHDR           </a:t>
            </a:r>
            <a:r>
              <a:rPr lang="en-US" sz="1600" b="1" dirty="0">
                <a:solidFill>
                  <a:schemeClr val="accent1"/>
                </a:solidFill>
                <a:latin typeface="Courier" pitchFamily="2" charset="0"/>
                <a:cs typeface="Courier New" panose="02070309020205020404" pitchFamily="49" charset="0"/>
              </a:rPr>
              <a:t>0x0000000000000040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" pitchFamily="2" charset="0"/>
                <a:cs typeface="Courier New" panose="02070309020205020404" pitchFamily="49" charset="0"/>
              </a:rPr>
              <a:t>0x0000000000000040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/>
                </a:solidFill>
                <a:latin typeface="Courier" pitchFamily="2" charset="0"/>
                <a:cs typeface="Courier New" panose="02070309020205020404" pitchFamily="49" charset="0"/>
              </a:rPr>
              <a:t>0x0000000000000040</a:t>
            </a:r>
          </a:p>
          <a:p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               </a:t>
            </a:r>
            <a:r>
              <a:rPr lang="en-US" sz="1600" b="1" dirty="0">
                <a:solidFill>
                  <a:schemeClr val="accent6"/>
                </a:solidFill>
                <a:latin typeface="Courier" pitchFamily="2" charset="0"/>
                <a:cs typeface="Courier New" panose="02070309020205020404" pitchFamily="49" charset="0"/>
              </a:rPr>
              <a:t>0x00000000000001f8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urier" pitchFamily="2" charset="0"/>
                <a:cs typeface="Courier New" panose="02070309020205020404" pitchFamily="49" charset="0"/>
              </a:rPr>
              <a:t>0x00000000000001f8</a:t>
            </a:r>
            <a:r>
              <a:rPr lang="en-US" sz="1600" b="1" dirty="0">
                <a:latin typeface="Courier" pitchFamily="2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7030A0"/>
                </a:solidFill>
                <a:latin typeface="Courier" pitchFamily="2" charset="0"/>
                <a:cs typeface="Courier New" panose="02070309020205020404" pitchFamily="49" charset="0"/>
              </a:rPr>
              <a:t>R      0x8</a:t>
            </a:r>
          </a:p>
          <a:p>
            <a:endParaRPr lang="en-US" sz="1600" b="1" dirty="0">
              <a:solidFill>
                <a:srgbClr val="7030A0"/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INTERP         0x0000000000000238 0x0000000000000238 0x0000000000000238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          0x000000000000001c 0x000000000000001c  R      0x1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[Requesting program interpreter: /lib64/ld-linux-x86-64.so.2]</a:t>
            </a:r>
          </a:p>
          <a:p>
            <a:endParaRPr lang="en-US" sz="1600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LOAD           0x0000000000000000 0x0000000000000000 0x0000000000000000</a:t>
            </a:r>
          </a:p>
          <a:p>
            <a:r>
              <a:rPr lang="en-US" sz="1600" dirty="0">
                <a:latin typeface="Courier" pitchFamily="2" charset="0"/>
                <a:cs typeface="Courier New" panose="02070309020205020404" pitchFamily="49" charset="0"/>
              </a:rPr>
              <a:t>                 0x0000000000000c88 0x0000000000000c88  R E    0x200000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58F3B-B378-0540-8CA7-251508A078EC}"/>
              </a:ext>
            </a:extLst>
          </p:cNvPr>
          <p:cNvSpPr/>
          <p:nvPr/>
        </p:nvSpPr>
        <p:spPr>
          <a:xfrm>
            <a:off x="1424505" y="4190999"/>
            <a:ext cx="9065695" cy="939801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9C70-936B-2C42-AE69-64CA26F0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A20C4-CB1D-DE47-854E-F09AB1488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>
                <a:solidFill>
                  <a:schemeClr val="tx1"/>
                </a:solidFill>
              </a:rPr>
              <a:t>Executable is invoked by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execve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()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niglet" pitchFamily="82" charset="0"/>
              </a:rPr>
              <a:t>Kernel loads the executable into memory by program header table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niglet" pitchFamily="82" charset="0"/>
              </a:rPr>
              <a:t>Looks 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PT_INTERP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niglet" pitchFamily="82" charset="0"/>
              </a:rPr>
              <a:t> entry in the program headers</a:t>
            </a:r>
          </a:p>
          <a:p>
            <a:r>
              <a:rPr lang="en-US" dirty="0">
                <a:latin typeface="Sniglet" pitchFamily="82" charset="0"/>
              </a:rPr>
              <a:t>Load dynamic linker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CD272-17F3-B341-A2E0-8F0E2E22F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B692-9624-6A42-B440-2A39542EE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199" y="1996177"/>
            <a:ext cx="5023200" cy="1546400"/>
          </a:xfrm>
        </p:spPr>
        <p:txBody>
          <a:bodyPr/>
          <a:lstStyle/>
          <a:p>
            <a:r>
              <a:rPr lang="en-US" dirty="0"/>
              <a:t>ELF Format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C57845-6D50-4948-817C-130C96E9A909}"/>
              </a:ext>
            </a:extLst>
          </p:cNvPr>
          <p:cNvGrpSpPr/>
          <p:nvPr/>
        </p:nvGrpSpPr>
        <p:grpSpPr>
          <a:xfrm>
            <a:off x="7299141" y="3786786"/>
            <a:ext cx="1385315" cy="1218165"/>
            <a:chOff x="3018668" y="2945795"/>
            <a:chExt cx="1385315" cy="1317406"/>
          </a:xfrm>
        </p:grpSpPr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137C9FA6-CB2B-3C42-9A1F-033CD70EA221}"/>
                </a:ext>
              </a:extLst>
            </p:cNvPr>
            <p:cNvSpPr txBox="1">
              <a:spLocks/>
            </p:cNvSpPr>
            <p:nvPr/>
          </p:nvSpPr>
          <p:spPr>
            <a:xfrm>
              <a:off x="3325322" y="2945795"/>
              <a:ext cx="772009" cy="931981"/>
            </a:xfrm>
            <a:prstGeom prst="rect">
              <a:avLst/>
            </a:prstGeom>
            <a:ln w="38100" cap="flat" cmpd="sng" algn="ctr">
              <a:solidFill>
                <a:schemeClr val="dk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50799"/>
              <a:r>
                <a:rPr lang="en-US" sz="400" dirty="0"/>
                <a:t>010100010100010011111010100010100010100010011111010100010100010100010011111010100010100010100010011111010100010100010100010011111010100010100100110100111000101000101000101000101000100111110010100010100010011111010100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E3ED9B-440E-7B4A-8BB5-7CE7D6D684D0}"/>
                </a:ext>
              </a:extLst>
            </p:cNvPr>
            <p:cNvSpPr txBox="1"/>
            <p:nvPr/>
          </p:nvSpPr>
          <p:spPr>
            <a:xfrm>
              <a:off x="3018668" y="3955424"/>
              <a:ext cx="1385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niglet" pitchFamily="82" charset="0"/>
                </a:rPr>
                <a:t>Executable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2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C3E9-6985-634C-B765-75E56E8D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Linking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8101F-8C1B-1742-AE7C-2A292BF00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Maps the shared libraries to the program's address space.</a:t>
            </a:r>
          </a:p>
          <a:p>
            <a:r>
              <a:rPr lang="en-US" dirty="0"/>
              <a:t>Relocates the text and data of the dynamically linked library into memory segment</a:t>
            </a:r>
          </a:p>
          <a:p>
            <a:r>
              <a:rPr lang="en-US" dirty="0"/>
              <a:t>Relocates the symbols of the executable referred to the dynamically linked library.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1E9C6-5E42-284F-B16D-D641D5695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8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C029-5892-3743-A9DD-D9747DD1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3BC3-1004-C24A-AD33-C3C34EA4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179219"/>
            <a:ext cx="9290766" cy="3179648"/>
          </a:xfrm>
        </p:spPr>
        <p:txBody>
          <a:bodyPr anchor="ctr"/>
          <a:lstStyle/>
          <a:p>
            <a:r>
              <a:rPr lang="en-US" dirty="0"/>
              <a:t>For example, </a:t>
            </a:r>
            <a:r>
              <a:rPr lang="en-US" dirty="0" err="1">
                <a:latin typeface="Courier" pitchFamily="2" charset="0"/>
              </a:rPr>
              <a:t>libc.so</a:t>
            </a: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printf</a:t>
            </a:r>
            <a:r>
              <a:rPr lang="en-US" dirty="0">
                <a:latin typeface="Courier" pitchFamily="2" charset="0"/>
              </a:rPr>
              <a:t>()</a:t>
            </a:r>
          </a:p>
          <a:p>
            <a:r>
              <a:rPr lang="en-US" dirty="0">
                <a:latin typeface="Sniglet" pitchFamily="82" charset="0"/>
              </a:rPr>
              <a:t>Load </a:t>
            </a:r>
            <a:r>
              <a:rPr lang="en-US" dirty="0" err="1">
                <a:latin typeface="Courier" pitchFamily="2" charset="0"/>
              </a:rPr>
              <a:t>libc.so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latin typeface="Sniglet" pitchFamily="82" charset="0"/>
              </a:rPr>
              <a:t>to the memory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0BAE-9670-B14E-8021-733A9832B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9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C029-5892-3743-A9DD-D9747DD1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3BC3-1004-C24A-AD33-C3C34EA45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50799" indent="0">
              <a:buNone/>
            </a:pPr>
            <a:r>
              <a:rPr lang="en-US" dirty="0">
                <a:latin typeface="Sniglet" pitchFamily="82" charset="0"/>
              </a:rPr>
              <a:t>What if there are many executables using </a:t>
            </a:r>
            <a:r>
              <a:rPr lang="en-US" dirty="0" err="1">
                <a:latin typeface="Courier" pitchFamily="2" charset="0"/>
              </a:rPr>
              <a:t>libc.so</a:t>
            </a:r>
            <a:r>
              <a:rPr lang="en-US" dirty="0">
                <a:latin typeface="Sniglet" pitchFamily="82" charset="0"/>
              </a:rPr>
              <a:t>?</a:t>
            </a:r>
          </a:p>
          <a:p>
            <a:endParaRPr lang="en-US" dirty="0">
              <a:latin typeface="Sniglet" pitchFamily="82" charset="0"/>
            </a:endParaRPr>
          </a:p>
          <a:p>
            <a:r>
              <a:rPr lang="en-US" dirty="0">
                <a:latin typeface="Sniglet" pitchFamily="82" charset="0"/>
              </a:rPr>
              <a:t>Loading it again and again is expensive!</a:t>
            </a:r>
          </a:p>
          <a:p>
            <a:r>
              <a:rPr lang="en-US" dirty="0">
                <a:latin typeface="Sniglet" pitchFamily="82" charset="0"/>
              </a:rPr>
              <a:t>Check if the library already in memory,</a:t>
            </a:r>
          </a:p>
          <a:p>
            <a:pPr lvl="1"/>
            <a:r>
              <a:rPr lang="en-US" dirty="0">
                <a:latin typeface="Sniglet" pitchFamily="82" charset="0"/>
              </a:rPr>
              <a:t>if so, map to the new process space</a:t>
            </a:r>
          </a:p>
          <a:p>
            <a:pPr lvl="1"/>
            <a:r>
              <a:rPr lang="en-US" dirty="0">
                <a:latin typeface="Sniglet" pitchFamily="82" charset="0"/>
              </a:rPr>
              <a:t>if not, load and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0BAE-9670-B14E-8021-733A9832B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47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9C70-936B-2C42-AE69-64CA26F0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A20C4-CB1D-DE47-854E-F09AB1488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>
                <a:solidFill>
                  <a:schemeClr val="tx1"/>
                </a:solidFill>
              </a:rPr>
              <a:t>Executable is invoked by </a:t>
            </a:r>
            <a:r>
              <a:rPr lang="en-US" dirty="0" err="1">
                <a:solidFill>
                  <a:schemeClr val="tx1"/>
                </a:solidFill>
                <a:latin typeface="Courier" pitchFamily="2" charset="0"/>
              </a:rPr>
              <a:t>execve</a:t>
            </a:r>
            <a:r>
              <a:rPr lang="en-US" dirty="0">
                <a:solidFill>
                  <a:schemeClr val="tx1"/>
                </a:solidFill>
                <a:latin typeface="Courier" pitchFamily="2" charset="0"/>
              </a:rPr>
              <a:t>()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niglet" pitchFamily="82" charset="0"/>
              </a:rPr>
              <a:t>Kernel loads the executable into memory by program header table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niglet" pitchFamily="82" charset="0"/>
              </a:rPr>
              <a:t>Looks 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urier" pitchFamily="2" charset="0"/>
              </a:rPr>
              <a:t>PT_INTERP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niglet" pitchFamily="82" charset="0"/>
              </a:rPr>
              <a:t> entry in the program headers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niglet" pitchFamily="82" charset="0"/>
              </a:rPr>
              <a:t>Load dynamic linker</a:t>
            </a:r>
          </a:p>
          <a:p>
            <a:r>
              <a:rPr lang="en-US" dirty="0">
                <a:latin typeface="Sniglet" pitchFamily="82" charset="0"/>
              </a:rPr>
              <a:t>Looks up program entry</a:t>
            </a:r>
          </a:p>
          <a:p>
            <a:r>
              <a:rPr lang="en-US" dirty="0">
                <a:latin typeface="Sniglet" pitchFamily="82" charset="0"/>
              </a:rPr>
              <a:t>Execute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CD272-17F3-B341-A2E0-8F0E2E22F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16"/>
    </mc:Choice>
    <mc:Fallback xmlns="">
      <p:transition advTm="881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3DF-F0BB-6249-9962-47382E16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52C20-5E1F-1B45-8C47-0B9CAB201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/>
              <a:t>Check depended shared library and their location: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Sniglet" pitchFamily="82" charset="0"/>
                <a:cs typeface="Courier New" panose="02070309020205020404" pitchFamily="49" charset="0"/>
              </a:rPr>
              <a:t>Check the memory mapping of a running executable: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12345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2D77F-500D-6C48-8D5F-F46FAEB87E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23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DC550AC-F8F1-414A-AAC1-ABC5DC60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5"/>
    </mc:Choice>
    <mc:Fallback xmlns="">
      <p:transition advTm="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B932-4328-D54D-BB14-70E951456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ELF Dynamic Linking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0F21D-7E06-BF44-9C9E-C16B258756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A641F-CA6B-5E4C-9FA8-19A89DC8B9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6E0EC6-BF41-B04E-87CD-C64BF6C0E7A6}"/>
              </a:ext>
            </a:extLst>
          </p:cNvPr>
          <p:cNvSpPr/>
          <p:nvPr/>
        </p:nvSpPr>
        <p:spPr>
          <a:xfrm>
            <a:off x="3048000" y="21051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BC7A00"/>
                </a:solidFill>
                <a:latin typeface="Courier" pitchFamily="2" charset="0"/>
              </a:rPr>
              <a:t>#include</a:t>
            </a:r>
            <a:r>
              <a:rPr lang="en-US" sz="2400" i="1" dirty="0">
                <a:solidFill>
                  <a:srgbClr val="408080"/>
                </a:solidFill>
                <a:latin typeface="Courier" pitchFamily="2" charset="0"/>
              </a:rPr>
              <a:t>&lt;</a:t>
            </a:r>
            <a:r>
              <a:rPr lang="en-US" sz="2400" i="1" dirty="0" err="1">
                <a:solidFill>
                  <a:srgbClr val="408080"/>
                </a:solidFill>
                <a:latin typeface="Courier" pitchFamily="2" charset="0"/>
              </a:rPr>
              <a:t>stdio.h</a:t>
            </a:r>
            <a:r>
              <a:rPr lang="en-US" sz="2400" i="1" dirty="0">
                <a:solidFill>
                  <a:srgbClr val="408080"/>
                </a:solidFill>
                <a:latin typeface="Courier" pitchFamily="2" charset="0"/>
              </a:rPr>
              <a:t>&gt;</a:t>
            </a:r>
            <a:endParaRPr lang="en-US" sz="2400" dirty="0">
              <a:solidFill>
                <a:srgbClr val="408080"/>
              </a:solidFill>
              <a:latin typeface="Courier" pitchFamily="2" charset="0"/>
            </a:endParaRPr>
          </a:p>
          <a:p>
            <a:br>
              <a:rPr lang="en-US" sz="2400" dirty="0">
                <a:latin typeface="Courier" pitchFamily="2" charset="0"/>
              </a:rPr>
            </a:br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solidFill>
                  <a:srgbClr val="B00040"/>
                </a:solidFill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main</a:t>
            </a:r>
            <a:r>
              <a:rPr lang="en-US" sz="2400" dirty="0">
                <a:latin typeface="Courier" pitchFamily="2" charset="0"/>
              </a:rPr>
              <a:t>(){</a:t>
            </a:r>
          </a:p>
          <a:p>
            <a:r>
              <a:rPr lang="en-US" sz="2400" dirty="0">
                <a:latin typeface="Courier" pitchFamily="2" charset="0"/>
              </a:rPr>
              <a:t>  puts(</a:t>
            </a:r>
            <a:r>
              <a:rPr lang="en-US" sz="2400" dirty="0">
                <a:solidFill>
                  <a:srgbClr val="BA2121"/>
                </a:solidFill>
                <a:latin typeface="Courier" pitchFamily="2" charset="0"/>
              </a:rPr>
              <a:t>"Hello World!</a:t>
            </a:r>
            <a:r>
              <a:rPr lang="en-US" sz="2400" b="1" dirty="0">
                <a:solidFill>
                  <a:srgbClr val="BB6622"/>
                </a:solidFill>
                <a:latin typeface="Courier" pitchFamily="2" charset="0"/>
              </a:rPr>
              <a:t>\n</a:t>
            </a:r>
            <a:r>
              <a:rPr lang="en-US" sz="2400" dirty="0">
                <a:solidFill>
                  <a:srgbClr val="BA2121"/>
                </a:solidFill>
                <a:latin typeface="Courier" pitchFamily="2" charset="0"/>
              </a:rPr>
              <a:t>"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r>
              <a:rPr lang="en-US" sz="2400" dirty="0">
                <a:latin typeface="Courier" pitchFamily="2" charset="0"/>
              </a:rPr>
              <a:t>  puts(</a:t>
            </a:r>
            <a:r>
              <a:rPr lang="en-US" sz="2400" dirty="0">
                <a:solidFill>
                  <a:srgbClr val="BA2121"/>
                </a:solidFill>
                <a:latin typeface="Courier" pitchFamily="2" charset="0"/>
              </a:rPr>
              <a:t>”This is CSE545.</a:t>
            </a:r>
            <a:r>
              <a:rPr lang="en-US" sz="2400" b="1" dirty="0">
                <a:solidFill>
                  <a:srgbClr val="BB6622"/>
                </a:solidFill>
                <a:latin typeface="Courier" pitchFamily="2" charset="0"/>
              </a:rPr>
              <a:t>\n</a:t>
            </a:r>
            <a:r>
              <a:rPr lang="en-US" sz="2400" dirty="0">
                <a:solidFill>
                  <a:srgbClr val="BA2121"/>
                </a:solidFill>
                <a:latin typeface="Courier" pitchFamily="2" charset="0"/>
              </a:rPr>
              <a:t>"</a:t>
            </a:r>
            <a:r>
              <a:rPr lang="en-US" sz="2400" dirty="0">
                <a:latin typeface="Courier" pitchFamily="2" charset="0"/>
              </a:rPr>
              <a:t>);</a:t>
            </a:r>
            <a:endParaRPr lang="en-US" sz="2400" dirty="0">
              <a:solidFill>
                <a:srgbClr val="BA2121"/>
              </a:solidFill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}</a:t>
            </a:r>
            <a:endParaRPr lang="en-US" sz="2400" dirty="0">
              <a:effectLst/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50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583D-5435-F34D-9A98-D219016C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call: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04B6-B0B6-7F48-AB7D-906F516AF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9" indent="-457200">
              <a:buAutoNum type="arabicPeriod"/>
            </a:pPr>
            <a:r>
              <a:rPr lang="en-US" dirty="0"/>
              <a:t>call puts @ </a:t>
            </a:r>
            <a:r>
              <a:rPr lang="en-US" dirty="0" err="1"/>
              <a:t>plt</a:t>
            </a:r>
            <a:r>
              <a:rPr lang="en-US" dirty="0"/>
              <a:t> (0x4003f0)</a:t>
            </a:r>
          </a:p>
          <a:p>
            <a:pPr marL="507999" indent="-457200">
              <a:buAutoNum type="arabicPeriod"/>
            </a:pPr>
            <a:r>
              <a:rPr lang="en-US" dirty="0"/>
              <a:t>jump to the location stored in the GOT table (*0x601018)</a:t>
            </a:r>
          </a:p>
          <a:p>
            <a:pPr marL="507999" indent="-457200">
              <a:buAutoNum type="arabicPeriod"/>
            </a:pPr>
            <a:r>
              <a:rPr lang="en-US" dirty="0"/>
              <a:t>jump to the next instruction in puts @ </a:t>
            </a:r>
            <a:r>
              <a:rPr lang="en-US" dirty="0" err="1"/>
              <a:t>plt</a:t>
            </a:r>
            <a:r>
              <a:rPr lang="en-US" dirty="0"/>
              <a:t> (0x4003f6)</a:t>
            </a:r>
          </a:p>
          <a:p>
            <a:pPr marL="507999" indent="-457200">
              <a:buAutoNum type="arabicPeriod"/>
            </a:pPr>
            <a:r>
              <a:rPr lang="en-US" dirty="0"/>
              <a:t>jump to _</a:t>
            </a:r>
            <a:r>
              <a:rPr lang="en-US" dirty="0" err="1"/>
              <a:t>dl_runtime_resolve</a:t>
            </a:r>
            <a:r>
              <a:rPr lang="en-US" dirty="0"/>
              <a:t> , which is stored in the GOT table (*0x601010)</a:t>
            </a:r>
          </a:p>
          <a:p>
            <a:pPr marL="507999" indent="-457200">
              <a:buAutoNum type="arabicPeriod"/>
            </a:pPr>
            <a:r>
              <a:rPr lang="en-US" dirty="0"/>
              <a:t>run _</a:t>
            </a:r>
            <a:r>
              <a:rPr lang="en-US" dirty="0" err="1"/>
              <a:t>dl_runtime_resolve</a:t>
            </a:r>
            <a:endParaRPr lang="en-US" dirty="0"/>
          </a:p>
          <a:p>
            <a:pPr marL="1117584" lvl="1" indent="-457200">
              <a:buAutoNum type="arabicPeriod"/>
            </a:pPr>
            <a:r>
              <a:rPr lang="en-US" dirty="0"/>
              <a:t>store the location of puts() into the GOT table</a:t>
            </a:r>
          </a:p>
          <a:p>
            <a:pPr marL="1117584" lvl="1" indent="-457200">
              <a:buAutoNum type="arabicPeriod"/>
            </a:pPr>
            <a:r>
              <a:rPr lang="en-US" dirty="0"/>
              <a:t>jump to puts()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BECE5-595C-1045-8225-041A24FE8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7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583D-5435-F34D-9A98-D219016C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call: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04B6-B0B6-7F48-AB7D-906F516AF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9" indent="-457200">
              <a:buAutoNum type="arabicPeriod"/>
            </a:pPr>
            <a:r>
              <a:rPr lang="en-US" dirty="0"/>
              <a:t>call puts @ </a:t>
            </a:r>
            <a:r>
              <a:rPr lang="en-US" dirty="0" err="1"/>
              <a:t>plt</a:t>
            </a:r>
            <a:r>
              <a:rPr lang="en-US" dirty="0"/>
              <a:t> (0x4003f0)</a:t>
            </a:r>
          </a:p>
          <a:p>
            <a:pPr marL="507999" indent="-457200">
              <a:buAutoNum type="arabicPeriod"/>
            </a:pPr>
            <a:r>
              <a:rPr lang="en-US" dirty="0"/>
              <a:t>jump to the location stored in the GOT table (*0x601018), which is the start of puts()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BECE5-595C-1045-8225-041A24FE8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14D0-4171-4740-AD69-B2089304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concern of Dynamic Linking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47395-48E7-4D4A-BB88-25F337D8E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Overwrite GOT entry</a:t>
            </a:r>
          </a:p>
          <a:p>
            <a:r>
              <a:rPr lang="en-US" dirty="0"/>
              <a:t>Leak the address of a function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D513E-07DC-D046-82D3-C755444289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A092-DBED-764F-AAF5-9D79405A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ELF: Executable and Linkable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FDAD1-2402-4B4A-937B-EA7F4CF9B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$ file </a:t>
            </a:r>
            <a:r>
              <a:rPr lang="en-US" dirty="0" err="1">
                <a:latin typeface="Courier" pitchFamily="2" charset="0"/>
              </a:rPr>
              <a:t>example.o</a:t>
            </a:r>
            <a:endParaRPr lang="en-US" dirty="0">
              <a:latin typeface="Courier" pitchFamily="2" charset="0"/>
            </a:endParaRPr>
          </a:p>
          <a:p>
            <a:pPr marL="50799" indent="0">
              <a:buNone/>
            </a:pPr>
            <a:r>
              <a:rPr lang="en-US" dirty="0" err="1">
                <a:latin typeface="Courier" pitchFamily="2" charset="0"/>
              </a:rPr>
              <a:t>example.o</a:t>
            </a:r>
            <a:r>
              <a:rPr lang="en-US" dirty="0">
                <a:latin typeface="Courier" pitchFamily="2" charset="0"/>
              </a:rPr>
              <a:t>: 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ELF 64-bit LSB relocatable</a:t>
            </a:r>
            <a:r>
              <a:rPr lang="en-US" dirty="0">
                <a:latin typeface="Courier" pitchFamily="2" charset="0"/>
              </a:rPr>
              <a:t>, x86-64, version 1 (SYSV), not stripped</a:t>
            </a:r>
          </a:p>
          <a:p>
            <a:endParaRPr lang="en-US" dirty="0"/>
          </a:p>
          <a:p>
            <a:pPr marL="50799" indent="0">
              <a:buNone/>
            </a:pPr>
            <a:r>
              <a:rPr lang="en-US" dirty="0">
                <a:latin typeface="Courier" pitchFamily="2" charset="0"/>
              </a:rPr>
              <a:t>$ file </a:t>
            </a:r>
            <a:r>
              <a:rPr lang="en-US" dirty="0" err="1">
                <a:latin typeface="Courier" pitchFamily="2" charset="0"/>
              </a:rPr>
              <a:t>example.out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pPr marL="50799" indent="0">
              <a:buNone/>
            </a:pPr>
            <a:r>
              <a:rPr lang="en-US" dirty="0" err="1">
                <a:latin typeface="Courier" pitchFamily="2" charset="0"/>
              </a:rPr>
              <a:t>example.out</a:t>
            </a:r>
            <a:r>
              <a:rPr lang="en-US" dirty="0">
                <a:latin typeface="Courier" pitchFamily="2" charset="0"/>
              </a:rPr>
              <a:t>: 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ELF 64-bit LSB executable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>
                <a:solidFill>
                  <a:schemeClr val="accent6"/>
                </a:solidFill>
                <a:latin typeface="Courier" pitchFamily="2" charset="0"/>
              </a:rPr>
              <a:t>x86-64</a:t>
            </a:r>
            <a:r>
              <a:rPr lang="en-US" dirty="0">
                <a:latin typeface="Courier" pitchFamily="2" charset="0"/>
              </a:rPr>
              <a:t>, version 1 (SYSV), dynamically linked, interpreter /lib64/ld-linux-x86-64.so.2, for GNU/Linux 3.2.0, not stripped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477DE-BC66-4348-BFF1-841EC2E708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B932-4328-D54D-BB14-70E951456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Leaking </a:t>
            </a:r>
            <a:r>
              <a:rPr lang="en-US" dirty="0" err="1"/>
              <a:t>Libc</a:t>
            </a:r>
            <a:r>
              <a:rPr lang="en-US" dirty="0"/>
              <a:t> Base</a:t>
            </a:r>
            <a:br>
              <a:rPr lang="en-US" dirty="0"/>
            </a:br>
            <a:r>
              <a:rPr lang="en-US" dirty="0"/>
              <a:t>via GOT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0F21D-7E06-BF44-9C9E-C16B258756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3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64B58D-148C-8544-9975-A4E16B05F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in-class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F394D-26A5-3947-884F-5F054C67FC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61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D8A7-6A21-1C41-BA68-71B97C87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Log in your participation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635A7-9BA8-F548-AA6E-8D87C802D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99" indent="0">
              <a:buNone/>
            </a:pPr>
            <a:r>
              <a:rPr lang="en-US" sz="2000" dirty="0"/>
              <a:t>Service IP:  107.21.135.41              Port: 6666</a:t>
            </a:r>
          </a:p>
          <a:p>
            <a:pPr marL="50799" indent="0">
              <a:buNone/>
            </a:pPr>
            <a:r>
              <a:rPr lang="en-US" sz="2000" dirty="0"/>
              <a:t>Service file:</a:t>
            </a:r>
          </a:p>
          <a:p>
            <a:r>
              <a:rPr lang="en-US" sz="1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https://cse545.tiffanybao.com/labs/week6/stack.c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14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https://cse545.tiffanybao.com/labs/week6/stack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14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https://cse545.tiffanybao.com/labs/week6/libc.so.6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14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https://cse545.tiffanybao.com/labs/week6/ld-2.31.so</a:t>
            </a:r>
            <a:endParaRPr lang="en-US" sz="1400" dirty="0">
              <a:solidFill>
                <a:schemeClr val="accent6"/>
              </a:solidFill>
            </a:endParaRPr>
          </a:p>
          <a:p>
            <a:pPr marL="50799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Do </a:t>
            </a:r>
            <a:r>
              <a:rPr lang="en-US" sz="2000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chemeClr val="tx1"/>
                </a:solidFill>
              </a:rPr>
              <a:t> rebuild your binary if you are not using </a:t>
            </a:r>
            <a:r>
              <a:rPr lang="en-US" sz="2000" dirty="0" err="1">
                <a:solidFill>
                  <a:schemeClr val="tx1"/>
                </a:solidFill>
              </a:rPr>
              <a:t>glibc</a:t>
            </a:r>
            <a:r>
              <a:rPr lang="en-US" sz="2000" dirty="0">
                <a:solidFill>
                  <a:schemeClr val="tx1"/>
                </a:solidFill>
              </a:rPr>
              <a:t> 2.31 in your Linux (or you do not know what I am talking about)</a:t>
            </a:r>
          </a:p>
          <a:p>
            <a:pPr marL="50799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How to run: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Put libc.so.6 and ld-2.31.so in the same directory as stack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Run stack by ./stack</a:t>
            </a:r>
          </a:p>
          <a:p>
            <a:pPr marL="50799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50799" indent="0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2394-6905-1849-8FA4-D2D9C06F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840D0-C7AB-2342-A4FB-9E3D3C307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Leak </a:t>
            </a:r>
            <a:r>
              <a:rPr lang="en-US" dirty="0" err="1"/>
              <a:t>libc’s</a:t>
            </a:r>
            <a:r>
              <a:rPr lang="en-US" dirty="0"/>
              <a:t> base address using the gadgets from the program itself</a:t>
            </a:r>
          </a:p>
          <a:p>
            <a:r>
              <a:rPr lang="en-US" dirty="0"/>
              <a:t>2. Figure out a way to let the program takes input with a buffer overflow vulnerability again</a:t>
            </a:r>
          </a:p>
          <a:p>
            <a:r>
              <a:rPr lang="en-US" dirty="0"/>
              <a:t>3. Exploit the new constructed buffer overflow vulnerability with the </a:t>
            </a:r>
            <a:r>
              <a:rPr lang="en-US" dirty="0" err="1"/>
              <a:t>rop</a:t>
            </a:r>
            <a:r>
              <a:rPr lang="en-US" dirty="0"/>
              <a:t> chain from </a:t>
            </a:r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9EE9C-62DC-0A4E-890C-33B3E565E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9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4700-D544-B548-BCAA-87816972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ELF: Executable and Linkable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182CB-3576-2240-A47B-A4D9765B06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9E914-AA60-1447-BB80-A96D4132B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07" y="2029028"/>
            <a:ext cx="3390078" cy="375557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A02F75-DF72-854A-881A-22AA99480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33" y="2061256"/>
            <a:ext cx="5444381" cy="3847374"/>
          </a:xfrm>
        </p:spPr>
        <p:txBody>
          <a:bodyPr/>
          <a:lstStyle/>
          <a:p>
            <a:r>
              <a:rPr lang="en-US" dirty="0"/>
              <a:t>ELF Header</a:t>
            </a:r>
          </a:p>
          <a:p>
            <a:r>
              <a:rPr lang="en-US" dirty="0"/>
              <a:t>Program Header Table</a:t>
            </a:r>
          </a:p>
          <a:p>
            <a:r>
              <a:rPr lang="en-US" dirty="0"/>
              <a:t>Sections</a:t>
            </a:r>
          </a:p>
          <a:p>
            <a:r>
              <a:rPr lang="en-US" dirty="0"/>
              <a:t>Section Header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7BD4A-E972-374F-95E1-6AA9CDB567EC}"/>
              </a:ext>
            </a:extLst>
          </p:cNvPr>
          <p:cNvSpPr txBox="1"/>
          <p:nvPr/>
        </p:nvSpPr>
        <p:spPr>
          <a:xfrm>
            <a:off x="1402733" y="6413252"/>
            <a:ext cx="914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Picture is based on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https://upload.wikimedia.org/wikipedia/commons/7/77/Elf-layout--en.svg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C287E54-6021-9B49-907D-E81FE1E24C13}"/>
              </a:ext>
            </a:extLst>
          </p:cNvPr>
          <p:cNvSpPr/>
          <p:nvPr/>
        </p:nvSpPr>
        <p:spPr>
          <a:xfrm rot="14207509">
            <a:off x="7691110" y="2206918"/>
            <a:ext cx="614780" cy="668613"/>
          </a:xfrm>
          <a:prstGeom prst="arc">
            <a:avLst>
              <a:gd name="adj1" fmla="val 15800353"/>
              <a:gd name="adj2" fmla="val 0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E73A484-0853-6347-8588-C4B7AC009FED}"/>
              </a:ext>
            </a:extLst>
          </p:cNvPr>
          <p:cNvSpPr/>
          <p:nvPr/>
        </p:nvSpPr>
        <p:spPr>
          <a:xfrm rot="14207509">
            <a:off x="6740197" y="2321745"/>
            <a:ext cx="4171796" cy="3456894"/>
          </a:xfrm>
          <a:prstGeom prst="arc">
            <a:avLst>
              <a:gd name="adj1" fmla="val 14971169"/>
              <a:gd name="adj2" fmla="val 153558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C09B71-484D-8842-BE19-C3D7CB34795D}"/>
              </a:ext>
            </a:extLst>
          </p:cNvPr>
          <p:cNvSpPr/>
          <p:nvPr/>
        </p:nvSpPr>
        <p:spPr>
          <a:xfrm>
            <a:off x="7761514" y="2070672"/>
            <a:ext cx="2155372" cy="5002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BF7FD-D49F-B548-A9C9-343A65A474C9}"/>
              </a:ext>
            </a:extLst>
          </p:cNvPr>
          <p:cNvSpPr/>
          <p:nvPr/>
        </p:nvSpPr>
        <p:spPr>
          <a:xfrm>
            <a:off x="7771504" y="5256003"/>
            <a:ext cx="2155372" cy="60531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8ABE7-9E79-8548-B3AE-FE94A2407BA1}"/>
              </a:ext>
            </a:extLst>
          </p:cNvPr>
          <p:cNvSpPr/>
          <p:nvPr/>
        </p:nvSpPr>
        <p:spPr>
          <a:xfrm>
            <a:off x="7794172" y="3134947"/>
            <a:ext cx="2155372" cy="207931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F4D7D-854D-D340-8D54-81BA6CEDBFED}"/>
              </a:ext>
            </a:extLst>
          </p:cNvPr>
          <p:cNvSpPr/>
          <p:nvPr/>
        </p:nvSpPr>
        <p:spPr>
          <a:xfrm>
            <a:off x="7771504" y="2597397"/>
            <a:ext cx="2155372" cy="50359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1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858FD-50EB-9F4D-9DCE-98D5BFC3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3CBA6-58C4-6A42-BB3D-E9901B439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information for the binary file</a:t>
            </a:r>
          </a:p>
          <a:p>
            <a:r>
              <a:rPr lang="en-US" dirty="0"/>
              <a:t>It’s the start of a binary</a:t>
            </a:r>
          </a:p>
          <a:p>
            <a:endParaRPr lang="en-US" dirty="0"/>
          </a:p>
          <a:p>
            <a:r>
              <a:rPr lang="en-US" sz="2000" dirty="0"/>
              <a:t>32bit or 64 bit?</a:t>
            </a:r>
          </a:p>
          <a:p>
            <a:r>
              <a:rPr lang="en-US" sz="2000" dirty="0"/>
              <a:t>Where’s the start of code? (entry point)</a:t>
            </a:r>
          </a:p>
          <a:p>
            <a:r>
              <a:rPr lang="en-US" sz="2000" dirty="0"/>
              <a:t>Endianness?</a:t>
            </a:r>
          </a:p>
          <a:p>
            <a:r>
              <a:rPr lang="en-US" sz="2000" dirty="0"/>
              <a:t>Instruction set architecture (e.g., x86, ARM)</a:t>
            </a:r>
          </a:p>
          <a:p>
            <a:r>
              <a:rPr lang="en-US" sz="2000" dirty="0"/>
              <a:t>The position and the size of </a:t>
            </a:r>
            <a:r>
              <a:rPr lang="en-US" sz="2000" dirty="0">
                <a:solidFill>
                  <a:schemeClr val="accent6"/>
                </a:solidFill>
              </a:rPr>
              <a:t>program header table</a:t>
            </a:r>
          </a:p>
          <a:p>
            <a:r>
              <a:rPr lang="en-US" sz="2000" dirty="0"/>
              <a:t>The position and the size of of </a:t>
            </a:r>
            <a:r>
              <a:rPr lang="en-US" sz="2000" dirty="0">
                <a:solidFill>
                  <a:schemeClr val="accent6"/>
                </a:solidFill>
              </a:rPr>
              <a:t>section header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A64F8-FD8C-F549-85EC-F44913FA5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4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AD09-3B75-2C43-B82C-1777CE8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358A-4EF1-6A47-9CBA-0CFE32046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CD1B9-2BC0-5B41-9B14-7942518C8213}"/>
              </a:ext>
            </a:extLst>
          </p:cNvPr>
          <p:cNvSpPr/>
          <p:nvPr/>
        </p:nvSpPr>
        <p:spPr>
          <a:xfrm>
            <a:off x="1772894" y="2575592"/>
            <a:ext cx="8296394" cy="2237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latin typeface="Courier" pitchFamily="2" charset="0"/>
              </a:rPr>
              <a:t>00000000  7f 45 4c 46 02 01 01 00  00 00 00 00 00 00 00 00  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Courier" pitchFamily="2" charset="0"/>
              </a:rPr>
              <a:t>00000010  03 00 3e 00 01 00 00 00  30 06 00 00 00 00 00 00  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Courier" pitchFamily="2" charset="0"/>
              </a:rPr>
              <a:t>00000020  40 00 00 00 00 00 00 00  18 1a 00 00 00 00 00 00  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Courier" pitchFamily="2" charset="0"/>
              </a:rPr>
              <a:t>00000030  00 00 00 00 40 00 38 00  09 00 40 00 1d 00 1c 00</a:t>
            </a:r>
          </a:p>
        </p:txBody>
      </p:sp>
    </p:spTree>
    <p:extLst>
      <p:ext uri="{BB962C8B-B14F-4D97-AF65-F5344CB8AC3E}">
        <p14:creationId xmlns:p14="http://schemas.microsoft.com/office/powerpoint/2010/main" val="70685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AD09-3B75-2C43-B82C-1777CE8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358A-4EF1-6A47-9CBA-0CFE32046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CD1B9-2BC0-5B41-9B14-7942518C8213}"/>
              </a:ext>
            </a:extLst>
          </p:cNvPr>
          <p:cNvSpPr/>
          <p:nvPr/>
        </p:nvSpPr>
        <p:spPr>
          <a:xfrm>
            <a:off x="934693" y="2216361"/>
            <a:ext cx="4987135" cy="338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00000000  7f 45 4c 46 </a:t>
            </a:r>
            <a:r>
              <a:rPr lang="en-US" sz="1800" b="1" dirty="0">
                <a:solidFill>
                  <a:schemeClr val="accent6"/>
                </a:solidFill>
                <a:latin typeface="Courier" pitchFamily="2" charset="0"/>
              </a:rPr>
              <a:t>02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Courier" pitchFamily="2" charset="0"/>
              </a:rPr>
              <a:t>01</a:t>
            </a:r>
            <a:r>
              <a:rPr lang="en-US" sz="1800" dirty="0">
                <a:latin typeface="Courier" pitchFamily="2" charset="0"/>
              </a:rPr>
              <a:t> 01 00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00 00 00 00 00 00 00 00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00000010  03 00 3e 00 01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      30 06 00 00 00 00 00 00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00000020  40 00 00 00 00 00 00 00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18 1a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00000030  00 00 00 00 </a:t>
            </a:r>
            <a:r>
              <a:rPr lang="en-US" sz="1800" b="1" dirty="0">
                <a:solidFill>
                  <a:schemeClr val="accent2"/>
                </a:solidFill>
                <a:latin typeface="Courier" pitchFamily="2" charset="0"/>
              </a:rPr>
              <a:t>40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Courier" pitchFamily="2" charset="0"/>
              </a:rPr>
              <a:t>00</a:t>
            </a:r>
            <a:r>
              <a:rPr lang="en-US" sz="1800" dirty="0">
                <a:latin typeface="Courier" pitchFamily="2" charset="0"/>
              </a:rPr>
              <a:t> 38 00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09 00 40 00 1d 00 1c 00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FF360D-C6F1-EC4F-BC3E-5F87330A9C8E}"/>
              </a:ext>
            </a:extLst>
          </p:cNvPr>
          <p:cNvGraphicFramePr>
            <a:graphicFrameLocks noGrp="1"/>
          </p:cNvGraphicFramePr>
          <p:nvPr/>
        </p:nvGraphicFramePr>
        <p:xfrm>
          <a:off x="5650347" y="1436778"/>
          <a:ext cx="5596074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0732">
                  <a:extLst>
                    <a:ext uri="{9D8B030D-6E8A-4147-A177-3AD203B41FA5}">
                      <a16:colId xmlns:a16="http://schemas.microsoft.com/office/drawing/2014/main" val="2958677526"/>
                    </a:ext>
                  </a:extLst>
                </a:gridCol>
                <a:gridCol w="3015342">
                  <a:extLst>
                    <a:ext uri="{9D8B030D-6E8A-4147-A177-3AD203B41FA5}">
                      <a16:colId xmlns:a16="http://schemas.microsoft.com/office/drawing/2014/main" val="26997754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Sniglet" pitchFamily="82" charset="0"/>
                        </a:rPr>
                        <a:t>ELF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Magic:   7f 45 4c 46 02 01 01 00 00 00 00 00 00 00 00 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0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 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Class: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Data: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OS/ABI: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ABI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Type: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Machine: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  Entry point address: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Start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Start of section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Flags:</a:t>
                      </a:r>
                    </a:p>
                    <a:p>
                      <a:r>
                        <a:rPr lang="en-US" sz="1800" dirty="0">
                          <a:solidFill>
                            <a:schemeClr val="accent2"/>
                          </a:solidFill>
                          <a:latin typeface="Sniglet" pitchFamily="82" charset="0"/>
                        </a:rPr>
                        <a:t>  Size of this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section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section headers:</a:t>
                      </a:r>
                    </a:p>
                    <a:p>
                      <a:r>
                        <a:rPr lang="en-US" sz="1200" dirty="0">
                          <a:latin typeface="Sniglet" pitchFamily="82" charset="0"/>
                        </a:rPr>
                        <a:t>  Section header string table index: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ELF64</a:t>
                      </a:r>
                      <a:endParaRPr lang="en-US" sz="1400" b="1" dirty="0">
                        <a:solidFill>
                          <a:schemeClr val="accent6"/>
                        </a:solidFill>
                        <a:latin typeface="Sniglet" pitchFamily="82" charset="0"/>
                      </a:endParaRP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2's complement, </a:t>
                      </a:r>
                      <a:r>
                        <a:rPr lang="en-US" sz="1800" b="1" dirty="0">
                          <a:solidFill>
                            <a:schemeClr val="accent4"/>
                          </a:solidFill>
                          <a:latin typeface="Sniglet" pitchFamily="82" charset="0"/>
                        </a:rPr>
                        <a:t>little endian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1 (current)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UNIX - System V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DYN (Shared object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Advanced Micro Devices X86-64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0x1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0x630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 into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6680 (bytes into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0x0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56 (bytes)                                                                                             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9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29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92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13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AD09-3B75-2C43-B82C-1777CE8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358A-4EF1-6A47-9CBA-0CFE32046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CD1B9-2BC0-5B41-9B14-7942518C8213}"/>
              </a:ext>
            </a:extLst>
          </p:cNvPr>
          <p:cNvSpPr/>
          <p:nvPr/>
        </p:nvSpPr>
        <p:spPr>
          <a:xfrm>
            <a:off x="934693" y="2216361"/>
            <a:ext cx="4987135" cy="338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00000000  7f 45 4c 46 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02</a:t>
            </a:r>
            <a:r>
              <a:rPr lang="en-US" sz="1800" dirty="0">
                <a:latin typeface="Courier" pitchFamily="2" charset="0"/>
              </a:rPr>
              <a:t> 01 01 00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00 00 00 00 00 00 00 00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00000010  03 00 3e 00 01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</a:t>
            </a:r>
            <a:r>
              <a:rPr lang="en-US" sz="1800" b="1" dirty="0">
                <a:solidFill>
                  <a:schemeClr val="accent2"/>
                </a:solidFill>
                <a:latin typeface="Courier" pitchFamily="2" charset="0"/>
              </a:rPr>
              <a:t>30 06 00 00 00 00 00 00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00000020  40 00 00 00 00 00 00 00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18 1a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00000030  00 00 00 00 40 00 38 00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09 00 40 00 1d 00 1c 00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FF360D-C6F1-EC4F-BC3E-5F87330A9C8E}"/>
              </a:ext>
            </a:extLst>
          </p:cNvPr>
          <p:cNvGraphicFramePr>
            <a:graphicFrameLocks noGrp="1"/>
          </p:cNvGraphicFramePr>
          <p:nvPr/>
        </p:nvGraphicFramePr>
        <p:xfrm>
          <a:off x="5650347" y="1436778"/>
          <a:ext cx="5596074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0732">
                  <a:extLst>
                    <a:ext uri="{9D8B030D-6E8A-4147-A177-3AD203B41FA5}">
                      <a16:colId xmlns:a16="http://schemas.microsoft.com/office/drawing/2014/main" val="2958677526"/>
                    </a:ext>
                  </a:extLst>
                </a:gridCol>
                <a:gridCol w="3015342">
                  <a:extLst>
                    <a:ext uri="{9D8B030D-6E8A-4147-A177-3AD203B41FA5}">
                      <a16:colId xmlns:a16="http://schemas.microsoft.com/office/drawing/2014/main" val="26997754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Sniglet" pitchFamily="82" charset="0"/>
                        </a:rPr>
                        <a:t>ELF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Magic:   7f 45 4c 46 02 01 01 00 00 00 00 00 00 00 00 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0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niglet" pitchFamily="82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Class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: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Sniglet" pitchFamily="82" charset="0"/>
                      </a:endParaRP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Data: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OS/ABI: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ABI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Type: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Machine: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Sniglet" pitchFamily="82" charset="0"/>
                        </a:rPr>
                        <a:t>  Entry point address: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Start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Start of section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Flags: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this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section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section headers:</a:t>
                      </a:r>
                    </a:p>
                    <a:p>
                      <a:r>
                        <a:rPr lang="en-US" sz="1200" dirty="0">
                          <a:latin typeface="Sniglet" pitchFamily="82" charset="0"/>
                        </a:rPr>
                        <a:t>  Section header string table index: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ELF64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Sniglet" pitchFamily="82" charset="0"/>
                      </a:endParaRP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2's complement, little endian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1 (current)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UNIX - System V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DYN (Shared object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Advanced Micro Devices X86-64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2"/>
                          </a:solidFill>
                          <a:latin typeface="Sniglet" pitchFamily="82" charset="0"/>
                        </a:rPr>
                        <a:t>0x630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 into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6680 (bytes into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56 (bytes)                                                                                             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9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29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92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10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AD09-3B75-2C43-B82C-1777CE88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 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358A-4EF1-6A47-9CBA-0CFE32046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AB1F1C-5B97-FA47-A21B-131B164DAC8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CD1B9-2BC0-5B41-9B14-7942518C8213}"/>
              </a:ext>
            </a:extLst>
          </p:cNvPr>
          <p:cNvSpPr/>
          <p:nvPr/>
        </p:nvSpPr>
        <p:spPr>
          <a:xfrm>
            <a:off x="934693" y="2216361"/>
            <a:ext cx="4987135" cy="338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00000000  7f 45 4c 46 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02</a:t>
            </a:r>
            <a:r>
              <a:rPr lang="en-US" sz="1800" dirty="0">
                <a:latin typeface="Courier" pitchFamily="2" charset="0"/>
              </a:rPr>
              <a:t> 01 01 00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00 00 00 00 00 00 00 00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00000010  03 00 3e 00 01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30 06 </a:t>
            </a:r>
            <a:r>
              <a:rPr lang="en-US" sz="1800" dirty="0">
                <a:latin typeface="Courier" pitchFamily="2" charset="0"/>
              </a:rPr>
              <a:t>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00000020  </a:t>
            </a:r>
            <a:r>
              <a:rPr lang="en-US" sz="1800" b="1" dirty="0">
                <a:solidFill>
                  <a:schemeClr val="accent6"/>
                </a:solidFill>
                <a:latin typeface="Courier" pitchFamily="2" charset="0"/>
              </a:rPr>
              <a:t>40 00 00 00 00 00 00 00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18 1a 00 00 00 00 00 00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00000030  00 00 00 00 40 00 </a:t>
            </a:r>
            <a:r>
              <a:rPr lang="en-US" sz="1800" b="1" dirty="0">
                <a:solidFill>
                  <a:schemeClr val="accent4"/>
                </a:solidFill>
                <a:latin typeface="Courier" pitchFamily="2" charset="0"/>
              </a:rPr>
              <a:t>38 00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urier" pitchFamily="2" charset="0"/>
              </a:rPr>
              <a:t>          09 00 40 00 1d 00 1c 00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FF360D-C6F1-EC4F-BC3E-5F87330A9C8E}"/>
              </a:ext>
            </a:extLst>
          </p:cNvPr>
          <p:cNvGraphicFramePr>
            <a:graphicFrameLocks noGrp="1"/>
          </p:cNvGraphicFramePr>
          <p:nvPr/>
        </p:nvGraphicFramePr>
        <p:xfrm>
          <a:off x="5650347" y="1436778"/>
          <a:ext cx="5596074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110">
                  <a:extLst>
                    <a:ext uri="{9D8B030D-6E8A-4147-A177-3AD203B41FA5}">
                      <a16:colId xmlns:a16="http://schemas.microsoft.com/office/drawing/2014/main" val="2958677526"/>
                    </a:ext>
                  </a:extLst>
                </a:gridCol>
                <a:gridCol w="2907964">
                  <a:extLst>
                    <a:ext uri="{9D8B030D-6E8A-4147-A177-3AD203B41FA5}">
                      <a16:colId xmlns:a16="http://schemas.microsoft.com/office/drawing/2014/main" val="26997754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Sniglet" pitchFamily="82" charset="0"/>
                        </a:rPr>
                        <a:t>ELF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Magic:   7f 45 4c 46 02 01 01 00 00 00 00 00 00 00 00 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0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niglet" pitchFamily="82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Class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: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Sniglet" pitchFamily="82" charset="0"/>
                      </a:endParaRP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Data: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OS/ABI: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ABI Version: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Type: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Machine: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Version: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  Entry point address: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Start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Start of section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Flags: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this header: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accent4"/>
                          </a:solidFill>
                          <a:latin typeface="Sniglet" pitchFamily="82" charset="0"/>
                        </a:rPr>
                        <a:t>Size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program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Size of section headers: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  Number of section headers:</a:t>
                      </a:r>
                    </a:p>
                    <a:p>
                      <a:r>
                        <a:rPr lang="en-US" sz="1200" dirty="0">
                          <a:latin typeface="Sniglet" pitchFamily="82" charset="0"/>
                        </a:rPr>
                        <a:t>  Section header string table index: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ELF64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Sniglet" pitchFamily="82" charset="0"/>
                      </a:endParaRP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2's complement, little endian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1 (current)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UNIX - System V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DYN (Shared object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Advanced Micro Devices X86-64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0x1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Sniglet" pitchFamily="82" charset="0"/>
                        </a:rPr>
                        <a:t>0x630</a:t>
                      </a:r>
                    </a:p>
                    <a:p>
                      <a:r>
                        <a:rPr lang="en-US" sz="1800" dirty="0">
                          <a:solidFill>
                            <a:schemeClr val="accent6"/>
                          </a:solidFill>
                          <a:latin typeface="Sniglet" pitchFamily="82" charset="0"/>
                        </a:rPr>
                        <a:t>64 (bytes into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6680 (bytes into file)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0x0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  <a:latin typeface="Sniglet" pitchFamily="82" charset="0"/>
                        </a:rPr>
                        <a:t>56 (bytes)                                                                                             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9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64 (bytes)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29</a:t>
                      </a:r>
                    </a:p>
                    <a:p>
                      <a:r>
                        <a:rPr lang="en-US" sz="1400" dirty="0">
                          <a:latin typeface="Sniglet" pitchFamily="82" charset="0"/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92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2423"/>
      </p:ext>
    </p:extLst>
  </p:cSld>
  <p:clrMapOvr>
    <a:masterClrMapping/>
  </p:clrMapOvr>
</p:sld>
</file>

<file path=ppt/theme/theme1.xml><?xml version="1.0" encoding="utf-8"?>
<a:theme xmlns:a="http://schemas.openxmlformats.org/drawingml/2006/main" name="CSE545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E545withTitle" id="{2AEC4A99-D416-5C4A-BEBD-D3D81F67F701}" vid="{C7E43C88-C73E-834A-89DB-E4E1E13FA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CSE545</Template>
  <TotalTime>48008</TotalTime>
  <Words>2270</Words>
  <Application>Microsoft Macintosh PowerPoint</Application>
  <PresentationFormat>Widescreen</PresentationFormat>
  <Paragraphs>419</Paragraphs>
  <Slides>33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Bangers</vt:lpstr>
      <vt:lpstr>Calibri</vt:lpstr>
      <vt:lpstr>Courier</vt:lpstr>
      <vt:lpstr>Courier New</vt:lpstr>
      <vt:lpstr>Sniglet</vt:lpstr>
      <vt:lpstr>CSE545</vt:lpstr>
      <vt:lpstr>CSE 545 Stack vulnerabilities: III  Tiffany Bao tbao@asu.edu</vt:lpstr>
      <vt:lpstr>ELF Format</vt:lpstr>
      <vt:lpstr>ELF: Executable and Linkable Format</vt:lpstr>
      <vt:lpstr>ELF: Executable and Linkable Format</vt:lpstr>
      <vt:lpstr>ELF header</vt:lpstr>
      <vt:lpstr>ELF Header</vt:lpstr>
      <vt:lpstr>ELF Header</vt:lpstr>
      <vt:lpstr>ELF Header</vt:lpstr>
      <vt:lpstr>ELF Header</vt:lpstr>
      <vt:lpstr>ELF Header</vt:lpstr>
      <vt:lpstr>Program Header</vt:lpstr>
      <vt:lpstr>Section Header</vt:lpstr>
      <vt:lpstr>ELF: Executable and Linkable Format</vt:lpstr>
      <vt:lpstr>ELF Execution</vt:lpstr>
      <vt:lpstr>ELF: Executable and Linkable Format</vt:lpstr>
      <vt:lpstr>ELF: Executable and Linkable Format</vt:lpstr>
      <vt:lpstr>Execution Process</vt:lpstr>
      <vt:lpstr>Program Header</vt:lpstr>
      <vt:lpstr>Execution Process</vt:lpstr>
      <vt:lpstr>Dynamic Linking</vt:lpstr>
      <vt:lpstr>Shared library</vt:lpstr>
      <vt:lpstr>Shared library</vt:lpstr>
      <vt:lpstr>Execution Process</vt:lpstr>
      <vt:lpstr>Useful Commands</vt:lpstr>
      <vt:lpstr>ELF Dynamic Linking</vt:lpstr>
      <vt:lpstr>PowerPoint Presentation</vt:lpstr>
      <vt:lpstr>First call:</vt:lpstr>
      <vt:lpstr>Second call:</vt:lpstr>
      <vt:lpstr>Security concern of Dynamic Linking</vt:lpstr>
      <vt:lpstr>Leaking Libc Base via GOT Table</vt:lpstr>
      <vt:lpstr>in-class Lab</vt:lpstr>
      <vt:lpstr>Goal: Log in your participation</vt:lpstr>
      <vt:lpstr>Attack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545 F2020, Week 3  Reverse Engineering I  Tiffany Bao tbao@asu.edu</dc:title>
  <dc:creator>Tiffany Bao</dc:creator>
  <cp:lastModifiedBy>Tiffany Bao</cp:lastModifiedBy>
  <cp:revision>752</cp:revision>
  <dcterms:created xsi:type="dcterms:W3CDTF">2020-08-23T16:00:53Z</dcterms:created>
  <dcterms:modified xsi:type="dcterms:W3CDTF">2023-02-19T04:49:50Z</dcterms:modified>
</cp:coreProperties>
</file>