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50"/>
  </p:notesMasterIdLst>
  <p:sldIdLst>
    <p:sldId id="257" r:id="rId2"/>
    <p:sldId id="523" r:id="rId3"/>
    <p:sldId id="460" r:id="rId4"/>
    <p:sldId id="461" r:id="rId5"/>
    <p:sldId id="480" r:id="rId6"/>
    <p:sldId id="481" r:id="rId7"/>
    <p:sldId id="482" r:id="rId8"/>
    <p:sldId id="483" r:id="rId9"/>
    <p:sldId id="484" r:id="rId10"/>
    <p:sldId id="486" r:id="rId11"/>
    <p:sldId id="465" r:id="rId12"/>
    <p:sldId id="487" r:id="rId13"/>
    <p:sldId id="488" r:id="rId14"/>
    <p:sldId id="489" r:id="rId15"/>
    <p:sldId id="490" r:id="rId16"/>
    <p:sldId id="466" r:id="rId17"/>
    <p:sldId id="497" r:id="rId18"/>
    <p:sldId id="498" r:id="rId19"/>
    <p:sldId id="499" r:id="rId20"/>
    <p:sldId id="500" r:id="rId21"/>
    <p:sldId id="492" r:id="rId22"/>
    <p:sldId id="467" r:id="rId23"/>
    <p:sldId id="493" r:id="rId24"/>
    <p:sldId id="494" r:id="rId25"/>
    <p:sldId id="462" r:id="rId26"/>
    <p:sldId id="501" r:id="rId27"/>
    <p:sldId id="502" r:id="rId28"/>
    <p:sldId id="468" r:id="rId29"/>
    <p:sldId id="503" r:id="rId30"/>
    <p:sldId id="505" r:id="rId31"/>
    <p:sldId id="504" r:id="rId32"/>
    <p:sldId id="506" r:id="rId33"/>
    <p:sldId id="507" r:id="rId34"/>
    <p:sldId id="510" r:id="rId35"/>
    <p:sldId id="511" r:id="rId36"/>
    <p:sldId id="514" r:id="rId37"/>
    <p:sldId id="515" r:id="rId38"/>
    <p:sldId id="516" r:id="rId39"/>
    <p:sldId id="517" r:id="rId40"/>
    <p:sldId id="518" r:id="rId41"/>
    <p:sldId id="519" r:id="rId42"/>
    <p:sldId id="520" r:id="rId43"/>
    <p:sldId id="521" r:id="rId44"/>
    <p:sldId id="524" r:id="rId45"/>
    <p:sldId id="431" r:id="rId46"/>
    <p:sldId id="525" r:id="rId47"/>
    <p:sldId id="526" r:id="rId48"/>
    <p:sldId id="527" r:id="rId4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38"/>
    <p:restoredTop sz="78090"/>
  </p:normalViewPr>
  <p:slideViewPr>
    <p:cSldViewPr snapToGrid="0" snapToObjects="1">
      <p:cViewPr varScale="1">
        <p:scale>
          <a:sx n="121" d="100"/>
          <a:sy n="121" d="100"/>
        </p:scale>
        <p:origin x="11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B0295-79D2-9643-8380-6C60B57E0778}" type="datetimeFigureOut">
              <a:rPr lang="en-US" smtClean="0"/>
              <a:t>2/7/23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513B2-5834-7F44-92C6-32D9C72F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4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46c57400e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646c57400e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6948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24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87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5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47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24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06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38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44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60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23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59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30 minutes: shellcode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54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29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68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0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5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81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96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www.elttam.com</a:t>
            </a:r>
            <a:r>
              <a:rPr lang="en-US" dirty="0"/>
              <a:t>/blog/playing-with-canaries/#content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15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www.elttam.com</a:t>
            </a:r>
            <a:r>
              <a:rPr lang="en-US" dirty="0"/>
              <a:t>/blog/playing-with-canaries/#content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34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513B2-5834-7F44-92C6-32D9C72F60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9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753700" y="1228300"/>
            <a:ext cx="8548867" cy="5214133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1347300" y="821900"/>
            <a:ext cx="8548867" cy="5214133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429500" y="2758167"/>
            <a:ext cx="5695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7921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solidFill>
          <a:schemeClr val="accent3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0" name="Google Shape;30;p5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 rot="161729">
            <a:off x="1301681" y="1169209"/>
            <a:ext cx="9373171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402733" y="2061256"/>
            <a:ext cx="9290766" cy="38473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58786">
              <a:spcBef>
                <a:spcPts val="800"/>
              </a:spcBef>
              <a:spcAft>
                <a:spcPts val="0"/>
              </a:spcAft>
              <a:buSzPct val="100000"/>
              <a:buFont typeface="Sniglet" pitchFamily="82" charset="0"/>
              <a:buChar char="×"/>
              <a:defRPr sz="24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B8AB1F1C-5B97-FA47-A21B-131B164DA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9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solidFill>
          <a:schemeClr val="accent5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5" name="Google Shape;45;p7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 rot="161729">
            <a:off x="1301681" y="1169209"/>
            <a:ext cx="9373171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203933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4421324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7638713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B8AB1F1C-5B97-FA47-A21B-131B164DA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7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54" name="Google Shape;54;p8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 rot="161729">
            <a:off x="1301681" y="1169209"/>
            <a:ext cx="9373171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B8AB1F1C-5B97-FA47-A21B-131B164DA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05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userDrawn="1">
  <p:cSld name="Subtitle">
    <p:bg>
      <p:bgPr>
        <a:solidFill>
          <a:schemeClr val="accent4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 rot="169468" flipH="1">
            <a:off x="4811963" y="861595"/>
            <a:ext cx="6997300" cy="5079376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 rot="169468" flipH="1">
            <a:off x="4507163" y="556795"/>
            <a:ext cx="6997300" cy="5079376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B8AB1F1C-5B97-FA47-A21B-131B164DA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6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60" name="Google Shape;60;p9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 rot="-120953">
            <a:off x="609622" y="5366976"/>
            <a:ext cx="10973191" cy="692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B8AB1F1C-5B97-FA47-A21B-131B164DA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2560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 rot="161729">
            <a:off x="1301681" y="1169209"/>
            <a:ext cx="9373171" cy="101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02733" y="2061256"/>
            <a:ext cx="10281200" cy="4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fld id="{B8AB1F1C-5B97-FA47-A21B-131B164DA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08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6" r:id="rId3"/>
    <p:sldLayoutId id="2147483667" r:id="rId4"/>
    <p:sldLayoutId id="2147483671" r:id="rId5"/>
    <p:sldLayoutId id="214748367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oyan-MILANOV/ropium" TargetMode="External"/><Relationship Id="rId2" Type="http://schemas.openxmlformats.org/officeDocument/2006/relationships/hyperlink" Target="https://github.com/JonathanSalwan/ROPgadget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se545.tiffanybao.com/labs/week5/stack.c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e545.tiffanybao.com/labs/week5/ld-2.31.so" TargetMode="External"/><Relationship Id="rId5" Type="http://schemas.openxmlformats.org/officeDocument/2006/relationships/hyperlink" Target="https://cse545.tiffanybao.com/labs/week5/libc.so.6" TargetMode="External"/><Relationship Id="rId4" Type="http://schemas.openxmlformats.org/officeDocument/2006/relationships/hyperlink" Target="https://cse545.tiffanybao.com/labs/week5/stack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 txBox="1">
            <a:spLocks noGrp="1"/>
          </p:cNvSpPr>
          <p:nvPr>
            <p:ph type="ctrTitle"/>
          </p:nvPr>
        </p:nvSpPr>
        <p:spPr>
          <a:xfrm>
            <a:off x="2914133" y="1268218"/>
            <a:ext cx="6531200" cy="438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267" dirty="0"/>
              <a:t>CSE 545</a:t>
            </a:r>
            <a:br>
              <a:rPr lang="en" sz="2400" dirty="0"/>
            </a:br>
            <a:r>
              <a:rPr lang="en" sz="5867" dirty="0"/>
              <a:t>Stack vulnerabilities: II</a:t>
            </a:r>
            <a:br>
              <a:rPr lang="en" sz="5867" dirty="0"/>
            </a:br>
            <a:endParaRPr sz="3200" dirty="0"/>
          </a:p>
          <a:p>
            <a:pPr lvl="0" algn="r"/>
            <a:r>
              <a:rPr lang="en" sz="2400" u="sng" dirty="0"/>
              <a:t>Tiffany Bao</a:t>
            </a:r>
            <a:br>
              <a:rPr lang="en" sz="2400" u="sng" dirty="0"/>
            </a:br>
            <a:r>
              <a:rPr lang="en-US" sz="2400" dirty="0" err="1"/>
              <a:t>tbao@asu.edu</a:t>
            </a:r>
            <a:endParaRPr sz="2400" u="sng" dirty="0"/>
          </a:p>
        </p:txBody>
      </p:sp>
    </p:spTree>
    <p:extLst>
      <p:ext uri="{BB962C8B-B14F-4D97-AF65-F5344CB8AC3E}">
        <p14:creationId xmlns:p14="http://schemas.microsoft.com/office/powerpoint/2010/main" val="392911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3AC62-429D-0643-BFE2-0ACDC4BD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Canary value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9EDAB-77C6-DB4D-BD42-895E3013E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Random value predefined per thread before main is called</a:t>
            </a:r>
          </a:p>
          <a:p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8 bytes in x86-64</a:t>
            </a:r>
          </a:p>
          <a:p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The value is stored in stack</a:t>
            </a:r>
          </a:p>
          <a:p>
            <a:r>
              <a:rPr lang="en-US" dirty="0"/>
              <a:t>The last byte of the canary is equal to \x00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9ABE6-74CB-8B43-89D9-9DB1CC6903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66191A-E5CE-F447-A486-91F9F0618A3B}"/>
              </a:ext>
            </a:extLst>
          </p:cNvPr>
          <p:cNvSpPr/>
          <p:nvPr/>
        </p:nvSpPr>
        <p:spPr>
          <a:xfrm>
            <a:off x="2032511" y="427986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pwndbg</a:t>
            </a:r>
            <a:r>
              <a:rPr lang="en-US" sz="1800" dirty="0">
                <a:latin typeface="Courier" pitchFamily="2" charset="0"/>
              </a:rPr>
              <a:t>&gt; x/g 0x7fffffffe0c9</a:t>
            </a:r>
          </a:p>
          <a:p>
            <a:r>
              <a:rPr lang="en-US" sz="1800" dirty="0">
                <a:latin typeface="Courier" pitchFamily="2" charset="0"/>
              </a:rPr>
              <a:t>0x7fffffffe0c9:	</a:t>
            </a:r>
            <a:r>
              <a:rPr lang="en-US" sz="1800" dirty="0">
                <a:highlight>
                  <a:srgbClr val="FFFF00"/>
                </a:highlight>
                <a:latin typeface="Courier" pitchFamily="2" charset="0"/>
              </a:rPr>
              <a:t>0x010e6cac58bda382</a:t>
            </a:r>
          </a:p>
          <a:p>
            <a:r>
              <a:rPr lang="en-US" sz="1800" dirty="0" err="1">
                <a:latin typeface="Courier" pitchFamily="2" charset="0"/>
              </a:rPr>
              <a:t>pwndbg</a:t>
            </a:r>
            <a:r>
              <a:rPr lang="en-US" sz="1800" dirty="0">
                <a:latin typeface="Courier" pitchFamily="2" charset="0"/>
              </a:rPr>
              <a:t>&gt; p/x $</a:t>
            </a:r>
            <a:r>
              <a:rPr lang="en-US" sz="1800" dirty="0" err="1">
                <a:latin typeface="Courier" pitchFamily="2" charset="0"/>
              </a:rPr>
              <a:t>rax</a:t>
            </a:r>
            <a:endParaRPr lang="en-US" sz="1800" dirty="0">
              <a:latin typeface="Courier" pitchFamily="2" charset="0"/>
            </a:endParaRPr>
          </a:p>
          <a:p>
            <a:r>
              <a:rPr lang="en-US" sz="1800" dirty="0">
                <a:latin typeface="Courier" pitchFamily="2" charset="0"/>
              </a:rPr>
              <a:t>$1 = </a:t>
            </a:r>
            <a:r>
              <a:rPr lang="en-US" sz="1800" dirty="0">
                <a:highlight>
                  <a:srgbClr val="FFFF00"/>
                </a:highlight>
                <a:latin typeface="Courier" pitchFamily="2" charset="0"/>
              </a:rPr>
              <a:t>0x10e6cac58bda300</a:t>
            </a:r>
          </a:p>
        </p:txBody>
      </p:sp>
    </p:spTree>
    <p:extLst>
      <p:ext uri="{BB962C8B-B14F-4D97-AF65-F5344CB8AC3E}">
        <p14:creationId xmlns:p14="http://schemas.microsoft.com/office/powerpoint/2010/main" val="2063214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3FFAD-DCA9-C24E-BC58-00DB7016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Bypassing Stack Canary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5FC9-AE72-D949-90F9-9816709BD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799" indent="0">
              <a:buNone/>
            </a:pPr>
            <a:r>
              <a:rPr lang="en-US" dirty="0"/>
              <a:t>The below approaches </a:t>
            </a:r>
            <a:r>
              <a:rPr lang="en-US" sz="2800" dirty="0">
                <a:solidFill>
                  <a:schemeClr val="accent6"/>
                </a:solidFill>
              </a:rPr>
              <a:t>may</a:t>
            </a:r>
            <a:r>
              <a:rPr lang="en-US" dirty="0"/>
              <a:t> work for stack canary</a:t>
            </a:r>
          </a:p>
          <a:p>
            <a:r>
              <a:rPr lang="en-US" dirty="0"/>
              <a:t>Leak the canary value</a:t>
            </a:r>
          </a:p>
          <a:p>
            <a:endParaRPr lang="en-US" dirty="0"/>
          </a:p>
          <a:p>
            <a:r>
              <a:rPr lang="en-US" dirty="0"/>
              <a:t>Override the predefined canary stored in stack</a:t>
            </a:r>
          </a:p>
          <a:p>
            <a:endParaRPr lang="en-US" dirty="0"/>
          </a:p>
          <a:p>
            <a:r>
              <a:rPr lang="en-US" dirty="0"/>
              <a:t>Hijack </a:t>
            </a:r>
            <a:r>
              <a:rPr lang="en-US" dirty="0">
                <a:latin typeface="Courier" pitchFamily="2" charset="0"/>
              </a:rPr>
              <a:t>__</a:t>
            </a:r>
            <a:r>
              <a:rPr lang="en-US" dirty="0" err="1">
                <a:latin typeface="Courier" pitchFamily="2" charset="0"/>
              </a:rPr>
              <a:t>stack_chk_fail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/>
              <a:t>function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20A7F-5FF1-CA4E-8B63-41233DC106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72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7AE1C-5C45-3C44-8DED-DEB38849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 the canary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A93A7-69AC-9641-8D18-E33FC06EE7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02F1F-E4A8-2748-BF6F-CE6F85483554}"/>
              </a:ext>
            </a:extLst>
          </p:cNvPr>
          <p:cNvSpPr/>
          <p:nvPr/>
        </p:nvSpPr>
        <p:spPr>
          <a:xfrm>
            <a:off x="1578035" y="2386775"/>
            <a:ext cx="42955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ourier" pitchFamily="2" charset="0"/>
              </a:rPr>
              <a:t>void</a:t>
            </a:r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</a:t>
            </a:r>
            <a:r>
              <a:rPr lang="en-US" sz="1800" dirty="0">
                <a:latin typeface="Courier" pitchFamily="2" charset="0"/>
              </a:rPr>
              <a:t>vuln()</a:t>
            </a:r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</a:t>
            </a:r>
            <a:r>
              <a:rPr lang="en-US" sz="1800" dirty="0">
                <a:latin typeface="Courier" pitchFamily="2" charset="0"/>
              </a:rPr>
              <a:t>{</a:t>
            </a:r>
            <a:endParaRPr lang="en-US" sz="1800" dirty="0">
              <a:solidFill>
                <a:srgbClr val="36464E"/>
              </a:solidFill>
              <a:latin typeface="Courier" pitchFamily="2" charset="0"/>
            </a:endParaRPr>
          </a:p>
          <a:p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 </a:t>
            </a:r>
            <a:r>
              <a:rPr lang="en-US" sz="1800" dirty="0">
                <a:latin typeface="Courier" pitchFamily="2" charset="0"/>
              </a:rPr>
              <a:t>char</a:t>
            </a:r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</a:t>
            </a:r>
            <a:r>
              <a:rPr lang="en-US" sz="1800" dirty="0" err="1">
                <a:solidFill>
                  <a:srgbClr val="36464E"/>
                </a:solidFill>
                <a:latin typeface="Courier" pitchFamily="2" charset="0"/>
              </a:rPr>
              <a:t>buf</a:t>
            </a:r>
            <a:r>
              <a:rPr lang="en-US" sz="1800" dirty="0">
                <a:latin typeface="Courier" pitchFamily="2" charset="0"/>
              </a:rPr>
              <a:t>[100];</a:t>
            </a:r>
            <a:endParaRPr lang="en-US" sz="1800" dirty="0">
              <a:solidFill>
                <a:srgbClr val="36464E"/>
              </a:solidFill>
              <a:latin typeface="Courier" pitchFamily="2" charset="0"/>
            </a:endParaRPr>
          </a:p>
          <a:p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 </a:t>
            </a:r>
            <a:r>
              <a:rPr lang="en-US" sz="1800" dirty="0">
                <a:latin typeface="Courier" pitchFamily="2" charset="0"/>
              </a:rPr>
              <a:t>for(int</a:t>
            </a:r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</a:t>
            </a:r>
            <a:r>
              <a:rPr lang="en-US" sz="1800" dirty="0" err="1">
                <a:solidFill>
                  <a:srgbClr val="36464E"/>
                </a:solidFill>
                <a:latin typeface="Courier" pitchFamily="2" charset="0"/>
              </a:rPr>
              <a:t>i</a:t>
            </a:r>
            <a:r>
              <a:rPr lang="en-US" sz="1800" dirty="0">
                <a:latin typeface="Courier" pitchFamily="2" charset="0"/>
              </a:rPr>
              <a:t>=0; </a:t>
            </a:r>
            <a:r>
              <a:rPr lang="en-US" sz="1800" dirty="0" err="1">
                <a:solidFill>
                  <a:srgbClr val="36464E"/>
                </a:solidFill>
                <a:latin typeface="Courier" pitchFamily="2" charset="0"/>
              </a:rPr>
              <a:t>i</a:t>
            </a:r>
            <a:r>
              <a:rPr lang="en-US" sz="1800" dirty="0">
                <a:latin typeface="Courier" pitchFamily="2" charset="0"/>
              </a:rPr>
              <a:t>&lt;2;</a:t>
            </a:r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i</a:t>
            </a:r>
            <a:r>
              <a:rPr lang="en-US" sz="1800" dirty="0">
                <a:latin typeface="Courier" pitchFamily="2" charset="0"/>
              </a:rPr>
              <a:t>++) {</a:t>
            </a:r>
          </a:p>
          <a:p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   gets(</a:t>
            </a:r>
            <a:r>
              <a:rPr lang="en-US" sz="1800" dirty="0" err="1">
                <a:solidFill>
                  <a:srgbClr val="36464E"/>
                </a:solidFill>
                <a:latin typeface="Courier" pitchFamily="2" charset="0"/>
              </a:rPr>
              <a:t>buf</a:t>
            </a:r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);</a:t>
            </a:r>
          </a:p>
          <a:p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   </a:t>
            </a:r>
            <a:r>
              <a:rPr lang="en-US" sz="1800" dirty="0" err="1">
                <a:solidFill>
                  <a:srgbClr val="36464E"/>
                </a:solidFill>
                <a:latin typeface="Courier" pitchFamily="2" charset="0"/>
              </a:rPr>
              <a:t>printf</a:t>
            </a:r>
            <a:r>
              <a:rPr lang="en-US" sz="1800" dirty="0">
                <a:latin typeface="Courier" pitchFamily="2" charset="0"/>
              </a:rPr>
              <a:t>(</a:t>
            </a:r>
            <a:r>
              <a:rPr lang="en-US" sz="1800" dirty="0" err="1">
                <a:solidFill>
                  <a:srgbClr val="36464E"/>
                </a:solidFill>
                <a:latin typeface="Courier" pitchFamily="2" charset="0"/>
              </a:rPr>
              <a:t>buf</a:t>
            </a:r>
            <a:r>
              <a:rPr lang="en-US" sz="1800" dirty="0">
                <a:latin typeface="Courier" pitchFamily="2" charset="0"/>
              </a:rPr>
              <a:t>);</a:t>
            </a:r>
            <a:endParaRPr lang="en-US" sz="1800" dirty="0">
              <a:solidFill>
                <a:srgbClr val="36464E"/>
              </a:solidFill>
              <a:latin typeface="Courier" pitchFamily="2" charset="0"/>
            </a:endParaRPr>
          </a:p>
          <a:p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 </a:t>
            </a:r>
            <a:r>
              <a:rPr lang="en-US" sz="1800" dirty="0">
                <a:latin typeface="Courier" pitchFamily="2" charset="0"/>
              </a:rPr>
              <a:t>}</a:t>
            </a:r>
            <a:endParaRPr lang="en-US" sz="1800" dirty="0">
              <a:solidFill>
                <a:srgbClr val="36464E"/>
              </a:solidFill>
              <a:latin typeface="Courier" pitchFamily="2" charset="0"/>
            </a:endParaRPr>
          </a:p>
          <a:p>
            <a:r>
              <a:rPr lang="en-US" sz="1800" dirty="0">
                <a:latin typeface="Courier" pitchFamily="2" charset="0"/>
              </a:rPr>
              <a:t>}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3E7B04-0026-7343-9AAA-3DAEFBEB9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974836"/>
              </p:ext>
            </p:extLst>
          </p:nvPr>
        </p:nvGraphicFramePr>
        <p:xfrm>
          <a:off x="7506840" y="1352710"/>
          <a:ext cx="2333270" cy="434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3270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>
                        <a:latin typeface="Courier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878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1854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Courier" pitchFamily="2" charset="0"/>
                        </a:rPr>
                        <a:t>buf</a:t>
                      </a:r>
                      <a:endParaRPr lang="en-US" sz="1800" dirty="0">
                        <a:latin typeface="Courier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0893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" pitchFamily="2" charset="0"/>
                        </a:rPr>
                        <a:t>deadbeefdeadbe00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403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6F924E4-A4CE-334B-A23B-FC2C9D0A6177}"/>
              </a:ext>
            </a:extLst>
          </p:cNvPr>
          <p:cNvSpPr txBox="1"/>
          <p:nvPr/>
        </p:nvSpPr>
        <p:spPr>
          <a:xfrm>
            <a:off x="6416105" y="4138557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BE46A-C0CF-DE42-9D0F-ABC6A5F3D776}"/>
              </a:ext>
            </a:extLst>
          </p:cNvPr>
          <p:cNvSpPr txBox="1"/>
          <p:nvPr/>
        </p:nvSpPr>
        <p:spPr>
          <a:xfrm>
            <a:off x="6402249" y="192182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EA0192-2AA8-284E-9339-2B4FAAAD0366}"/>
              </a:ext>
            </a:extLst>
          </p:cNvPr>
          <p:cNvSpPr txBox="1"/>
          <p:nvPr/>
        </p:nvSpPr>
        <p:spPr>
          <a:xfrm>
            <a:off x="5861914" y="4498780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+ 8 -&gt;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0DEB47-3998-A143-A4BB-31AF7C12B590}"/>
              </a:ext>
            </a:extLst>
          </p:cNvPr>
          <p:cNvSpPr txBox="1"/>
          <p:nvPr/>
        </p:nvSpPr>
        <p:spPr>
          <a:xfrm>
            <a:off x="5873563" y="3764266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- 8 -&gt;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D9229B-1E07-124D-BFB2-8E3C9202EDFF}"/>
              </a:ext>
            </a:extLst>
          </p:cNvPr>
          <p:cNvSpPr/>
          <p:nvPr/>
        </p:nvSpPr>
        <p:spPr>
          <a:xfrm>
            <a:off x="7504082" y="2106494"/>
            <a:ext cx="2322172" cy="1812363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Sniglet" pitchFamily="82" charset="0"/>
              </a:rPr>
              <a:t>Overwrite</a:t>
            </a:r>
            <a:endParaRPr lang="en-US" sz="3600" b="1" dirty="0">
              <a:solidFill>
                <a:schemeClr val="tx1"/>
              </a:solidFill>
              <a:latin typeface="Sniglet" pitchFamily="8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A4002C-0EEE-0B46-A5FD-CE92D3306E3A}"/>
              </a:ext>
            </a:extLst>
          </p:cNvPr>
          <p:cNvSpPr/>
          <p:nvPr/>
        </p:nvSpPr>
        <p:spPr>
          <a:xfrm>
            <a:off x="9391662" y="3610098"/>
            <a:ext cx="448448" cy="712099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Sniglet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54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7AE1C-5C45-3C44-8DED-DEB38849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Overwrite predefined canary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A93A7-69AC-9641-8D18-E33FC06EE7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02F1F-E4A8-2748-BF6F-CE6F85483554}"/>
              </a:ext>
            </a:extLst>
          </p:cNvPr>
          <p:cNvSpPr/>
          <p:nvPr/>
        </p:nvSpPr>
        <p:spPr>
          <a:xfrm>
            <a:off x="1578035" y="2386775"/>
            <a:ext cx="42955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ourier" pitchFamily="2" charset="0"/>
              </a:rPr>
              <a:t>void</a:t>
            </a:r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</a:t>
            </a:r>
            <a:r>
              <a:rPr lang="en-US" sz="1800" dirty="0">
                <a:latin typeface="Courier" pitchFamily="2" charset="0"/>
              </a:rPr>
              <a:t>vuln()</a:t>
            </a:r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</a:t>
            </a:r>
            <a:r>
              <a:rPr lang="en-US" sz="1800" dirty="0">
                <a:latin typeface="Courier" pitchFamily="2" charset="0"/>
              </a:rPr>
              <a:t>{</a:t>
            </a:r>
            <a:endParaRPr lang="en-US" sz="1800" dirty="0">
              <a:solidFill>
                <a:srgbClr val="36464E"/>
              </a:solidFill>
              <a:latin typeface="Courier" pitchFamily="2" charset="0"/>
            </a:endParaRPr>
          </a:p>
          <a:p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 </a:t>
            </a:r>
            <a:r>
              <a:rPr lang="en-US" sz="1800" dirty="0">
                <a:latin typeface="Courier" pitchFamily="2" charset="0"/>
              </a:rPr>
              <a:t>char</a:t>
            </a:r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</a:t>
            </a:r>
            <a:r>
              <a:rPr lang="en-US" sz="1800" dirty="0" err="1">
                <a:solidFill>
                  <a:srgbClr val="36464E"/>
                </a:solidFill>
                <a:latin typeface="Courier" pitchFamily="2" charset="0"/>
              </a:rPr>
              <a:t>buf</a:t>
            </a:r>
            <a:r>
              <a:rPr lang="en-US" sz="1800" dirty="0">
                <a:latin typeface="Courier" pitchFamily="2" charset="0"/>
              </a:rPr>
              <a:t>[100];</a:t>
            </a:r>
            <a:endParaRPr lang="en-US" sz="1800" dirty="0">
              <a:solidFill>
                <a:srgbClr val="36464E"/>
              </a:solidFill>
              <a:latin typeface="Courier" pitchFamily="2" charset="0"/>
            </a:endParaRPr>
          </a:p>
          <a:p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 </a:t>
            </a:r>
            <a:r>
              <a:rPr lang="en-US" sz="1800" dirty="0">
                <a:latin typeface="Courier" pitchFamily="2" charset="0"/>
              </a:rPr>
              <a:t>for(int</a:t>
            </a:r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</a:t>
            </a:r>
            <a:r>
              <a:rPr lang="en-US" sz="1800" dirty="0" err="1">
                <a:solidFill>
                  <a:srgbClr val="36464E"/>
                </a:solidFill>
                <a:latin typeface="Courier" pitchFamily="2" charset="0"/>
              </a:rPr>
              <a:t>i</a:t>
            </a:r>
            <a:r>
              <a:rPr lang="en-US" sz="1800" dirty="0">
                <a:latin typeface="Courier" pitchFamily="2" charset="0"/>
              </a:rPr>
              <a:t>=0; </a:t>
            </a:r>
            <a:r>
              <a:rPr lang="en-US" sz="1800" dirty="0" err="1">
                <a:solidFill>
                  <a:srgbClr val="36464E"/>
                </a:solidFill>
                <a:latin typeface="Courier" pitchFamily="2" charset="0"/>
              </a:rPr>
              <a:t>i</a:t>
            </a:r>
            <a:r>
              <a:rPr lang="en-US" sz="1800" dirty="0">
                <a:latin typeface="Courier" pitchFamily="2" charset="0"/>
              </a:rPr>
              <a:t>&lt;2;</a:t>
            </a:r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i</a:t>
            </a:r>
            <a:r>
              <a:rPr lang="en-US" sz="1800" dirty="0">
                <a:latin typeface="Courier" pitchFamily="2" charset="0"/>
              </a:rPr>
              <a:t>++) {</a:t>
            </a:r>
          </a:p>
          <a:p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   gets(</a:t>
            </a:r>
            <a:r>
              <a:rPr lang="en-US" sz="1800" dirty="0" err="1">
                <a:solidFill>
                  <a:srgbClr val="36464E"/>
                </a:solidFill>
                <a:latin typeface="Courier" pitchFamily="2" charset="0"/>
              </a:rPr>
              <a:t>buf</a:t>
            </a:r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);</a:t>
            </a:r>
          </a:p>
          <a:p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   </a:t>
            </a:r>
            <a:r>
              <a:rPr lang="en-US" sz="1800" dirty="0" err="1">
                <a:solidFill>
                  <a:srgbClr val="36464E"/>
                </a:solidFill>
                <a:latin typeface="Courier" pitchFamily="2" charset="0"/>
              </a:rPr>
              <a:t>printf</a:t>
            </a:r>
            <a:r>
              <a:rPr lang="en-US" sz="1800" dirty="0">
                <a:latin typeface="Courier" pitchFamily="2" charset="0"/>
              </a:rPr>
              <a:t>(</a:t>
            </a:r>
            <a:r>
              <a:rPr lang="en-US" sz="1800" dirty="0" err="1">
                <a:solidFill>
                  <a:srgbClr val="36464E"/>
                </a:solidFill>
                <a:latin typeface="Courier" pitchFamily="2" charset="0"/>
              </a:rPr>
              <a:t>buf</a:t>
            </a:r>
            <a:r>
              <a:rPr lang="en-US" sz="1800" dirty="0">
                <a:latin typeface="Courier" pitchFamily="2" charset="0"/>
              </a:rPr>
              <a:t>);</a:t>
            </a:r>
            <a:endParaRPr lang="en-US" sz="1800" dirty="0">
              <a:solidFill>
                <a:srgbClr val="36464E"/>
              </a:solidFill>
              <a:latin typeface="Courier" pitchFamily="2" charset="0"/>
            </a:endParaRPr>
          </a:p>
          <a:p>
            <a:r>
              <a:rPr lang="en-US" sz="1800" dirty="0">
                <a:solidFill>
                  <a:srgbClr val="36464E"/>
                </a:solidFill>
                <a:latin typeface="Courier" pitchFamily="2" charset="0"/>
              </a:rPr>
              <a:t>  </a:t>
            </a:r>
            <a:r>
              <a:rPr lang="en-US" sz="1800" dirty="0">
                <a:latin typeface="Courier" pitchFamily="2" charset="0"/>
              </a:rPr>
              <a:t>}</a:t>
            </a:r>
            <a:endParaRPr lang="en-US" sz="1800" dirty="0">
              <a:solidFill>
                <a:srgbClr val="36464E"/>
              </a:solidFill>
              <a:latin typeface="Courier" pitchFamily="2" charset="0"/>
            </a:endParaRPr>
          </a:p>
          <a:p>
            <a:r>
              <a:rPr lang="en-US" sz="1800" dirty="0">
                <a:latin typeface="Courier" pitchFamily="2" charset="0"/>
              </a:rPr>
              <a:t>}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3E7B04-0026-7343-9AAA-3DAEFBEB9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407559"/>
              </p:ext>
            </p:extLst>
          </p:nvPr>
        </p:nvGraphicFramePr>
        <p:xfrm>
          <a:off x="8282249" y="943063"/>
          <a:ext cx="2333270" cy="509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3270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>
                        <a:latin typeface="Courier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878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1854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Courier" pitchFamily="2" charset="0"/>
                        </a:rPr>
                        <a:t>buf</a:t>
                      </a:r>
                      <a:endParaRPr lang="en-US" sz="1800" dirty="0">
                        <a:latin typeface="Courier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0893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" pitchFamily="2" charset="0"/>
                        </a:rPr>
                        <a:t>deadbeefdeadbe00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403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Predefined canary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379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7024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6F924E4-A4CE-334B-A23B-FC2C9D0A6177}"/>
              </a:ext>
            </a:extLst>
          </p:cNvPr>
          <p:cNvSpPr txBox="1"/>
          <p:nvPr/>
        </p:nvSpPr>
        <p:spPr>
          <a:xfrm>
            <a:off x="7191514" y="372891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BE46A-C0CF-DE42-9D0F-ABC6A5F3D776}"/>
              </a:ext>
            </a:extLst>
          </p:cNvPr>
          <p:cNvSpPr txBox="1"/>
          <p:nvPr/>
        </p:nvSpPr>
        <p:spPr>
          <a:xfrm>
            <a:off x="7177658" y="151218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EA0192-2AA8-284E-9339-2B4FAAAD0366}"/>
              </a:ext>
            </a:extLst>
          </p:cNvPr>
          <p:cNvSpPr txBox="1"/>
          <p:nvPr/>
        </p:nvSpPr>
        <p:spPr>
          <a:xfrm>
            <a:off x="6637323" y="4089133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+ 8 -&gt;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0DEB47-3998-A143-A4BB-31AF7C12B590}"/>
              </a:ext>
            </a:extLst>
          </p:cNvPr>
          <p:cNvSpPr txBox="1"/>
          <p:nvPr/>
        </p:nvSpPr>
        <p:spPr>
          <a:xfrm>
            <a:off x="6648972" y="3354619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- 8 -&gt;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D9229B-1E07-124D-BFB2-8E3C9202EDFF}"/>
              </a:ext>
            </a:extLst>
          </p:cNvPr>
          <p:cNvSpPr/>
          <p:nvPr/>
        </p:nvSpPr>
        <p:spPr>
          <a:xfrm>
            <a:off x="8279491" y="1696847"/>
            <a:ext cx="2322172" cy="3950492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Sniglet" pitchFamily="82" charset="0"/>
              </a:rPr>
              <a:t>Overwrite</a:t>
            </a:r>
            <a:endParaRPr lang="en-US" sz="3600" b="1" dirty="0">
              <a:solidFill>
                <a:schemeClr val="tx1"/>
              </a:solidFill>
              <a:latin typeface="Sniglet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467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7A831-8F64-9845-9A14-53728C460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Hijack </a:t>
            </a:r>
            <a:r>
              <a:rPr lang="en-US" dirty="0">
                <a:latin typeface="Courier" pitchFamily="2" charset="0"/>
              </a:rPr>
              <a:t>__</a:t>
            </a:r>
            <a:r>
              <a:rPr lang="en-US" dirty="0" err="1">
                <a:latin typeface="Courier" pitchFamily="2" charset="0"/>
              </a:rPr>
              <a:t>stack_chk_fail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A2F0E-93CF-094C-9B88-81AD07E5F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the .</a:t>
            </a:r>
            <a:r>
              <a:rPr lang="en-US" dirty="0" err="1"/>
              <a:t>plt</a:t>
            </a:r>
            <a:r>
              <a:rPr lang="en-US" dirty="0"/>
              <a:t> or the .</a:t>
            </a:r>
            <a:r>
              <a:rPr lang="en-US" dirty="0" err="1"/>
              <a:t>got.plt</a:t>
            </a:r>
            <a:r>
              <a:rPr lang="en-US" dirty="0"/>
              <a:t> table</a:t>
            </a:r>
          </a:p>
          <a:p>
            <a:r>
              <a:rPr lang="en-US" dirty="0"/>
              <a:t>usually requires other vulnerability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B5322-0615-DD47-89DD-C7BDE9657E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98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AA7BC-02EC-104A-9C2D-908798EBA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3473" y="1505313"/>
            <a:ext cx="5488185" cy="3847374"/>
          </a:xfrm>
        </p:spPr>
        <p:txBody>
          <a:bodyPr/>
          <a:lstStyle/>
          <a:p>
            <a:pPr marL="50799" indent="0">
              <a:buNone/>
            </a:pPr>
            <a:r>
              <a:rPr lang="en-US" dirty="0"/>
              <a:t>Steps of exploitation:</a:t>
            </a:r>
          </a:p>
          <a:p>
            <a:pPr marL="507999" indent="-457200">
              <a:buAutoNum type="arabicPeriod"/>
            </a:pPr>
            <a:r>
              <a:rPr lang="en-US" dirty="0"/>
              <a:t>Overflow a buffer</a:t>
            </a:r>
          </a:p>
          <a:p>
            <a:pPr marL="507999" indent="-457200">
              <a:buAutoNum type="arabicPeriod"/>
            </a:pPr>
            <a:r>
              <a:rPr lang="en-US" dirty="0"/>
              <a:t>Overwrite a saved return address</a:t>
            </a:r>
          </a:p>
          <a:p>
            <a:pPr marL="507999" indent="-457200">
              <a:buAutoNum type="arabicPeriod"/>
            </a:pPr>
            <a:r>
              <a:rPr lang="en-US" dirty="0"/>
              <a:t>Register rip points to shellcode</a:t>
            </a:r>
          </a:p>
          <a:p>
            <a:pPr marL="507999" indent="-457200">
              <a:buAutoNum type="arabicPeriod"/>
            </a:pPr>
            <a:r>
              <a:rPr lang="en-US" dirty="0"/>
              <a:t>Execute the shellcode saved in buffer</a:t>
            </a:r>
          </a:p>
          <a:p>
            <a:pPr marL="507999" indent="-457200">
              <a:buAutoNum type="arabicPeriod"/>
            </a:pPr>
            <a:endParaRPr lang="en-US" dirty="0"/>
          </a:p>
          <a:p>
            <a:pPr marL="50799" indent="0">
              <a:buNone/>
            </a:pPr>
            <a:r>
              <a:rPr lang="en-US" dirty="0"/>
              <a:t>Can we stop the exploitation in any of the above steps?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EBEACA-0D08-AB40-9A2A-55C043CB9D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14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68D332-9750-5646-AA2F-787B59E88A00}"/>
              </a:ext>
            </a:extLst>
          </p:cNvPr>
          <p:cNvGrpSpPr/>
          <p:nvPr/>
        </p:nvGrpSpPr>
        <p:grpSpPr>
          <a:xfrm>
            <a:off x="7427741" y="1298859"/>
            <a:ext cx="3180095" cy="4609771"/>
            <a:chOff x="1289158" y="1708324"/>
            <a:chExt cx="3614057" cy="52388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65B443-7475-7742-A9E8-8F012BD26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690" r="37395" b="10057"/>
            <a:stretch/>
          </p:blipFill>
          <p:spPr>
            <a:xfrm>
              <a:off x="1289158" y="1708324"/>
              <a:ext cx="3614057" cy="52388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EB208D-6DF0-464F-AFCF-176D05AC4EB6}"/>
                </a:ext>
              </a:extLst>
            </p:cNvPr>
            <p:cNvSpPr txBox="1"/>
            <p:nvPr/>
          </p:nvSpPr>
          <p:spPr>
            <a:xfrm>
              <a:off x="1526686" y="1992433"/>
              <a:ext cx="3139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HOLD THE STACK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5DEF5AD-FF8F-9B40-807E-5B642748FC50}"/>
              </a:ext>
            </a:extLst>
          </p:cNvPr>
          <p:cNvSpPr/>
          <p:nvPr/>
        </p:nvSpPr>
        <p:spPr>
          <a:xfrm>
            <a:off x="5925312" y="2918764"/>
            <a:ext cx="1426464" cy="2194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niglet" pitchFamily="82" charset="0"/>
              </a:rPr>
              <a:t>stack canary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9286CF-81A4-DF47-AA53-43494A96AD0C}"/>
              </a:ext>
            </a:extLst>
          </p:cNvPr>
          <p:cNvSpPr/>
          <p:nvPr/>
        </p:nvSpPr>
        <p:spPr>
          <a:xfrm>
            <a:off x="5924096" y="3393034"/>
            <a:ext cx="1426464" cy="2194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niglet" pitchFamily="82" charset="0"/>
              </a:rPr>
              <a:t>ASLR</a:t>
            </a:r>
          </a:p>
        </p:txBody>
      </p:sp>
    </p:spTree>
    <p:extLst>
      <p:ext uri="{BB962C8B-B14F-4D97-AF65-F5344CB8AC3E}">
        <p14:creationId xmlns:p14="http://schemas.microsoft.com/office/powerpoint/2010/main" val="419467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9AD6-8D3D-F240-95E1-3BFE4C3C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ASLR: Address space layout randomization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D85ED-F6F2-4041-B6CC-A6E984B4C7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9F6D879-F07D-4E42-AEBA-46B031B6B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223874"/>
              </p:ext>
            </p:extLst>
          </p:nvPr>
        </p:nvGraphicFramePr>
        <p:xfrm>
          <a:off x="4990411" y="2166779"/>
          <a:ext cx="2333270" cy="3977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3270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>
                        <a:latin typeface="Courier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878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char path[50]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0893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289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int 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553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DDB7625-6913-6342-B940-12786871652F}"/>
              </a:ext>
            </a:extLst>
          </p:cNvPr>
          <p:cNvSpPr txBox="1"/>
          <p:nvPr/>
        </p:nvSpPr>
        <p:spPr>
          <a:xfrm>
            <a:off x="3899676" y="4586869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45760-D762-B44E-90D3-7FE951A46044}"/>
              </a:ext>
            </a:extLst>
          </p:cNvPr>
          <p:cNvSpPr txBox="1"/>
          <p:nvPr/>
        </p:nvSpPr>
        <p:spPr>
          <a:xfrm>
            <a:off x="3885820" y="237014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CF018-14DE-404B-A924-A3F054206088}"/>
              </a:ext>
            </a:extLst>
          </p:cNvPr>
          <p:cNvSpPr/>
          <p:nvPr/>
        </p:nvSpPr>
        <p:spPr>
          <a:xfrm>
            <a:off x="5001509" y="2909401"/>
            <a:ext cx="2322172" cy="2848455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Sniglet" pitchFamily="82" charset="0"/>
              </a:rPr>
              <a:t>Overwrite</a:t>
            </a:r>
            <a:endParaRPr lang="en-US" sz="3600" b="1" dirty="0">
              <a:solidFill>
                <a:schemeClr val="tx1"/>
              </a:solidFill>
              <a:latin typeface="Sniglet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55F54-FAD2-D142-85FE-453050EC9797}"/>
              </a:ext>
            </a:extLst>
          </p:cNvPr>
          <p:cNvSpPr txBox="1"/>
          <p:nvPr/>
        </p:nvSpPr>
        <p:spPr>
          <a:xfrm>
            <a:off x="4807642" y="5181099"/>
            <a:ext cx="269808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urier" pitchFamily="2" charset="0"/>
              </a:rPr>
              <a:t>&amp;path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BFE014-4A90-BA4B-AA17-00D668E5CB27}"/>
              </a:ext>
            </a:extLst>
          </p:cNvPr>
          <p:cNvSpPr txBox="1"/>
          <p:nvPr/>
        </p:nvSpPr>
        <p:spPr>
          <a:xfrm>
            <a:off x="3345485" y="4947092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+ 8 -&gt;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F98A0C-9277-914D-85B0-40EFC577E4E6}"/>
              </a:ext>
            </a:extLst>
          </p:cNvPr>
          <p:cNvSpPr txBox="1"/>
          <p:nvPr/>
        </p:nvSpPr>
        <p:spPr>
          <a:xfrm>
            <a:off x="4875366" y="2918326"/>
            <a:ext cx="2562645" cy="218562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urier" pitchFamily="2" charset="0"/>
              </a:rPr>
              <a:t>shellcode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6CE0758-0AE6-F946-92B5-E6B761B0503B}"/>
              </a:ext>
            </a:extLst>
          </p:cNvPr>
          <p:cNvSpPr/>
          <p:nvPr/>
        </p:nvSpPr>
        <p:spPr>
          <a:xfrm rot="7664991" flipH="1">
            <a:off x="4402057" y="2876062"/>
            <a:ext cx="3778166" cy="3158742"/>
          </a:xfrm>
          <a:prstGeom prst="arc">
            <a:avLst/>
          </a:prstGeom>
          <a:ln w="381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F8BBA4-A161-0B48-83EA-032200D15DB6}"/>
              </a:ext>
            </a:extLst>
          </p:cNvPr>
          <p:cNvSpPr/>
          <p:nvPr/>
        </p:nvSpPr>
        <p:spPr>
          <a:xfrm>
            <a:off x="2479853" y="2964370"/>
            <a:ext cx="2826103" cy="2194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niglet" pitchFamily="82" charset="0"/>
              </a:rPr>
              <a:t>Address is Randomized</a:t>
            </a:r>
          </a:p>
        </p:txBody>
      </p:sp>
    </p:spTree>
    <p:extLst>
      <p:ext uri="{BB962C8B-B14F-4D97-AF65-F5344CB8AC3E}">
        <p14:creationId xmlns:p14="http://schemas.microsoft.com/office/powerpoint/2010/main" val="160252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024CD-871D-4241-AEEF-7F8685EE5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jmp</a:t>
            </a:r>
            <a:r>
              <a:rPr lang="en-US" dirty="0"/>
              <a:t> *</a:t>
            </a:r>
            <a:r>
              <a:rPr lang="en-US" dirty="0" err="1"/>
              <a:t>rsp</a:t>
            </a:r>
            <a:r>
              <a:rPr lang="en-US" dirty="0"/>
              <a:t>: bypass </a:t>
            </a:r>
            <a:r>
              <a:rPr lang="en-US" dirty="0" err="1"/>
              <a:t>aslr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335C1-DA68-6243-B24E-E4D0BF61E0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16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676B4F-7244-0940-A77E-379D57D6C2E7}"/>
              </a:ext>
            </a:extLst>
          </p:cNvPr>
          <p:cNvSpPr/>
          <p:nvPr/>
        </p:nvSpPr>
        <p:spPr>
          <a:xfrm>
            <a:off x="1533405" y="2239282"/>
            <a:ext cx="414893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B00040"/>
                </a:solidFill>
                <a:latin typeface="Courier" pitchFamily="2" charset="0"/>
              </a:rPr>
              <a:t>void</a:t>
            </a:r>
            <a:r>
              <a:rPr lang="en-US" sz="2000" dirty="0">
                <a:latin typeface="Courier" pitchFamily="2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urier" pitchFamily="2" charset="0"/>
              </a:rPr>
              <a:t>foo</a:t>
            </a:r>
            <a:r>
              <a:rPr lang="en-US" sz="2000" dirty="0">
                <a:latin typeface="Courier" pitchFamily="2" charset="0"/>
              </a:rPr>
              <a:t>(){</a:t>
            </a:r>
          </a:p>
          <a:p>
            <a:r>
              <a:rPr lang="en-US" sz="2000" dirty="0">
                <a:latin typeface="Courier" pitchFamily="2" charset="0"/>
              </a:rPr>
              <a:t>  </a:t>
            </a:r>
            <a:r>
              <a:rPr lang="en-US" sz="2000" dirty="0">
                <a:solidFill>
                  <a:srgbClr val="B00040"/>
                </a:solidFill>
                <a:latin typeface="Courier" pitchFamily="2" charset="0"/>
              </a:rPr>
              <a:t>int</a:t>
            </a:r>
            <a:r>
              <a:rPr lang="en-US" sz="2000" dirty="0">
                <a:latin typeface="Courier" pitchFamily="2" charset="0"/>
              </a:rPr>
              <a:t> x = 0;</a:t>
            </a:r>
          </a:p>
          <a:p>
            <a:r>
              <a:rPr lang="en-US" sz="2000" dirty="0">
                <a:solidFill>
                  <a:srgbClr val="B00040"/>
                </a:solidFill>
                <a:latin typeface="Courier" pitchFamily="2" charset="0"/>
              </a:rPr>
              <a:t>  int</a:t>
            </a:r>
            <a:r>
              <a:rPr lang="en-US" sz="2000" dirty="0">
                <a:latin typeface="Courier" pitchFamily="2" charset="0"/>
              </a:rPr>
              <a:t> y = 1;</a:t>
            </a:r>
          </a:p>
          <a:p>
            <a:r>
              <a:rPr lang="en-US" sz="2000" dirty="0">
                <a:latin typeface="Courier" pitchFamily="2" charset="0"/>
              </a:rPr>
              <a:t>  </a:t>
            </a:r>
            <a:r>
              <a:rPr lang="en-US" sz="2000" dirty="0" err="1">
                <a:latin typeface="Courier" pitchFamily="2" charset="0"/>
              </a:rPr>
              <a:t>printf</a:t>
            </a:r>
            <a:r>
              <a:rPr lang="en-US" sz="2000" dirty="0">
                <a:latin typeface="Courier" pitchFamily="2" charset="0"/>
              </a:rPr>
              <a:t>(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”%d</a:t>
            </a:r>
            <a:r>
              <a:rPr lang="en-US" sz="2000" b="1" dirty="0">
                <a:solidFill>
                  <a:srgbClr val="BB6622"/>
                </a:solidFill>
                <a:latin typeface="Courier" pitchFamily="2" charset="0"/>
              </a:rPr>
              <a:t>\n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”, </a:t>
            </a:r>
            <a:r>
              <a:rPr lang="en-US" sz="2000" dirty="0">
                <a:latin typeface="Courier" pitchFamily="2" charset="0"/>
              </a:rPr>
              <a:t>x + y);</a:t>
            </a:r>
          </a:p>
          <a:p>
            <a:r>
              <a:rPr lang="en-US" sz="2000" dirty="0">
                <a:latin typeface="Courier" pitchFamily="2" charset="0"/>
              </a:rPr>
              <a:t>}</a:t>
            </a:r>
          </a:p>
          <a:p>
            <a:endParaRPr lang="en-US" sz="2000" dirty="0">
              <a:latin typeface="Courier" pitchFamily="2" charset="0"/>
            </a:endParaRPr>
          </a:p>
          <a:p>
            <a:r>
              <a:rPr lang="en-US" sz="2000" dirty="0">
                <a:solidFill>
                  <a:srgbClr val="B00040"/>
                </a:solidFill>
                <a:latin typeface="Courier" pitchFamily="2" charset="0"/>
              </a:rPr>
              <a:t>void</a:t>
            </a:r>
            <a:r>
              <a:rPr lang="en-US" sz="2000" dirty="0">
                <a:latin typeface="Courier" pitchFamily="2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urier" pitchFamily="2" charset="0"/>
              </a:rPr>
              <a:t>bar</a:t>
            </a:r>
            <a:r>
              <a:rPr lang="en-US" sz="2000" dirty="0">
                <a:latin typeface="Courier" pitchFamily="2" charset="0"/>
              </a:rPr>
              <a:t>(){</a:t>
            </a:r>
          </a:p>
          <a:p>
            <a:r>
              <a:rPr lang="en-US" sz="2000" dirty="0">
                <a:latin typeface="Courier" pitchFamily="2" charset="0"/>
              </a:rPr>
              <a:t>  foo();</a:t>
            </a:r>
          </a:p>
          <a:p>
            <a:r>
              <a:rPr lang="en-US" sz="2000" dirty="0">
                <a:latin typeface="Courier" pitchFamily="2" charset="0"/>
              </a:rPr>
              <a:t>  </a:t>
            </a:r>
            <a:r>
              <a:rPr lang="en-US" sz="2000" dirty="0" err="1">
                <a:latin typeface="Courier" pitchFamily="2" charset="0"/>
              </a:rPr>
              <a:t>printf</a:t>
            </a:r>
            <a:r>
              <a:rPr lang="en-US" sz="2000" dirty="0">
                <a:latin typeface="Courier" pitchFamily="2" charset="0"/>
              </a:rPr>
              <a:t>(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”bye</a:t>
            </a:r>
            <a:r>
              <a:rPr lang="en-US" sz="2000" b="1" dirty="0">
                <a:solidFill>
                  <a:srgbClr val="BB6622"/>
                </a:solidFill>
                <a:latin typeface="Courier" pitchFamily="2" charset="0"/>
              </a:rPr>
              <a:t>\n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”</a:t>
            </a:r>
            <a:r>
              <a:rPr lang="en-US" sz="2000" dirty="0">
                <a:latin typeface="Courier" pitchFamily="2" charset="0"/>
              </a:rPr>
              <a:t>);</a:t>
            </a:r>
          </a:p>
          <a:p>
            <a:r>
              <a:rPr lang="en-US" sz="2000" dirty="0">
                <a:latin typeface="Courier" pitchFamily="2" charset="0"/>
              </a:rPr>
              <a:t>}</a:t>
            </a:r>
          </a:p>
          <a:p>
            <a:endParaRPr lang="en-US" sz="2000" dirty="0">
              <a:effectLst/>
              <a:latin typeface="Courier" pitchFamily="2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C5843FB-EA2F-8246-A0D9-C6B5A84CF7E3}"/>
              </a:ext>
            </a:extLst>
          </p:cNvPr>
          <p:cNvGraphicFramePr>
            <a:graphicFrameLocks noGrp="1"/>
          </p:cNvGraphicFramePr>
          <p:nvPr/>
        </p:nvGraphicFramePr>
        <p:xfrm>
          <a:off x="7408813" y="1438122"/>
          <a:ext cx="1928323" cy="44728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323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ourier" pitchFamily="2" charset="0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987878568"/>
                  </a:ext>
                </a:extLst>
              </a:tr>
              <a:tr h="22250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86602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DC997C-1EF2-E04E-8FB7-16E270C07BE9}"/>
              </a:ext>
            </a:extLst>
          </p:cNvPr>
          <p:cNvSpPr txBox="1"/>
          <p:nvPr/>
        </p:nvSpPr>
        <p:spPr>
          <a:xfrm>
            <a:off x="6320188" y="488004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86F42-8677-7047-BD1E-4F431A2F56C7}"/>
              </a:ext>
            </a:extLst>
          </p:cNvPr>
          <p:cNvSpPr txBox="1"/>
          <p:nvPr/>
        </p:nvSpPr>
        <p:spPr>
          <a:xfrm>
            <a:off x="9534584" y="1522079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low address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BE62E-CB3D-A849-AF4B-0B0800B6B0B3}"/>
              </a:ext>
            </a:extLst>
          </p:cNvPr>
          <p:cNvSpPr txBox="1"/>
          <p:nvPr/>
        </p:nvSpPr>
        <p:spPr>
          <a:xfrm>
            <a:off x="9534585" y="4885763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high address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8F0DD6-0D04-EA4D-A2A2-89A62F8385E6}"/>
              </a:ext>
            </a:extLst>
          </p:cNvPr>
          <p:cNvCxnSpPr/>
          <p:nvPr/>
        </p:nvCxnSpPr>
        <p:spPr>
          <a:xfrm>
            <a:off x="9503228" y="1675967"/>
            <a:ext cx="0" cy="33636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D195B3-F353-FE44-884A-1E4434D5315F}"/>
              </a:ext>
            </a:extLst>
          </p:cNvPr>
          <p:cNvSpPr txBox="1"/>
          <p:nvPr/>
        </p:nvSpPr>
        <p:spPr>
          <a:xfrm>
            <a:off x="6308312" y="5719353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8C01EA-448D-C14F-B3D5-065109E9CFA1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441373" y="4450060"/>
            <a:ext cx="943584" cy="429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EF3DD1E-2A80-2746-A9C1-90943685C9DF}"/>
              </a:ext>
            </a:extLst>
          </p:cNvPr>
          <p:cNvSpPr/>
          <p:nvPr/>
        </p:nvSpPr>
        <p:spPr>
          <a:xfrm>
            <a:off x="3981702" y="2303351"/>
            <a:ext cx="1862444" cy="6080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ourier" pitchFamily="2" charset="0"/>
              </a:rPr>
              <a:t>&lt;+182&gt;:	leave</a:t>
            </a:r>
          </a:p>
          <a:p>
            <a:r>
              <a:rPr lang="en-US" sz="1600" dirty="0">
                <a:solidFill>
                  <a:schemeClr val="accent6"/>
                </a:solidFill>
                <a:latin typeface="Courier" pitchFamily="2" charset="0"/>
              </a:rPr>
              <a:t>&lt;+183&gt;:	ret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2186D2-FF89-6446-9583-C3D65D0CC613}"/>
              </a:ext>
            </a:extLst>
          </p:cNvPr>
          <p:cNvSpPr/>
          <p:nvPr/>
        </p:nvSpPr>
        <p:spPr>
          <a:xfrm>
            <a:off x="5384957" y="4265394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Courier" pitchFamily="2" charset="0"/>
              </a:rPr>
              <a:t>rip</a:t>
            </a:r>
            <a:endParaRPr lang="en-US" sz="1800" dirty="0"/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1BFD0253-4D22-F148-9840-9A9D8A40892D}"/>
              </a:ext>
            </a:extLst>
          </p:cNvPr>
          <p:cNvCxnSpPr>
            <a:endCxn id="8" idx="3"/>
          </p:cNvCxnSpPr>
          <p:nvPr/>
        </p:nvCxnSpPr>
        <p:spPr>
          <a:xfrm rot="10800000">
            <a:off x="5983199" y="4450061"/>
            <a:ext cx="1756545" cy="21991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2844F51-9D07-424C-B28F-4211A0561119}"/>
              </a:ext>
            </a:extLst>
          </p:cNvPr>
          <p:cNvSpPr/>
          <p:nvPr/>
        </p:nvSpPr>
        <p:spPr>
          <a:xfrm>
            <a:off x="7424057" y="2547257"/>
            <a:ext cx="1883229" cy="316990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Sniglet" pitchFamily="82" charset="0"/>
              </a:rPr>
              <a:t>Overwrite</a:t>
            </a:r>
            <a:endParaRPr lang="en-US" sz="3600" b="1" dirty="0">
              <a:solidFill>
                <a:schemeClr val="tx1"/>
              </a:solidFill>
              <a:latin typeface="Sniglet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899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024CD-871D-4241-AEEF-7F8685EE5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jmp</a:t>
            </a:r>
            <a:r>
              <a:rPr lang="en-US" dirty="0"/>
              <a:t> *</a:t>
            </a:r>
            <a:r>
              <a:rPr lang="en-US" dirty="0" err="1"/>
              <a:t>rsp</a:t>
            </a:r>
            <a:r>
              <a:rPr lang="en-US" dirty="0"/>
              <a:t>: bypass </a:t>
            </a:r>
            <a:r>
              <a:rPr lang="en-US" dirty="0" err="1"/>
              <a:t>aslr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335C1-DA68-6243-B24E-E4D0BF61E0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17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676B4F-7244-0940-A77E-379D57D6C2E7}"/>
              </a:ext>
            </a:extLst>
          </p:cNvPr>
          <p:cNvSpPr/>
          <p:nvPr/>
        </p:nvSpPr>
        <p:spPr>
          <a:xfrm>
            <a:off x="1533405" y="2239282"/>
            <a:ext cx="414893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B00040"/>
                </a:solidFill>
                <a:latin typeface="Courier" pitchFamily="2" charset="0"/>
              </a:rPr>
              <a:t>void</a:t>
            </a:r>
            <a:r>
              <a:rPr lang="en-US" sz="2000" dirty="0">
                <a:latin typeface="Courier" pitchFamily="2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urier" pitchFamily="2" charset="0"/>
              </a:rPr>
              <a:t>foo</a:t>
            </a:r>
            <a:r>
              <a:rPr lang="en-US" sz="2000" dirty="0">
                <a:latin typeface="Courier" pitchFamily="2" charset="0"/>
              </a:rPr>
              <a:t>(){</a:t>
            </a:r>
          </a:p>
          <a:p>
            <a:r>
              <a:rPr lang="en-US" sz="2000" dirty="0">
                <a:latin typeface="Courier" pitchFamily="2" charset="0"/>
              </a:rPr>
              <a:t>  </a:t>
            </a:r>
            <a:r>
              <a:rPr lang="en-US" sz="2000" dirty="0">
                <a:solidFill>
                  <a:srgbClr val="B00040"/>
                </a:solidFill>
                <a:latin typeface="Courier" pitchFamily="2" charset="0"/>
              </a:rPr>
              <a:t>int</a:t>
            </a:r>
            <a:r>
              <a:rPr lang="en-US" sz="2000" dirty="0">
                <a:latin typeface="Courier" pitchFamily="2" charset="0"/>
              </a:rPr>
              <a:t> x = 0;</a:t>
            </a:r>
          </a:p>
          <a:p>
            <a:r>
              <a:rPr lang="en-US" sz="2000" dirty="0">
                <a:solidFill>
                  <a:srgbClr val="B00040"/>
                </a:solidFill>
                <a:latin typeface="Courier" pitchFamily="2" charset="0"/>
              </a:rPr>
              <a:t>  int</a:t>
            </a:r>
            <a:r>
              <a:rPr lang="en-US" sz="2000" dirty="0">
                <a:latin typeface="Courier" pitchFamily="2" charset="0"/>
              </a:rPr>
              <a:t> y = 1;</a:t>
            </a:r>
          </a:p>
          <a:p>
            <a:r>
              <a:rPr lang="en-US" sz="2000" dirty="0">
                <a:latin typeface="Courier" pitchFamily="2" charset="0"/>
              </a:rPr>
              <a:t>  </a:t>
            </a:r>
            <a:r>
              <a:rPr lang="en-US" sz="2000" dirty="0" err="1">
                <a:latin typeface="Courier" pitchFamily="2" charset="0"/>
              </a:rPr>
              <a:t>printf</a:t>
            </a:r>
            <a:r>
              <a:rPr lang="en-US" sz="2000" dirty="0">
                <a:latin typeface="Courier" pitchFamily="2" charset="0"/>
              </a:rPr>
              <a:t>(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”%d</a:t>
            </a:r>
            <a:r>
              <a:rPr lang="en-US" sz="2000" b="1" dirty="0">
                <a:solidFill>
                  <a:srgbClr val="BB6622"/>
                </a:solidFill>
                <a:latin typeface="Courier" pitchFamily="2" charset="0"/>
              </a:rPr>
              <a:t>\n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”, </a:t>
            </a:r>
            <a:r>
              <a:rPr lang="en-US" sz="2000" dirty="0">
                <a:latin typeface="Courier" pitchFamily="2" charset="0"/>
              </a:rPr>
              <a:t>x + y);</a:t>
            </a:r>
          </a:p>
          <a:p>
            <a:r>
              <a:rPr lang="en-US" sz="2000" dirty="0">
                <a:latin typeface="Courier" pitchFamily="2" charset="0"/>
              </a:rPr>
              <a:t>}</a:t>
            </a:r>
          </a:p>
          <a:p>
            <a:endParaRPr lang="en-US" sz="2000" dirty="0">
              <a:latin typeface="Courier" pitchFamily="2" charset="0"/>
            </a:endParaRPr>
          </a:p>
          <a:p>
            <a:r>
              <a:rPr lang="en-US" sz="2000" dirty="0">
                <a:solidFill>
                  <a:srgbClr val="B00040"/>
                </a:solidFill>
                <a:latin typeface="Courier" pitchFamily="2" charset="0"/>
              </a:rPr>
              <a:t>void</a:t>
            </a:r>
            <a:r>
              <a:rPr lang="en-US" sz="2000" dirty="0">
                <a:latin typeface="Courier" pitchFamily="2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urier" pitchFamily="2" charset="0"/>
              </a:rPr>
              <a:t>bar</a:t>
            </a:r>
            <a:r>
              <a:rPr lang="en-US" sz="2000" dirty="0">
                <a:latin typeface="Courier" pitchFamily="2" charset="0"/>
              </a:rPr>
              <a:t>(){</a:t>
            </a:r>
          </a:p>
          <a:p>
            <a:r>
              <a:rPr lang="en-US" sz="2000" dirty="0">
                <a:latin typeface="Courier" pitchFamily="2" charset="0"/>
              </a:rPr>
              <a:t>  foo();</a:t>
            </a:r>
          </a:p>
          <a:p>
            <a:r>
              <a:rPr lang="en-US" sz="2000" dirty="0">
                <a:latin typeface="Courier" pitchFamily="2" charset="0"/>
              </a:rPr>
              <a:t>  </a:t>
            </a:r>
            <a:r>
              <a:rPr lang="en-US" sz="2000" dirty="0" err="1">
                <a:latin typeface="Courier" pitchFamily="2" charset="0"/>
              </a:rPr>
              <a:t>printf</a:t>
            </a:r>
            <a:r>
              <a:rPr lang="en-US" sz="2000" dirty="0">
                <a:latin typeface="Courier" pitchFamily="2" charset="0"/>
              </a:rPr>
              <a:t>(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”bye</a:t>
            </a:r>
            <a:r>
              <a:rPr lang="en-US" sz="2000" b="1" dirty="0">
                <a:solidFill>
                  <a:srgbClr val="BB6622"/>
                </a:solidFill>
                <a:latin typeface="Courier" pitchFamily="2" charset="0"/>
              </a:rPr>
              <a:t>\n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”</a:t>
            </a:r>
            <a:r>
              <a:rPr lang="en-US" sz="2000" dirty="0">
                <a:latin typeface="Courier" pitchFamily="2" charset="0"/>
              </a:rPr>
              <a:t>);</a:t>
            </a:r>
          </a:p>
          <a:p>
            <a:r>
              <a:rPr lang="en-US" sz="2000" dirty="0">
                <a:latin typeface="Courier" pitchFamily="2" charset="0"/>
              </a:rPr>
              <a:t>}</a:t>
            </a:r>
          </a:p>
          <a:p>
            <a:endParaRPr lang="en-US" sz="2000" dirty="0">
              <a:effectLst/>
              <a:latin typeface="Courier" pitchFamily="2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C5843FB-EA2F-8246-A0D9-C6B5A84CF7E3}"/>
              </a:ext>
            </a:extLst>
          </p:cNvPr>
          <p:cNvGraphicFramePr>
            <a:graphicFrameLocks noGrp="1"/>
          </p:cNvGraphicFramePr>
          <p:nvPr/>
        </p:nvGraphicFramePr>
        <p:xfrm>
          <a:off x="7408813" y="1438122"/>
          <a:ext cx="1928323" cy="44728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323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ourier" pitchFamily="2" charset="0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987878568"/>
                  </a:ext>
                </a:extLst>
              </a:tr>
              <a:tr h="22250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86602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DC997C-1EF2-E04E-8FB7-16E270C07BE9}"/>
              </a:ext>
            </a:extLst>
          </p:cNvPr>
          <p:cNvSpPr txBox="1"/>
          <p:nvPr/>
        </p:nvSpPr>
        <p:spPr>
          <a:xfrm>
            <a:off x="6320188" y="488004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86F42-8677-7047-BD1E-4F431A2F56C7}"/>
              </a:ext>
            </a:extLst>
          </p:cNvPr>
          <p:cNvSpPr txBox="1"/>
          <p:nvPr/>
        </p:nvSpPr>
        <p:spPr>
          <a:xfrm>
            <a:off x="9534584" y="1522079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low address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BE62E-CB3D-A849-AF4B-0B0800B6B0B3}"/>
              </a:ext>
            </a:extLst>
          </p:cNvPr>
          <p:cNvSpPr txBox="1"/>
          <p:nvPr/>
        </p:nvSpPr>
        <p:spPr>
          <a:xfrm>
            <a:off x="9534585" y="4885763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high address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8F0DD6-0D04-EA4D-A2A2-89A62F8385E6}"/>
              </a:ext>
            </a:extLst>
          </p:cNvPr>
          <p:cNvCxnSpPr/>
          <p:nvPr/>
        </p:nvCxnSpPr>
        <p:spPr>
          <a:xfrm>
            <a:off x="9503228" y="1675967"/>
            <a:ext cx="0" cy="33636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D195B3-F353-FE44-884A-1E4434D5315F}"/>
              </a:ext>
            </a:extLst>
          </p:cNvPr>
          <p:cNvSpPr txBox="1"/>
          <p:nvPr/>
        </p:nvSpPr>
        <p:spPr>
          <a:xfrm>
            <a:off x="6308312" y="5719353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F3DD1E-2A80-2746-A9C1-90943685C9DF}"/>
              </a:ext>
            </a:extLst>
          </p:cNvPr>
          <p:cNvSpPr/>
          <p:nvPr/>
        </p:nvSpPr>
        <p:spPr>
          <a:xfrm>
            <a:off x="3943547" y="2477744"/>
            <a:ext cx="1862444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Courier" pitchFamily="2" charset="0"/>
              </a:rPr>
              <a:t>jmp</a:t>
            </a:r>
            <a:r>
              <a:rPr lang="en-US" sz="2400" dirty="0">
                <a:solidFill>
                  <a:schemeClr val="accent6"/>
                </a:solidFill>
                <a:latin typeface="Courier" pitchFamily="2" charset="0"/>
              </a:rPr>
              <a:t> *</a:t>
            </a:r>
            <a:r>
              <a:rPr lang="en-US" sz="2400" dirty="0" err="1">
                <a:solidFill>
                  <a:schemeClr val="accent6"/>
                </a:solidFill>
                <a:latin typeface="Courier" pitchFamily="2" charset="0"/>
              </a:rPr>
              <a:t>rsp</a:t>
            </a:r>
            <a:endParaRPr lang="en-US" sz="2400" dirty="0">
              <a:solidFill>
                <a:schemeClr val="accent6"/>
              </a:solidFill>
              <a:latin typeface="Courier" pitchFamily="2" charset="0"/>
            </a:endParaRP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1BFD0253-4D22-F148-9840-9A9D8A40892D}"/>
              </a:ext>
            </a:extLst>
          </p:cNvPr>
          <p:cNvCxnSpPr>
            <a:cxnSpLocks/>
            <a:endCxn id="5" idx="3"/>
          </p:cNvCxnSpPr>
          <p:nvPr/>
        </p:nvCxnSpPr>
        <p:spPr>
          <a:xfrm rot="10800000">
            <a:off x="5805991" y="2708578"/>
            <a:ext cx="2238556" cy="1974653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2844F51-9D07-424C-B28F-4211A0561119}"/>
              </a:ext>
            </a:extLst>
          </p:cNvPr>
          <p:cNvSpPr/>
          <p:nvPr/>
        </p:nvSpPr>
        <p:spPr>
          <a:xfrm>
            <a:off x="7424057" y="2547257"/>
            <a:ext cx="1883229" cy="316990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Sniglet" pitchFamily="82" charset="0"/>
              </a:rPr>
              <a:t>Overwrite</a:t>
            </a:r>
            <a:endParaRPr lang="en-US" sz="3600" b="1" dirty="0">
              <a:solidFill>
                <a:schemeClr val="tx1"/>
              </a:solidFill>
              <a:latin typeface="Sniglet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778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024CD-871D-4241-AEEF-7F8685EE5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jmp</a:t>
            </a:r>
            <a:r>
              <a:rPr lang="en-US" dirty="0"/>
              <a:t> *</a:t>
            </a:r>
            <a:r>
              <a:rPr lang="en-US" dirty="0" err="1"/>
              <a:t>rsp</a:t>
            </a:r>
            <a:r>
              <a:rPr lang="en-US" dirty="0"/>
              <a:t>: bypass </a:t>
            </a:r>
            <a:r>
              <a:rPr lang="en-US" dirty="0" err="1"/>
              <a:t>aslr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335C1-DA68-6243-B24E-E4D0BF61E0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18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676B4F-7244-0940-A77E-379D57D6C2E7}"/>
              </a:ext>
            </a:extLst>
          </p:cNvPr>
          <p:cNvSpPr/>
          <p:nvPr/>
        </p:nvSpPr>
        <p:spPr>
          <a:xfrm>
            <a:off x="1533405" y="2239282"/>
            <a:ext cx="414893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B00040"/>
                </a:solidFill>
                <a:latin typeface="Courier" pitchFamily="2" charset="0"/>
              </a:rPr>
              <a:t>void</a:t>
            </a:r>
            <a:r>
              <a:rPr lang="en-US" sz="2000" dirty="0">
                <a:latin typeface="Courier" pitchFamily="2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urier" pitchFamily="2" charset="0"/>
              </a:rPr>
              <a:t>foo</a:t>
            </a:r>
            <a:r>
              <a:rPr lang="en-US" sz="2000" dirty="0">
                <a:latin typeface="Courier" pitchFamily="2" charset="0"/>
              </a:rPr>
              <a:t>(){</a:t>
            </a:r>
          </a:p>
          <a:p>
            <a:r>
              <a:rPr lang="en-US" sz="2000" dirty="0">
                <a:latin typeface="Courier" pitchFamily="2" charset="0"/>
              </a:rPr>
              <a:t>  </a:t>
            </a:r>
            <a:r>
              <a:rPr lang="en-US" sz="2000" dirty="0">
                <a:solidFill>
                  <a:srgbClr val="B00040"/>
                </a:solidFill>
                <a:latin typeface="Courier" pitchFamily="2" charset="0"/>
              </a:rPr>
              <a:t>int</a:t>
            </a:r>
            <a:r>
              <a:rPr lang="en-US" sz="2000" dirty="0">
                <a:latin typeface="Courier" pitchFamily="2" charset="0"/>
              </a:rPr>
              <a:t> x = 0;</a:t>
            </a:r>
          </a:p>
          <a:p>
            <a:r>
              <a:rPr lang="en-US" sz="2000" dirty="0">
                <a:solidFill>
                  <a:srgbClr val="B00040"/>
                </a:solidFill>
                <a:latin typeface="Courier" pitchFamily="2" charset="0"/>
              </a:rPr>
              <a:t>  int</a:t>
            </a:r>
            <a:r>
              <a:rPr lang="en-US" sz="2000" dirty="0">
                <a:latin typeface="Courier" pitchFamily="2" charset="0"/>
              </a:rPr>
              <a:t> y = 1;</a:t>
            </a:r>
          </a:p>
          <a:p>
            <a:r>
              <a:rPr lang="en-US" sz="2000" dirty="0">
                <a:latin typeface="Courier" pitchFamily="2" charset="0"/>
              </a:rPr>
              <a:t>  </a:t>
            </a:r>
            <a:r>
              <a:rPr lang="en-US" sz="2000" dirty="0" err="1">
                <a:latin typeface="Courier" pitchFamily="2" charset="0"/>
              </a:rPr>
              <a:t>printf</a:t>
            </a:r>
            <a:r>
              <a:rPr lang="en-US" sz="2000" dirty="0">
                <a:latin typeface="Courier" pitchFamily="2" charset="0"/>
              </a:rPr>
              <a:t>(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”%d</a:t>
            </a:r>
            <a:r>
              <a:rPr lang="en-US" sz="2000" b="1" dirty="0">
                <a:solidFill>
                  <a:srgbClr val="BB6622"/>
                </a:solidFill>
                <a:latin typeface="Courier" pitchFamily="2" charset="0"/>
              </a:rPr>
              <a:t>\n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”, </a:t>
            </a:r>
            <a:r>
              <a:rPr lang="en-US" sz="2000" dirty="0">
                <a:latin typeface="Courier" pitchFamily="2" charset="0"/>
              </a:rPr>
              <a:t>x + y);</a:t>
            </a:r>
          </a:p>
          <a:p>
            <a:r>
              <a:rPr lang="en-US" sz="2000" dirty="0">
                <a:latin typeface="Courier" pitchFamily="2" charset="0"/>
              </a:rPr>
              <a:t>}</a:t>
            </a:r>
          </a:p>
          <a:p>
            <a:endParaRPr lang="en-US" sz="2000" dirty="0">
              <a:latin typeface="Courier" pitchFamily="2" charset="0"/>
            </a:endParaRPr>
          </a:p>
          <a:p>
            <a:r>
              <a:rPr lang="en-US" sz="2000" dirty="0">
                <a:solidFill>
                  <a:srgbClr val="B00040"/>
                </a:solidFill>
                <a:latin typeface="Courier" pitchFamily="2" charset="0"/>
              </a:rPr>
              <a:t>void</a:t>
            </a:r>
            <a:r>
              <a:rPr lang="en-US" sz="2000" dirty="0">
                <a:latin typeface="Courier" pitchFamily="2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urier" pitchFamily="2" charset="0"/>
              </a:rPr>
              <a:t>bar</a:t>
            </a:r>
            <a:r>
              <a:rPr lang="en-US" sz="2000" dirty="0">
                <a:latin typeface="Courier" pitchFamily="2" charset="0"/>
              </a:rPr>
              <a:t>(){</a:t>
            </a:r>
          </a:p>
          <a:p>
            <a:r>
              <a:rPr lang="en-US" sz="2000" dirty="0">
                <a:latin typeface="Courier" pitchFamily="2" charset="0"/>
              </a:rPr>
              <a:t>  foo();</a:t>
            </a:r>
          </a:p>
          <a:p>
            <a:r>
              <a:rPr lang="en-US" sz="2000" dirty="0">
                <a:latin typeface="Courier" pitchFamily="2" charset="0"/>
              </a:rPr>
              <a:t>  </a:t>
            </a:r>
            <a:r>
              <a:rPr lang="en-US" sz="2000" dirty="0" err="1">
                <a:latin typeface="Courier" pitchFamily="2" charset="0"/>
              </a:rPr>
              <a:t>printf</a:t>
            </a:r>
            <a:r>
              <a:rPr lang="en-US" sz="2000" dirty="0">
                <a:latin typeface="Courier" pitchFamily="2" charset="0"/>
              </a:rPr>
              <a:t>(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”bye</a:t>
            </a:r>
            <a:r>
              <a:rPr lang="en-US" sz="2000" b="1" dirty="0">
                <a:solidFill>
                  <a:srgbClr val="BB6622"/>
                </a:solidFill>
                <a:latin typeface="Courier" pitchFamily="2" charset="0"/>
              </a:rPr>
              <a:t>\n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”</a:t>
            </a:r>
            <a:r>
              <a:rPr lang="en-US" sz="2000" dirty="0">
                <a:latin typeface="Courier" pitchFamily="2" charset="0"/>
              </a:rPr>
              <a:t>);</a:t>
            </a:r>
          </a:p>
          <a:p>
            <a:r>
              <a:rPr lang="en-US" sz="2000" dirty="0">
                <a:latin typeface="Courier" pitchFamily="2" charset="0"/>
              </a:rPr>
              <a:t>}</a:t>
            </a:r>
          </a:p>
          <a:p>
            <a:endParaRPr lang="en-US" sz="2000" dirty="0">
              <a:effectLst/>
              <a:latin typeface="Courier" pitchFamily="2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C5843FB-EA2F-8246-A0D9-C6B5A84CF7E3}"/>
              </a:ext>
            </a:extLst>
          </p:cNvPr>
          <p:cNvGraphicFramePr>
            <a:graphicFrameLocks noGrp="1"/>
          </p:cNvGraphicFramePr>
          <p:nvPr/>
        </p:nvGraphicFramePr>
        <p:xfrm>
          <a:off x="7408813" y="1438122"/>
          <a:ext cx="1928323" cy="44728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323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ourier" pitchFamily="2" charset="0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987878568"/>
                  </a:ext>
                </a:extLst>
              </a:tr>
              <a:tr h="22250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86602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DC997C-1EF2-E04E-8FB7-16E270C07BE9}"/>
              </a:ext>
            </a:extLst>
          </p:cNvPr>
          <p:cNvSpPr txBox="1"/>
          <p:nvPr/>
        </p:nvSpPr>
        <p:spPr>
          <a:xfrm>
            <a:off x="6320188" y="488004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86F42-8677-7047-BD1E-4F431A2F56C7}"/>
              </a:ext>
            </a:extLst>
          </p:cNvPr>
          <p:cNvSpPr txBox="1"/>
          <p:nvPr/>
        </p:nvSpPr>
        <p:spPr>
          <a:xfrm>
            <a:off x="9534584" y="1522079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low address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BE62E-CB3D-A849-AF4B-0B0800B6B0B3}"/>
              </a:ext>
            </a:extLst>
          </p:cNvPr>
          <p:cNvSpPr txBox="1"/>
          <p:nvPr/>
        </p:nvSpPr>
        <p:spPr>
          <a:xfrm>
            <a:off x="9534585" y="4885763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high address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8F0DD6-0D04-EA4D-A2A2-89A62F8385E6}"/>
              </a:ext>
            </a:extLst>
          </p:cNvPr>
          <p:cNvCxnSpPr/>
          <p:nvPr/>
        </p:nvCxnSpPr>
        <p:spPr>
          <a:xfrm>
            <a:off x="9503228" y="1675967"/>
            <a:ext cx="0" cy="33636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D195B3-F353-FE44-884A-1E4434D5315F}"/>
              </a:ext>
            </a:extLst>
          </p:cNvPr>
          <p:cNvSpPr txBox="1"/>
          <p:nvPr/>
        </p:nvSpPr>
        <p:spPr>
          <a:xfrm>
            <a:off x="6308312" y="5719353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F3DD1E-2A80-2746-A9C1-90943685C9DF}"/>
              </a:ext>
            </a:extLst>
          </p:cNvPr>
          <p:cNvSpPr/>
          <p:nvPr/>
        </p:nvSpPr>
        <p:spPr>
          <a:xfrm>
            <a:off x="3943547" y="2477744"/>
            <a:ext cx="1862444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/>
                </a:solidFill>
                <a:latin typeface="Courier" pitchFamily="2" charset="0"/>
              </a:rPr>
              <a:t>jmp</a:t>
            </a:r>
            <a:r>
              <a:rPr lang="en-US" sz="2400" dirty="0">
                <a:solidFill>
                  <a:schemeClr val="accent6"/>
                </a:solidFill>
                <a:latin typeface="Courier" pitchFamily="2" charset="0"/>
              </a:rPr>
              <a:t> *</a:t>
            </a:r>
            <a:r>
              <a:rPr lang="en-US" sz="2400" dirty="0" err="1">
                <a:solidFill>
                  <a:schemeClr val="accent6"/>
                </a:solidFill>
                <a:latin typeface="Courier" pitchFamily="2" charset="0"/>
              </a:rPr>
              <a:t>rsp</a:t>
            </a:r>
            <a:endParaRPr lang="en-US" sz="2400" dirty="0">
              <a:solidFill>
                <a:schemeClr val="accent6"/>
              </a:solidFill>
              <a:latin typeface="Courier" pitchFamily="2" charset="0"/>
            </a:endParaRP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1BFD0253-4D22-F148-9840-9A9D8A40892D}"/>
              </a:ext>
            </a:extLst>
          </p:cNvPr>
          <p:cNvCxnSpPr>
            <a:cxnSpLocks/>
            <a:endCxn id="5" idx="3"/>
          </p:cNvCxnSpPr>
          <p:nvPr/>
        </p:nvCxnSpPr>
        <p:spPr>
          <a:xfrm rot="10800000">
            <a:off x="5805991" y="2708578"/>
            <a:ext cx="2238556" cy="1974653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2844F51-9D07-424C-B28F-4211A0561119}"/>
              </a:ext>
            </a:extLst>
          </p:cNvPr>
          <p:cNvSpPr/>
          <p:nvPr/>
        </p:nvSpPr>
        <p:spPr>
          <a:xfrm>
            <a:off x="7424057" y="2547257"/>
            <a:ext cx="1883229" cy="316990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Sniglet" pitchFamily="82" charset="0"/>
              </a:rPr>
              <a:t>Overwrite</a:t>
            </a:r>
            <a:endParaRPr lang="en-US" sz="3600" b="1" dirty="0">
              <a:solidFill>
                <a:schemeClr val="tx1"/>
              </a:solidFill>
              <a:latin typeface="Sniglet" pitchFamily="82" charset="0"/>
            </a:endParaRP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BEDB2FED-C4C9-A749-9D68-84166664D741}"/>
              </a:ext>
            </a:extLst>
          </p:cNvPr>
          <p:cNvCxnSpPr>
            <a:cxnSpLocks/>
            <a:endCxn id="12" idx="1"/>
          </p:cNvCxnSpPr>
          <p:nvPr/>
        </p:nvCxnSpPr>
        <p:spPr>
          <a:xfrm rot="16200000" flipH="1">
            <a:off x="4549094" y="3293618"/>
            <a:ext cx="2125304" cy="1416883"/>
          </a:xfrm>
          <a:prstGeom prst="curvedConnector2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D0579BE-562B-3D42-B90F-CB0A3331EA9B}"/>
              </a:ext>
            </a:extLst>
          </p:cNvPr>
          <p:cNvSpPr txBox="1"/>
          <p:nvPr/>
        </p:nvSpPr>
        <p:spPr>
          <a:xfrm>
            <a:off x="7420689" y="5056342"/>
            <a:ext cx="1883229" cy="67592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urier" pitchFamily="2" charset="0"/>
              </a:rPr>
              <a:t>shellcode</a:t>
            </a:r>
          </a:p>
        </p:txBody>
      </p:sp>
    </p:spTree>
    <p:extLst>
      <p:ext uri="{BB962C8B-B14F-4D97-AF65-F5344CB8AC3E}">
        <p14:creationId xmlns:p14="http://schemas.microsoft.com/office/powerpoint/2010/main" val="375939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5;p16">
            <a:extLst>
              <a:ext uri="{FF2B5EF4-FFF2-40B4-BE49-F238E27FC236}">
                <a16:creationId xmlns:a16="http://schemas.microsoft.com/office/drawing/2014/main" id="{2B9DF7B9-0351-334A-AC17-20409DD9D608}"/>
              </a:ext>
            </a:extLst>
          </p:cNvPr>
          <p:cNvSpPr txBox="1">
            <a:spLocks/>
          </p:cNvSpPr>
          <p:nvPr/>
        </p:nvSpPr>
        <p:spPr>
          <a:xfrm rot="161729">
            <a:off x="1301681" y="1169209"/>
            <a:ext cx="9373171" cy="101351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latin typeface="Bangers" pitchFamily="2" charset="77"/>
              </a:rPr>
              <a:t>Announcement</a:t>
            </a:r>
          </a:p>
        </p:txBody>
      </p:sp>
      <p:sp>
        <p:nvSpPr>
          <p:cNvPr id="6" name="Google Shape;106;p16">
            <a:extLst>
              <a:ext uri="{FF2B5EF4-FFF2-40B4-BE49-F238E27FC236}">
                <a16:creationId xmlns:a16="http://schemas.microsoft.com/office/drawing/2014/main" id="{2895F2F4-42CF-2C4C-8253-78001E4621D4}"/>
              </a:ext>
            </a:extLst>
          </p:cNvPr>
          <p:cNvSpPr txBox="1">
            <a:spLocks/>
          </p:cNvSpPr>
          <p:nvPr/>
        </p:nvSpPr>
        <p:spPr>
          <a:xfrm>
            <a:off x="1402733" y="2061267"/>
            <a:ext cx="9290800" cy="343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ctr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None/>
              <a:defRPr sz="1867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marR="0" lvl="1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marR="0" lvl="2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marR="0" lvl="3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marR="0" lvl="4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marR="0" lvl="5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marR="0" lvl="6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marR="0" lvl="7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marR="0" lvl="8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101598" indent="0" algn="l">
              <a:buSzPts val="2400"/>
            </a:pPr>
            <a:r>
              <a:rPr lang="en-US" sz="2400" dirty="0"/>
              <a:t>Install </a:t>
            </a:r>
            <a:r>
              <a:rPr lang="en-US" sz="2400" dirty="0" err="1">
                <a:solidFill>
                  <a:schemeClr val="accent6"/>
                </a:solidFill>
              </a:rPr>
              <a:t>pwndbg</a:t>
            </a:r>
            <a:r>
              <a:rPr lang="en-US" sz="2400" dirty="0"/>
              <a:t> to your </a:t>
            </a:r>
            <a:r>
              <a:rPr lang="en-US" sz="2400" dirty="0" err="1"/>
              <a:t>gdb</a:t>
            </a:r>
            <a:endParaRPr lang="en-US" sz="2400" dirty="0"/>
          </a:p>
          <a:p>
            <a:pPr marL="101598" indent="0" algn="l">
              <a:buSzPts val="2400"/>
            </a:pPr>
            <a:endParaRPr lang="en-US" sz="2400" dirty="0"/>
          </a:p>
          <a:p>
            <a:pPr marL="101598" indent="0" algn="l">
              <a:buSzPts val="2400"/>
            </a:pPr>
            <a:r>
              <a:rPr lang="en-US" sz="2400" dirty="0"/>
              <a:t>Link: https://</a:t>
            </a:r>
            <a:r>
              <a:rPr lang="en-US" sz="2400" dirty="0" err="1"/>
              <a:t>github.com</a:t>
            </a:r>
            <a:r>
              <a:rPr lang="en-US" sz="2400" dirty="0"/>
              <a:t>/</a:t>
            </a:r>
            <a:r>
              <a:rPr lang="en-US" sz="2400" dirty="0" err="1"/>
              <a:t>pwndbg</a:t>
            </a:r>
            <a:r>
              <a:rPr lang="en-US" sz="2400" dirty="0"/>
              <a:t>/</a:t>
            </a:r>
            <a:r>
              <a:rPr lang="en-US" sz="2400" dirty="0" err="1"/>
              <a:t>pwndbg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5942405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43B86-8411-204E-BE5D-602D643FE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CE44E-470A-F94A-8CBC-4083E34C3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00074-84C9-F342-A6B5-7A43873B67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09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AA7BC-02EC-104A-9C2D-908798EBA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3473" y="1505313"/>
            <a:ext cx="5488185" cy="3847374"/>
          </a:xfrm>
        </p:spPr>
        <p:txBody>
          <a:bodyPr/>
          <a:lstStyle/>
          <a:p>
            <a:pPr marL="50799" indent="0">
              <a:buNone/>
            </a:pPr>
            <a:r>
              <a:rPr lang="en-US" dirty="0"/>
              <a:t>Steps of exploitation:</a:t>
            </a:r>
          </a:p>
          <a:p>
            <a:pPr marL="507999" indent="-457200">
              <a:buAutoNum type="arabicPeriod"/>
            </a:pPr>
            <a:r>
              <a:rPr lang="en-US" dirty="0"/>
              <a:t>Overflow a buffer</a:t>
            </a:r>
          </a:p>
          <a:p>
            <a:pPr marL="507999" indent="-457200">
              <a:buAutoNum type="arabicPeriod"/>
            </a:pPr>
            <a:r>
              <a:rPr lang="en-US" dirty="0"/>
              <a:t>Overwrite a saved return address</a:t>
            </a:r>
          </a:p>
          <a:p>
            <a:pPr marL="507999" indent="-457200">
              <a:buAutoNum type="arabicPeriod"/>
            </a:pPr>
            <a:r>
              <a:rPr lang="en-US" dirty="0"/>
              <a:t>Register rip points to shellcode</a:t>
            </a:r>
          </a:p>
          <a:p>
            <a:pPr marL="507999" indent="-457200">
              <a:buAutoNum type="arabicPeriod"/>
            </a:pPr>
            <a:r>
              <a:rPr lang="en-US" dirty="0"/>
              <a:t>Execute the shellcode saved in buffer</a:t>
            </a:r>
          </a:p>
          <a:p>
            <a:pPr marL="507999" indent="-457200">
              <a:buAutoNum type="arabicPeriod"/>
            </a:pPr>
            <a:endParaRPr lang="en-US" dirty="0"/>
          </a:p>
          <a:p>
            <a:pPr marL="50799" indent="0">
              <a:buNone/>
            </a:pPr>
            <a:r>
              <a:rPr lang="en-US" dirty="0"/>
              <a:t>Can we stop the exploitation in any of the above steps?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EBEACA-0D08-AB40-9A2A-55C043CB9D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20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68D332-9750-5646-AA2F-787B59E88A00}"/>
              </a:ext>
            </a:extLst>
          </p:cNvPr>
          <p:cNvGrpSpPr/>
          <p:nvPr/>
        </p:nvGrpSpPr>
        <p:grpSpPr>
          <a:xfrm>
            <a:off x="7427741" y="1298859"/>
            <a:ext cx="3180095" cy="4609771"/>
            <a:chOff x="1289158" y="1708324"/>
            <a:chExt cx="3614057" cy="52388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65B443-7475-7742-A9E8-8F012BD26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690" r="37395" b="10057"/>
            <a:stretch/>
          </p:blipFill>
          <p:spPr>
            <a:xfrm>
              <a:off x="1289158" y="1708324"/>
              <a:ext cx="3614057" cy="52388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EB208D-6DF0-464F-AFCF-176D05AC4EB6}"/>
                </a:ext>
              </a:extLst>
            </p:cNvPr>
            <p:cNvSpPr txBox="1"/>
            <p:nvPr/>
          </p:nvSpPr>
          <p:spPr>
            <a:xfrm>
              <a:off x="1526686" y="1992433"/>
              <a:ext cx="3139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HOLD THE STACK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5DEF5AD-FF8F-9B40-807E-5B642748FC50}"/>
              </a:ext>
            </a:extLst>
          </p:cNvPr>
          <p:cNvSpPr/>
          <p:nvPr/>
        </p:nvSpPr>
        <p:spPr>
          <a:xfrm>
            <a:off x="5925312" y="2918764"/>
            <a:ext cx="1426464" cy="2194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niglet" pitchFamily="82" charset="0"/>
              </a:rPr>
              <a:t>stack canary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9286CF-81A4-DF47-AA53-43494A96AD0C}"/>
              </a:ext>
            </a:extLst>
          </p:cNvPr>
          <p:cNvSpPr/>
          <p:nvPr/>
        </p:nvSpPr>
        <p:spPr>
          <a:xfrm>
            <a:off x="5924096" y="3393034"/>
            <a:ext cx="1426464" cy="2194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niglet" pitchFamily="82" charset="0"/>
              </a:rPr>
              <a:t>ASLR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763CD0-9F94-7B4D-A7D7-52932D1D9706}"/>
              </a:ext>
            </a:extLst>
          </p:cNvPr>
          <p:cNvSpPr/>
          <p:nvPr/>
        </p:nvSpPr>
        <p:spPr>
          <a:xfrm>
            <a:off x="5924096" y="3898590"/>
            <a:ext cx="1426464" cy="2194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niglet" pitchFamily="82" charset="0"/>
              </a:rPr>
              <a:t>W^X</a:t>
            </a:r>
          </a:p>
        </p:txBody>
      </p:sp>
    </p:spTree>
    <p:extLst>
      <p:ext uri="{BB962C8B-B14F-4D97-AF65-F5344CB8AC3E}">
        <p14:creationId xmlns:p14="http://schemas.microsoft.com/office/powerpoint/2010/main" val="1911977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59063-401E-C149-96C7-709FC886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W^X: write </a:t>
            </a:r>
            <a:r>
              <a:rPr lang="en-US" dirty="0" err="1"/>
              <a:t>xor</a:t>
            </a:r>
            <a:r>
              <a:rPr lang="en-US" dirty="0"/>
              <a:t> execute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22F6-F6CD-C340-9B4D-BE5304DF0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799" indent="0">
              <a:buNone/>
            </a:pPr>
            <a:r>
              <a:rPr lang="en-US" dirty="0"/>
              <a:t>A memory page is either writable or executable, not both.</a:t>
            </a:r>
          </a:p>
          <a:p>
            <a:pPr marL="50799" indent="0">
              <a:buNone/>
            </a:pPr>
            <a:endParaRPr lang="en-US" dirty="0"/>
          </a:p>
          <a:p>
            <a:pPr marL="50799" indent="0">
              <a:buNone/>
            </a:pPr>
            <a:r>
              <a:rPr lang="en-US" dirty="0"/>
              <a:t>Windows: DEP (Data Execution Prevention)</a:t>
            </a:r>
          </a:p>
          <a:p>
            <a:pPr marL="50799" indent="0">
              <a:buNone/>
            </a:pPr>
            <a:endParaRPr lang="en-US" dirty="0"/>
          </a:p>
          <a:p>
            <a:pPr marL="50799" indent="0">
              <a:buNone/>
            </a:pPr>
            <a:r>
              <a:rPr lang="en-US" dirty="0"/>
              <a:t>NX bit: no-execute bit in CPU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A7421-F539-7545-BF38-BD01002F5B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8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3D828-96A3-E249-AA77-04E450F3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Bypass W^X?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CFFF3-A79F-544D-93CB-A10005A7D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2733" y="2061256"/>
            <a:ext cx="9290766" cy="3286155"/>
          </a:xfrm>
        </p:spPr>
        <p:txBody>
          <a:bodyPr anchor="ctr"/>
          <a:lstStyle/>
          <a:p>
            <a:pPr marL="50799" indent="0" algn="ctr">
              <a:buNone/>
            </a:pPr>
            <a:r>
              <a:rPr lang="en-US" sz="2800" dirty="0"/>
              <a:t>It’s challenging, but still doable!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3DC8D-E6C5-EE4F-9E0F-A127FD3FCC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86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3D828-96A3-E249-AA77-04E450F3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Bypass W^X?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CFFF3-A79F-544D-93CB-A10005A7D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2733" y="2061256"/>
            <a:ext cx="9290766" cy="3286155"/>
          </a:xfrm>
        </p:spPr>
        <p:txBody>
          <a:bodyPr anchor="ctr"/>
          <a:lstStyle/>
          <a:p>
            <a:pPr marL="50799" indent="0" algn="ctr">
              <a:buNone/>
            </a:pPr>
            <a:r>
              <a:rPr lang="en-US" sz="2800" dirty="0"/>
              <a:t>It’s challenging, but still doable!</a:t>
            </a:r>
          </a:p>
          <a:p>
            <a:pPr marL="50799" indent="0" algn="ctr">
              <a:buNone/>
            </a:pPr>
            <a:r>
              <a:rPr lang="en-US" sz="2800" dirty="0"/>
              <a:t>To Be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3DC8D-E6C5-EE4F-9E0F-A127FD3FCC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25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3FFAD-DCA9-C24E-BC58-00DB7016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avoid stack overflow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85FC9-AE72-D949-90F9-9816709BD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more secure functions</a:t>
            </a:r>
          </a:p>
          <a:p>
            <a:pPr lvl="1"/>
            <a:r>
              <a:rPr lang="en-US" dirty="0" err="1">
                <a:latin typeface="Courier" pitchFamily="2" charset="0"/>
              </a:rPr>
              <a:t>strcpy</a:t>
            </a:r>
            <a:r>
              <a:rPr lang="en-US" dirty="0">
                <a:latin typeface="Courier" pitchFamily="2" charset="0"/>
              </a:rPr>
              <a:t> -&gt; </a:t>
            </a:r>
            <a:r>
              <a:rPr lang="en-US" dirty="0" err="1">
                <a:latin typeface="Courier" pitchFamily="2" charset="0"/>
              </a:rPr>
              <a:t>str</a:t>
            </a:r>
            <a:r>
              <a:rPr lang="en-US" dirty="0" err="1">
                <a:solidFill>
                  <a:schemeClr val="accent6"/>
                </a:solidFill>
                <a:latin typeface="Courier" pitchFamily="2" charset="0"/>
              </a:rPr>
              <a:t>n</a:t>
            </a:r>
            <a:r>
              <a:rPr lang="en-US" dirty="0" err="1">
                <a:latin typeface="Courier" pitchFamily="2" charset="0"/>
              </a:rPr>
              <a:t>cpy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 err="1">
                <a:latin typeface="Courier" pitchFamily="2" charset="0"/>
              </a:rPr>
              <a:t>strcat</a:t>
            </a:r>
            <a:r>
              <a:rPr lang="en-US" dirty="0">
                <a:latin typeface="Courier" pitchFamily="2" charset="0"/>
              </a:rPr>
              <a:t> -&gt; </a:t>
            </a:r>
            <a:r>
              <a:rPr lang="en-US" dirty="0" err="1">
                <a:latin typeface="Courier" pitchFamily="2" charset="0"/>
              </a:rPr>
              <a:t>str</a:t>
            </a:r>
            <a:r>
              <a:rPr lang="en-US" dirty="0" err="1">
                <a:solidFill>
                  <a:schemeClr val="accent6"/>
                </a:solidFill>
                <a:latin typeface="Courier" pitchFamily="2" charset="0"/>
              </a:rPr>
              <a:t>n</a:t>
            </a:r>
            <a:r>
              <a:rPr lang="en-US" dirty="0" err="1">
                <a:latin typeface="Courier" pitchFamily="2" charset="0"/>
              </a:rPr>
              <a:t>cat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>
                <a:latin typeface="Courier" pitchFamily="2" charset="0"/>
              </a:rPr>
              <a:t>gets -&gt; </a:t>
            </a:r>
            <a:r>
              <a:rPr lang="en-US" dirty="0" err="1">
                <a:solidFill>
                  <a:schemeClr val="accent6"/>
                </a:solidFill>
                <a:latin typeface="Courier" pitchFamily="2" charset="0"/>
              </a:rPr>
              <a:t>f</a:t>
            </a:r>
            <a:r>
              <a:rPr lang="en-US" dirty="0" err="1">
                <a:latin typeface="Courier" pitchFamily="2" charset="0"/>
              </a:rPr>
              <a:t>gets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 err="1">
                <a:latin typeface="Courier" pitchFamily="2" charset="0"/>
              </a:rPr>
              <a:t>sprintf</a:t>
            </a:r>
            <a:r>
              <a:rPr lang="en-US" dirty="0">
                <a:latin typeface="Courier" pitchFamily="2" charset="0"/>
              </a:rPr>
              <a:t> -&gt; </a:t>
            </a:r>
            <a:r>
              <a:rPr lang="en-US" dirty="0" err="1">
                <a:latin typeface="Courier" pitchFamily="2" charset="0"/>
              </a:rPr>
              <a:t>s</a:t>
            </a:r>
            <a:r>
              <a:rPr lang="en-US" dirty="0" err="1">
                <a:solidFill>
                  <a:schemeClr val="accent6"/>
                </a:solidFill>
                <a:latin typeface="Courier" pitchFamily="2" charset="0"/>
              </a:rPr>
              <a:t>n</a:t>
            </a:r>
            <a:r>
              <a:rPr lang="en-US" dirty="0" err="1">
                <a:latin typeface="Courier" pitchFamily="2" charset="0"/>
              </a:rPr>
              <a:t>printf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 err="1">
                <a:latin typeface="Courier" pitchFamily="2" charset="0"/>
              </a:rPr>
              <a:t>memcpy</a:t>
            </a:r>
            <a:r>
              <a:rPr lang="en-US" dirty="0"/>
              <a:t>: pay attention to the size argument</a:t>
            </a:r>
          </a:p>
          <a:p>
            <a:r>
              <a:rPr lang="en-US" dirty="0"/>
              <a:t>Check source argument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20A7F-5FF1-CA4E-8B63-41233DC106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21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38AB4-A320-024B-9499-91D694B61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binary security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A79F2-0F79-0245-9D72-1A46428C87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A372D-6FFC-5142-8918-FDE5AAF94BF7}"/>
              </a:ext>
            </a:extLst>
          </p:cNvPr>
          <p:cNvSpPr/>
          <p:nvPr/>
        </p:nvSpPr>
        <p:spPr>
          <a:xfrm>
            <a:off x="3088761" y="2556540"/>
            <a:ext cx="49022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urier" pitchFamily="2" charset="0"/>
              </a:rPr>
              <a:t>$ </a:t>
            </a:r>
            <a:r>
              <a:rPr lang="en-US" sz="2000" dirty="0" err="1">
                <a:latin typeface="Courier" pitchFamily="2" charset="0"/>
              </a:rPr>
              <a:t>checksec</a:t>
            </a:r>
            <a:r>
              <a:rPr lang="en-US" sz="2000" dirty="0">
                <a:latin typeface="Courier" pitchFamily="2" charset="0"/>
              </a:rPr>
              <a:t> /bin/ls</a:t>
            </a:r>
          </a:p>
          <a:p>
            <a:r>
              <a:rPr lang="en-US" sz="2000" dirty="0">
                <a:latin typeface="Courier" pitchFamily="2" charset="0"/>
              </a:rPr>
              <a:t>[*] '/bin/</a:t>
            </a:r>
            <a:r>
              <a:rPr lang="en-US" sz="2000" dirty="0" err="1">
                <a:latin typeface="Courier" pitchFamily="2" charset="0"/>
              </a:rPr>
              <a:t>ls'</a:t>
            </a:r>
            <a:endParaRPr lang="en-US" sz="2000" dirty="0">
              <a:latin typeface="Courier" pitchFamily="2" charset="0"/>
            </a:endParaRPr>
          </a:p>
          <a:p>
            <a:r>
              <a:rPr lang="en-US" sz="2000" dirty="0">
                <a:latin typeface="Courier" pitchFamily="2" charset="0"/>
              </a:rPr>
              <a:t>    Arch:     amd64-64-little</a:t>
            </a:r>
          </a:p>
          <a:p>
            <a:r>
              <a:rPr lang="en-US" sz="2000" dirty="0">
                <a:latin typeface="Courier" pitchFamily="2" charset="0"/>
              </a:rPr>
              <a:t>    RELRO:    Full RELRO</a:t>
            </a:r>
          </a:p>
          <a:p>
            <a:r>
              <a:rPr lang="en-US" sz="2000" dirty="0">
                <a:latin typeface="Courier" pitchFamily="2" charset="0"/>
              </a:rPr>
              <a:t>    Stack:    Canary found</a:t>
            </a:r>
          </a:p>
          <a:p>
            <a:r>
              <a:rPr lang="en-US" sz="2000" dirty="0">
                <a:latin typeface="Courier" pitchFamily="2" charset="0"/>
              </a:rPr>
              <a:t>    NX:       NX enabled</a:t>
            </a:r>
          </a:p>
          <a:p>
            <a:r>
              <a:rPr lang="en-US" sz="2000" dirty="0">
                <a:latin typeface="Courier" pitchFamily="2" charset="0"/>
              </a:rPr>
              <a:t>    PIE:      PIE enabled</a:t>
            </a:r>
          </a:p>
          <a:p>
            <a:r>
              <a:rPr lang="en-US" sz="2000" dirty="0">
                <a:latin typeface="Courier" pitchFamily="2" charset="0"/>
              </a:rPr>
              <a:t>    FORTIFY:  Enabled</a:t>
            </a:r>
          </a:p>
        </p:txBody>
      </p:sp>
    </p:spTree>
    <p:extLst>
      <p:ext uri="{BB962C8B-B14F-4D97-AF65-F5344CB8AC3E}">
        <p14:creationId xmlns:p14="http://schemas.microsoft.com/office/powerpoint/2010/main" val="1690181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DA72-8C04-C748-A93F-DA85A92CB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 on/off Security Setup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202DC-3F25-1F48-82BD-7E0045061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4ADFD-863C-5C47-8CD7-5FA20D9398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DBFBBE-9976-1C46-BCE6-2DE34687A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633164"/>
              </p:ext>
            </p:extLst>
          </p:nvPr>
        </p:nvGraphicFramePr>
        <p:xfrm>
          <a:off x="1924266" y="2460943"/>
          <a:ext cx="81280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867">
                  <a:extLst>
                    <a:ext uri="{9D8B030D-6E8A-4147-A177-3AD203B41FA5}">
                      <a16:colId xmlns:a16="http://schemas.microsoft.com/office/drawing/2014/main" val="2064368552"/>
                    </a:ext>
                  </a:extLst>
                </a:gridCol>
                <a:gridCol w="5646133">
                  <a:extLst>
                    <a:ext uri="{9D8B030D-6E8A-4147-A177-3AD203B41FA5}">
                      <a16:colId xmlns:a16="http://schemas.microsoft.com/office/drawing/2014/main" val="3636973788"/>
                    </a:ext>
                  </a:extLst>
                </a:gridCol>
              </a:tblGrid>
              <a:tr h="8731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niglet" pitchFamily="82" charset="0"/>
                        </a:rPr>
                        <a:t>Security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Sniglet" pitchFamily="82" charset="0"/>
                        </a:rPr>
                        <a:t>Command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733937"/>
                  </a:ext>
                </a:extLst>
              </a:tr>
              <a:tr h="36616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Sniglet" pitchFamily="82" charset="0"/>
                        </a:rPr>
                        <a:t>No Stack Canary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Courier" pitchFamily="2" charset="0"/>
                        </a:rPr>
                        <a:t>gcc</a:t>
                      </a:r>
                      <a:r>
                        <a:rPr lang="en-US" sz="1800" dirty="0">
                          <a:latin typeface="Courier" pitchFamily="2" charset="0"/>
                        </a:rPr>
                        <a:t> -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fno</a:t>
                      </a:r>
                      <a:r>
                        <a:rPr lang="en-US" sz="1800" dirty="0">
                          <a:latin typeface="Courier" pitchFamily="2" charset="0"/>
                        </a:rPr>
                        <a:t>-stack-protector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754385"/>
                  </a:ext>
                </a:extLst>
              </a:tr>
              <a:tr h="36616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Sniglet" pitchFamily="82" charset="0"/>
                        </a:rPr>
                        <a:t>No W^X on Stack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Courier" pitchFamily="2" charset="0"/>
                        </a:rPr>
                        <a:t>gcc</a:t>
                      </a:r>
                      <a:r>
                        <a:rPr lang="en-US" sz="1800" dirty="0">
                          <a:latin typeface="Courier" pitchFamily="2" charset="0"/>
                        </a:rPr>
                        <a:t> -z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execstack</a:t>
                      </a:r>
                      <a:endParaRPr lang="en-US" sz="1800" dirty="0">
                        <a:latin typeface="Courier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586037"/>
                  </a:ext>
                </a:extLst>
              </a:tr>
              <a:tr h="84498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Sniglet" pitchFamily="82" charset="0"/>
                        </a:rPr>
                        <a:t>No ASLR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ourier" pitchFamily="2" charset="0"/>
                          <a:ea typeface="+mn-ea"/>
                          <a:cs typeface="+mn-cs"/>
                          <a:sym typeface="Arial"/>
                        </a:rPr>
                        <a:t>echo 0 |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ourier" pitchFamily="2" charset="0"/>
                          <a:ea typeface="+mn-ea"/>
                          <a:cs typeface="+mn-cs"/>
                          <a:sym typeface="Arial"/>
                        </a:rPr>
                        <a:t>sudo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ourier" pitchFamily="2" charset="0"/>
                          <a:ea typeface="+mn-ea"/>
                          <a:cs typeface="+mn-cs"/>
                          <a:sym typeface="Arial"/>
                        </a:rPr>
                        <a:t> tee /proc/sys/kernel/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ourier" pitchFamily="2" charset="0"/>
                          <a:ea typeface="+mn-ea"/>
                          <a:cs typeface="+mn-cs"/>
                          <a:sym typeface="Arial"/>
                        </a:rPr>
                        <a:t>randomize_va_space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ourier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Sniglet" pitchFamily="82" charset="0"/>
                          <a:ea typeface="+mn-ea"/>
                          <a:cs typeface="+mn-cs"/>
                          <a:sym typeface="Arial"/>
                        </a:rPr>
                        <a:t>(origin value: 2)</a:t>
                      </a:r>
                      <a:endParaRPr lang="en-US" sz="1800" dirty="0">
                        <a:latin typeface="Sniglet" pitchFamily="8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895968"/>
                  </a:ext>
                </a:extLst>
              </a:tr>
              <a:tr h="36616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Sniglet" pitchFamily="82" charset="0"/>
                        </a:rPr>
                        <a:t>No PIE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Courier" pitchFamily="2" charset="0"/>
                        </a:rPr>
                        <a:t>gcc</a:t>
                      </a:r>
                      <a:r>
                        <a:rPr lang="en-US" sz="1800" dirty="0">
                          <a:latin typeface="Courier" pitchFamily="2" charset="0"/>
                        </a:rPr>
                        <a:t> -no-pie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755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7974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0B932-4328-D54D-BB14-70E951456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Stack Overflow</a:t>
            </a:r>
            <a:br>
              <a:rPr lang="en-US" dirty="0"/>
            </a:br>
            <a:r>
              <a:rPr lang="en-US" sz="7200" dirty="0"/>
              <a:t>+ ROP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20F21D-7E06-BF44-9C9E-C16B258756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84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AA7BC-02EC-104A-9C2D-908798EBA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3473" y="1505313"/>
            <a:ext cx="5488185" cy="3847374"/>
          </a:xfrm>
        </p:spPr>
        <p:txBody>
          <a:bodyPr/>
          <a:lstStyle/>
          <a:p>
            <a:pPr marL="50799" indent="0">
              <a:buNone/>
            </a:pPr>
            <a:r>
              <a:rPr lang="en-US" dirty="0"/>
              <a:t>Steps of exploitation:</a:t>
            </a:r>
          </a:p>
          <a:p>
            <a:pPr marL="507999" indent="-457200">
              <a:buAutoNum type="arabicPeriod"/>
            </a:pPr>
            <a:r>
              <a:rPr lang="en-US" dirty="0"/>
              <a:t>Overflow a buffer</a:t>
            </a:r>
          </a:p>
          <a:p>
            <a:pPr marL="507999" indent="-457200">
              <a:buAutoNum type="arabicPeriod"/>
            </a:pPr>
            <a:r>
              <a:rPr lang="en-US" dirty="0"/>
              <a:t>Overwrite a saved return address</a:t>
            </a:r>
          </a:p>
          <a:p>
            <a:pPr marL="507999" indent="-457200">
              <a:buAutoNum type="arabicPeriod"/>
            </a:pPr>
            <a:r>
              <a:rPr lang="en-US" dirty="0"/>
              <a:t>Register rip points to shellcode</a:t>
            </a:r>
          </a:p>
          <a:p>
            <a:pPr marL="507999" indent="-457200">
              <a:buAutoNum type="arabicPeriod"/>
            </a:pPr>
            <a:r>
              <a:rPr lang="en-US" dirty="0"/>
              <a:t>Execute the shellcode saved in buffer</a:t>
            </a:r>
          </a:p>
          <a:p>
            <a:pPr marL="507999" indent="-457200">
              <a:buAutoNum type="arabicPeriod"/>
            </a:pPr>
            <a:endParaRPr lang="en-US" dirty="0"/>
          </a:p>
          <a:p>
            <a:pPr marL="50799" indent="0">
              <a:buNone/>
            </a:pPr>
            <a:r>
              <a:rPr lang="en-US" dirty="0"/>
              <a:t>Can we stop the exploitation in any of the above steps?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EBEACA-0D08-AB40-9A2A-55C043CB9D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28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DEF5AD-FF8F-9B40-807E-5B642748FC50}"/>
              </a:ext>
            </a:extLst>
          </p:cNvPr>
          <p:cNvSpPr/>
          <p:nvPr/>
        </p:nvSpPr>
        <p:spPr>
          <a:xfrm>
            <a:off x="6898712" y="2635320"/>
            <a:ext cx="3057751" cy="38878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Sniglet" pitchFamily="82" charset="0"/>
              </a:rPr>
              <a:t>stack canary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9286CF-81A4-DF47-AA53-43494A96AD0C}"/>
              </a:ext>
            </a:extLst>
          </p:cNvPr>
          <p:cNvSpPr/>
          <p:nvPr/>
        </p:nvSpPr>
        <p:spPr>
          <a:xfrm>
            <a:off x="6897496" y="3109590"/>
            <a:ext cx="3057751" cy="38878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Sniglet" pitchFamily="82" charset="0"/>
              </a:rPr>
              <a:t>ASLR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763CD0-9F94-7B4D-A7D7-52932D1D9706}"/>
              </a:ext>
            </a:extLst>
          </p:cNvPr>
          <p:cNvSpPr/>
          <p:nvPr/>
        </p:nvSpPr>
        <p:spPr>
          <a:xfrm>
            <a:off x="6897496" y="3615146"/>
            <a:ext cx="3057751" cy="38878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Sniglet" pitchFamily="82" charset="0"/>
              </a:rPr>
              <a:t>W^X</a:t>
            </a:r>
          </a:p>
        </p:txBody>
      </p:sp>
    </p:spTree>
    <p:extLst>
      <p:ext uri="{BB962C8B-B14F-4D97-AF65-F5344CB8AC3E}">
        <p14:creationId xmlns:p14="http://schemas.microsoft.com/office/powerpoint/2010/main" val="3586489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0B932-4328-D54D-BB14-70E951456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Stack Defense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20F21D-7E06-BF44-9C9E-C16B258756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18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58B5-AFAC-7F46-B239-0D956893D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7B232-1C15-694C-ACAF-FF06133BF5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No shellcode can be executed</a:t>
            </a:r>
          </a:p>
          <a:p>
            <a:endParaRPr lang="en-US" sz="2800" dirty="0"/>
          </a:p>
          <a:p>
            <a:r>
              <a:rPr lang="en-US" sz="2800" dirty="0"/>
              <a:t>But the code originally in the binary can be executed</a:t>
            </a:r>
          </a:p>
          <a:p>
            <a:endParaRPr lang="en-US" sz="2800" dirty="0"/>
          </a:p>
          <a:p>
            <a:r>
              <a:rPr lang="en-US" sz="2800" dirty="0"/>
              <a:t>Can we (ab)use the code to execute what we want?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1DBFA-65AD-5445-AFA9-4B172D06D4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5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127D-F20E-8541-973B-0070DA81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ROP: Return-oriented programming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F2F59-BBD1-AE4C-9FD4-555747E19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2733" y="2061256"/>
            <a:ext cx="9290766" cy="3067335"/>
          </a:xfrm>
        </p:spPr>
        <p:txBody>
          <a:bodyPr anchor="ctr"/>
          <a:lstStyle/>
          <a:p>
            <a:pPr marL="50799" indent="0">
              <a:buNone/>
            </a:pPr>
            <a:r>
              <a:rPr lang="en-US" sz="3200" dirty="0"/>
              <a:t>Idea: To overwrite the returned </a:t>
            </a:r>
            <a:r>
              <a:rPr lang="en-US" sz="3200" dirty="0">
                <a:latin typeface="Courier" pitchFamily="2" charset="0"/>
              </a:rPr>
              <a:t>rip</a:t>
            </a:r>
            <a:r>
              <a:rPr lang="en-US" sz="3200" dirty="0"/>
              <a:t> to point to somewhere in code segment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39E55-0383-5F4D-8586-8C242EE91C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06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DF9F2-DCC3-CA40-ADE8-99C1D5F7E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8B4B5-D9D1-144D-922C-3F30585FC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DFF68-A4D0-D64D-886F-C803FF0D9A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0F634-3BB6-894B-8D81-4CBCE215E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797"/>
          <a:stretch/>
        </p:blipFill>
        <p:spPr>
          <a:xfrm>
            <a:off x="1283034" y="1448206"/>
            <a:ext cx="9290766" cy="413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09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127D-F20E-8541-973B-0070DA81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ROP: Return-oriented programming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F2F59-BBD1-AE4C-9FD4-555747E19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2733" y="2061256"/>
            <a:ext cx="9290766" cy="3847374"/>
          </a:xfrm>
        </p:spPr>
        <p:txBody>
          <a:bodyPr anchor="t"/>
          <a:lstStyle/>
          <a:p>
            <a:pPr marL="50799" indent="0">
              <a:buNone/>
            </a:pPr>
            <a:r>
              <a:rPr lang="en-US" sz="2800" dirty="0"/>
              <a:t>Idea: To overwrite the returned </a:t>
            </a:r>
            <a:r>
              <a:rPr lang="en-US" sz="2800" dirty="0">
                <a:latin typeface="Courier" pitchFamily="2" charset="0"/>
              </a:rPr>
              <a:t>rip</a:t>
            </a:r>
            <a:r>
              <a:rPr lang="en-US" sz="2800" dirty="0"/>
              <a:t> to point to somewhere in code segment</a:t>
            </a:r>
          </a:p>
          <a:p>
            <a:pPr marL="50799" indent="0">
              <a:buNone/>
            </a:pPr>
            <a:endParaRPr lang="en-US" sz="2800" dirty="0"/>
          </a:p>
          <a:p>
            <a:pPr marL="50799" indent="0">
              <a:buNone/>
            </a:pPr>
            <a:r>
              <a:rPr lang="en-US" sz="2800" dirty="0"/>
              <a:t>…but it’s very likely that there is no sequence of code doing exactly what we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39E55-0383-5F4D-8586-8C242EE91C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23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127D-F20E-8541-973B-0070DA81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ROP: Return-oriented programming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F2F59-BBD1-AE4C-9FD4-555747E19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2733" y="2061256"/>
            <a:ext cx="9290766" cy="3847374"/>
          </a:xfrm>
        </p:spPr>
        <p:txBody>
          <a:bodyPr anchor="t"/>
          <a:lstStyle/>
          <a:p>
            <a:pPr marL="50799" indent="0">
              <a:buNone/>
            </a:pPr>
            <a:r>
              <a:rPr lang="en-US" sz="2800" dirty="0"/>
              <a:t>Idea: To overwrite the returned </a:t>
            </a:r>
            <a:r>
              <a:rPr lang="en-US" sz="2800" dirty="0">
                <a:latin typeface="Courier" pitchFamily="2" charset="0"/>
              </a:rPr>
              <a:t>rip</a:t>
            </a:r>
            <a:r>
              <a:rPr lang="en-US" sz="2800" dirty="0"/>
              <a:t> to point to somewhere in code segment</a:t>
            </a:r>
          </a:p>
          <a:p>
            <a:pPr marL="50799" indent="0">
              <a:buNone/>
            </a:pPr>
            <a:endParaRPr lang="en-US" sz="2800" dirty="0"/>
          </a:p>
          <a:p>
            <a:pPr marL="50799" indent="0">
              <a:buNone/>
            </a:pPr>
            <a:r>
              <a:rPr lang="en-US" sz="2800" dirty="0"/>
              <a:t>…but it’s very likely that there is no sequence of code doing exactly what we want.</a:t>
            </a:r>
          </a:p>
          <a:p>
            <a:pPr marL="50799" indent="0">
              <a:buNone/>
            </a:pPr>
            <a:endParaRPr lang="en-US" sz="2800" dirty="0"/>
          </a:p>
          <a:p>
            <a:pPr marL="50799" indent="0">
              <a:buNone/>
            </a:pPr>
            <a:r>
              <a:rPr lang="en-US" sz="2800" dirty="0"/>
              <a:t>ROP chain: cut code into small pieces and </a:t>
            </a:r>
            <a:r>
              <a:rPr lang="en-US" sz="3200" dirty="0">
                <a:solidFill>
                  <a:schemeClr val="accent6"/>
                </a:solidFill>
              </a:rPr>
              <a:t>chain</a:t>
            </a:r>
            <a:r>
              <a:rPr lang="en-US" sz="2800" dirty="0"/>
              <a:t> them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39E55-0383-5F4D-8586-8C242EE91C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7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024CD-871D-4241-AEEF-7F8685EE5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335C1-DA68-6243-B24E-E4D0BF61E0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C5843FB-EA2F-8246-A0D9-C6B5A84CF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748986"/>
              </p:ext>
            </p:extLst>
          </p:nvPr>
        </p:nvGraphicFramePr>
        <p:xfrm>
          <a:off x="7488324" y="2140488"/>
          <a:ext cx="1928323" cy="28895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323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135552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3659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64042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5275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DC997C-1EF2-E04E-8FB7-16E270C07BE9}"/>
              </a:ext>
            </a:extLst>
          </p:cNvPr>
          <p:cNvSpPr txBox="1"/>
          <p:nvPr/>
        </p:nvSpPr>
        <p:spPr>
          <a:xfrm>
            <a:off x="6373195" y="431020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86F42-8677-7047-BD1E-4F431A2F56C7}"/>
              </a:ext>
            </a:extLst>
          </p:cNvPr>
          <p:cNvSpPr txBox="1"/>
          <p:nvPr/>
        </p:nvSpPr>
        <p:spPr>
          <a:xfrm>
            <a:off x="9614095" y="1813625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low address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BE62E-CB3D-A849-AF4B-0B0800B6B0B3}"/>
              </a:ext>
            </a:extLst>
          </p:cNvPr>
          <p:cNvSpPr txBox="1"/>
          <p:nvPr/>
        </p:nvSpPr>
        <p:spPr>
          <a:xfrm>
            <a:off x="9614096" y="5177309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high address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8F0DD6-0D04-EA4D-A2A2-89A62F8385E6}"/>
              </a:ext>
            </a:extLst>
          </p:cNvPr>
          <p:cNvCxnSpPr/>
          <p:nvPr/>
        </p:nvCxnSpPr>
        <p:spPr>
          <a:xfrm>
            <a:off x="9582739" y="1967513"/>
            <a:ext cx="0" cy="33636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D195B3-F353-FE44-884A-1E4434D5315F}"/>
              </a:ext>
            </a:extLst>
          </p:cNvPr>
          <p:cNvSpPr txBox="1"/>
          <p:nvPr/>
        </p:nvSpPr>
        <p:spPr>
          <a:xfrm>
            <a:off x="6361319" y="4765197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1BFD0253-4D22-F148-9840-9A9D8A40892D}"/>
              </a:ext>
            </a:extLst>
          </p:cNvPr>
          <p:cNvCxnSpPr>
            <a:cxnSpLocks/>
          </p:cNvCxnSpPr>
          <p:nvPr/>
        </p:nvCxnSpPr>
        <p:spPr>
          <a:xfrm rot="10800000">
            <a:off x="6341325" y="3896139"/>
            <a:ext cx="1258341" cy="26127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2ED4D64-F6AB-5D43-ABE8-8E33E703E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428886"/>
              </p:ext>
            </p:extLst>
          </p:nvPr>
        </p:nvGraphicFramePr>
        <p:xfrm>
          <a:off x="2717533" y="2164123"/>
          <a:ext cx="1928323" cy="2798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323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12895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366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64057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5019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C5ACF6A2-D20E-6947-8DD2-D92890F3A91C}"/>
              </a:ext>
            </a:extLst>
          </p:cNvPr>
          <p:cNvSpPr txBox="1"/>
          <p:nvPr/>
        </p:nvSpPr>
        <p:spPr>
          <a:xfrm>
            <a:off x="1628908" y="3654695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65D3B5-70FF-494D-9820-EF60590CD7D0}"/>
              </a:ext>
            </a:extLst>
          </p:cNvPr>
          <p:cNvSpPr txBox="1"/>
          <p:nvPr/>
        </p:nvSpPr>
        <p:spPr>
          <a:xfrm>
            <a:off x="4843304" y="1720865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low address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E329F7-B63C-6F41-99D0-F5E254D88255}"/>
              </a:ext>
            </a:extLst>
          </p:cNvPr>
          <p:cNvSpPr txBox="1"/>
          <p:nvPr/>
        </p:nvSpPr>
        <p:spPr>
          <a:xfrm>
            <a:off x="4843305" y="5084549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high address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7E185B9-5A5D-D74C-8387-696A7BF18C29}"/>
              </a:ext>
            </a:extLst>
          </p:cNvPr>
          <p:cNvCxnSpPr/>
          <p:nvPr/>
        </p:nvCxnSpPr>
        <p:spPr>
          <a:xfrm>
            <a:off x="4811948" y="1874753"/>
            <a:ext cx="0" cy="33636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D61FC83-8EDC-0E40-ACB5-82B9A282AAA4}"/>
              </a:ext>
            </a:extLst>
          </p:cNvPr>
          <p:cNvSpPr txBox="1"/>
          <p:nvPr/>
        </p:nvSpPr>
        <p:spPr>
          <a:xfrm>
            <a:off x="1617032" y="4712189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12ACB8-CEFD-C44D-9298-2000A860D878}"/>
              </a:ext>
            </a:extLst>
          </p:cNvPr>
          <p:cNvSpPr/>
          <p:nvPr/>
        </p:nvSpPr>
        <p:spPr>
          <a:xfrm>
            <a:off x="5716264" y="3708802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Courier" pitchFamily="2" charset="0"/>
              </a:rPr>
              <a:t>rip</a:t>
            </a:r>
            <a:endParaRPr lang="en-US" sz="1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CDAB94-29B9-5740-BF93-29811012109B}"/>
              </a:ext>
            </a:extLst>
          </p:cNvPr>
          <p:cNvSpPr txBox="1"/>
          <p:nvPr/>
        </p:nvSpPr>
        <p:spPr>
          <a:xfrm>
            <a:off x="2796209" y="5352566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niglet" pitchFamily="82" charset="0"/>
              </a:rPr>
              <a:t>Before RET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18B8D0-0D25-8C40-A195-70C87B135356}"/>
              </a:ext>
            </a:extLst>
          </p:cNvPr>
          <p:cNvSpPr txBox="1"/>
          <p:nvPr/>
        </p:nvSpPr>
        <p:spPr>
          <a:xfrm>
            <a:off x="7679638" y="5345941"/>
            <a:ext cx="14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niglet" pitchFamily="82" charset="0"/>
              </a:rPr>
              <a:t>After RET</a:t>
            </a:r>
          </a:p>
        </p:txBody>
      </p:sp>
    </p:spTree>
    <p:extLst>
      <p:ext uri="{BB962C8B-B14F-4D97-AF65-F5344CB8AC3E}">
        <p14:creationId xmlns:p14="http://schemas.microsoft.com/office/powerpoint/2010/main" val="2759318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024CD-871D-4241-AEEF-7F8685EE5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 + RET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335C1-DA68-6243-B24E-E4D0BF61E0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C5843FB-EA2F-8246-A0D9-C6B5A84CF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008285"/>
              </p:ext>
            </p:extLst>
          </p:nvPr>
        </p:nvGraphicFramePr>
        <p:xfrm>
          <a:off x="5142690" y="2398645"/>
          <a:ext cx="1928323" cy="32202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323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6335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3659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64042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158034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DC997C-1EF2-E04E-8FB7-16E270C07BE9}"/>
              </a:ext>
            </a:extLst>
          </p:cNvPr>
          <p:cNvSpPr txBox="1"/>
          <p:nvPr/>
        </p:nvSpPr>
        <p:spPr>
          <a:xfrm>
            <a:off x="4197135" y="384399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86F42-8677-7047-BD1E-4F431A2F56C7}"/>
              </a:ext>
            </a:extLst>
          </p:cNvPr>
          <p:cNvSpPr txBox="1"/>
          <p:nvPr/>
        </p:nvSpPr>
        <p:spPr>
          <a:xfrm>
            <a:off x="10395976" y="2171433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low address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BE62E-CB3D-A849-AF4B-0B0800B6B0B3}"/>
              </a:ext>
            </a:extLst>
          </p:cNvPr>
          <p:cNvSpPr txBox="1"/>
          <p:nvPr/>
        </p:nvSpPr>
        <p:spPr>
          <a:xfrm>
            <a:off x="10395977" y="5535117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high address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8F0DD6-0D04-EA4D-A2A2-89A62F8385E6}"/>
              </a:ext>
            </a:extLst>
          </p:cNvPr>
          <p:cNvCxnSpPr/>
          <p:nvPr/>
        </p:nvCxnSpPr>
        <p:spPr>
          <a:xfrm>
            <a:off x="10364620" y="2325321"/>
            <a:ext cx="0" cy="33636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D195B3-F353-FE44-884A-1E4434D5315F}"/>
              </a:ext>
            </a:extLst>
          </p:cNvPr>
          <p:cNvSpPr txBox="1"/>
          <p:nvPr/>
        </p:nvSpPr>
        <p:spPr>
          <a:xfrm>
            <a:off x="4197135" y="52952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2ED4D64-F6AB-5D43-ABE8-8E33E703E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004255"/>
              </p:ext>
            </p:extLst>
          </p:nvPr>
        </p:nvGraphicFramePr>
        <p:xfrm>
          <a:off x="1909150" y="2425146"/>
          <a:ext cx="1928323" cy="32070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323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6044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366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64057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15959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C5ACF6A2-D20E-6947-8DD2-D92890F3A91C}"/>
              </a:ext>
            </a:extLst>
          </p:cNvPr>
          <p:cNvSpPr txBox="1"/>
          <p:nvPr/>
        </p:nvSpPr>
        <p:spPr>
          <a:xfrm>
            <a:off x="966297" y="3230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61FC83-8EDC-0E40-ACB5-82B9A282AAA4}"/>
              </a:ext>
            </a:extLst>
          </p:cNvPr>
          <p:cNvSpPr txBox="1"/>
          <p:nvPr/>
        </p:nvSpPr>
        <p:spPr>
          <a:xfrm>
            <a:off x="960656" y="5295284"/>
            <a:ext cx="91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F1EB684-1966-3245-90AC-40EE3568D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535362"/>
              </p:ext>
            </p:extLst>
          </p:nvPr>
        </p:nvGraphicFramePr>
        <p:xfrm>
          <a:off x="8237071" y="2418522"/>
          <a:ext cx="1928323" cy="33269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323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6335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3659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64042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4870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rip2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  <a:tr h="104692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568962587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3CA9EE5-BFE7-4B46-8CD4-1739B0D355EE}"/>
              </a:ext>
            </a:extLst>
          </p:cNvPr>
          <p:cNvSpPr txBox="1"/>
          <p:nvPr/>
        </p:nvSpPr>
        <p:spPr>
          <a:xfrm>
            <a:off x="7304768" y="4499973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AB0C9C-3ABB-3F44-BEF9-AB16C2425E8F}"/>
              </a:ext>
            </a:extLst>
          </p:cNvPr>
          <p:cNvSpPr txBox="1"/>
          <p:nvPr/>
        </p:nvSpPr>
        <p:spPr>
          <a:xfrm>
            <a:off x="7304768" y="530191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F80DF08-F6AF-EE46-B8D2-91DBF825A465}"/>
              </a:ext>
            </a:extLst>
          </p:cNvPr>
          <p:cNvSpPr/>
          <p:nvPr/>
        </p:nvSpPr>
        <p:spPr>
          <a:xfrm>
            <a:off x="3957931" y="3002441"/>
            <a:ext cx="1053305" cy="595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urier" pitchFamily="2" charset="0"/>
              </a:rPr>
              <a:t>RET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DE9B2BA3-8F82-3E4F-BE3A-FF221E985A4F}"/>
              </a:ext>
            </a:extLst>
          </p:cNvPr>
          <p:cNvSpPr/>
          <p:nvPr/>
        </p:nvSpPr>
        <p:spPr>
          <a:xfrm>
            <a:off x="7128687" y="2998670"/>
            <a:ext cx="1053305" cy="595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urier" pitchFamily="2" charset="0"/>
              </a:rPr>
              <a:t>RET</a:t>
            </a:r>
          </a:p>
        </p:txBody>
      </p:sp>
    </p:spTree>
    <p:extLst>
      <p:ext uri="{BB962C8B-B14F-4D97-AF65-F5344CB8AC3E}">
        <p14:creationId xmlns:p14="http://schemas.microsoft.com/office/powerpoint/2010/main" val="3133433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024CD-871D-4241-AEEF-7F8685EE5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 + RET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335C1-DA68-6243-B24E-E4D0BF61E0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36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86F42-8677-7047-BD1E-4F431A2F56C7}"/>
              </a:ext>
            </a:extLst>
          </p:cNvPr>
          <p:cNvSpPr txBox="1"/>
          <p:nvPr/>
        </p:nvSpPr>
        <p:spPr>
          <a:xfrm>
            <a:off x="9229785" y="2158181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low address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BE62E-CB3D-A849-AF4B-0B0800B6B0B3}"/>
              </a:ext>
            </a:extLst>
          </p:cNvPr>
          <p:cNvSpPr txBox="1"/>
          <p:nvPr/>
        </p:nvSpPr>
        <p:spPr>
          <a:xfrm>
            <a:off x="9229786" y="5521865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high address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8F0DD6-0D04-EA4D-A2A2-89A62F8385E6}"/>
              </a:ext>
            </a:extLst>
          </p:cNvPr>
          <p:cNvCxnSpPr/>
          <p:nvPr/>
        </p:nvCxnSpPr>
        <p:spPr>
          <a:xfrm>
            <a:off x="9198429" y="2312069"/>
            <a:ext cx="0" cy="33636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F1EB684-1966-3245-90AC-40EE3568D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799548"/>
              </p:ext>
            </p:extLst>
          </p:nvPr>
        </p:nvGraphicFramePr>
        <p:xfrm>
          <a:off x="7070880" y="2405270"/>
          <a:ext cx="1928323" cy="33269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323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6335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3659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64042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4870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rip2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  <a:tr h="104692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568962587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3CA9EE5-BFE7-4B46-8CD4-1739B0D355EE}"/>
              </a:ext>
            </a:extLst>
          </p:cNvPr>
          <p:cNvSpPr txBox="1"/>
          <p:nvPr/>
        </p:nvSpPr>
        <p:spPr>
          <a:xfrm>
            <a:off x="6138577" y="448672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AB0C9C-3ABB-3F44-BEF9-AB16C2425E8F}"/>
              </a:ext>
            </a:extLst>
          </p:cNvPr>
          <p:cNvSpPr txBox="1"/>
          <p:nvPr/>
        </p:nvSpPr>
        <p:spPr>
          <a:xfrm>
            <a:off x="6138577" y="528865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5E9D4F35-644B-7E48-ADA0-4C62658886CF}"/>
              </a:ext>
            </a:extLst>
          </p:cNvPr>
          <p:cNvCxnSpPr>
            <a:cxnSpLocks/>
          </p:cNvCxnSpPr>
          <p:nvPr/>
        </p:nvCxnSpPr>
        <p:spPr>
          <a:xfrm rot="10800000">
            <a:off x="5384651" y="2508914"/>
            <a:ext cx="1765742" cy="11399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59B3AF-B34E-374F-AB23-A7FAF1EAE1BB}"/>
              </a:ext>
            </a:extLst>
          </p:cNvPr>
          <p:cNvSpPr txBox="1"/>
          <p:nvPr/>
        </p:nvSpPr>
        <p:spPr>
          <a:xfrm>
            <a:off x="2500312" y="2241440"/>
            <a:ext cx="2954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urier" pitchFamily="2" charset="0"/>
                <a:cs typeface="Courier New" panose="02070309020205020404" pitchFamily="49" charset="0"/>
              </a:rPr>
              <a:t>mov </a:t>
            </a:r>
            <a:r>
              <a:rPr lang="en-US" sz="2000" dirty="0" err="1">
                <a:latin typeface="Courier" pitchFamily="2" charset="0"/>
                <a:cs typeface="Courier New" panose="02070309020205020404" pitchFamily="49" charset="0"/>
              </a:rPr>
              <a:t>rdi</a:t>
            </a:r>
            <a:r>
              <a:rPr lang="en-US" sz="2000" dirty="0">
                <a:latin typeface="Courier" pitchFamily="2" charset="0"/>
                <a:cs typeface="Courier New" panose="02070309020205020404" pitchFamily="49" charset="0"/>
              </a:rPr>
              <a:t>, [”hello”]</a:t>
            </a:r>
          </a:p>
          <a:p>
            <a:r>
              <a:rPr lang="en-US" sz="2000" dirty="0">
                <a:latin typeface="Courier" pitchFamily="2" charset="0"/>
                <a:cs typeface="Courier New" panose="02070309020205020404" pitchFamily="49" charset="0"/>
              </a:rPr>
              <a:t>ret</a:t>
            </a:r>
          </a:p>
          <a:p>
            <a:endParaRPr lang="en-US" sz="2000" dirty="0"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" pitchFamily="2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8C6972-6C6A-9947-9126-9016B6B29C27}"/>
              </a:ext>
            </a:extLst>
          </p:cNvPr>
          <p:cNvSpPr txBox="1"/>
          <p:nvPr/>
        </p:nvSpPr>
        <p:spPr>
          <a:xfrm>
            <a:off x="2473807" y="4259083"/>
            <a:ext cx="187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urier" pitchFamily="2" charset="0"/>
                <a:cs typeface="Courier New" panose="02070309020205020404" pitchFamily="49" charset="0"/>
              </a:rPr>
              <a:t>call </a:t>
            </a:r>
            <a:r>
              <a:rPr lang="en-US" sz="2000" dirty="0" err="1">
                <a:latin typeface="Courier" pitchFamily="2" charset="0"/>
                <a:cs typeface="Courier New" panose="02070309020205020404" pitchFamily="49" charset="0"/>
              </a:rPr>
              <a:t>printf</a:t>
            </a:r>
            <a:endParaRPr lang="en-US" sz="2000" dirty="0">
              <a:latin typeface="Courier" pitchFamily="2" charset="0"/>
              <a:cs typeface="Courier New" panose="02070309020205020404" pitchFamily="49" charset="0"/>
            </a:endParaRP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6989B7EA-4F51-7740-9857-F91E596874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76976" y="4259083"/>
            <a:ext cx="2493905" cy="18403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3A9C884-1164-EA48-910B-6EA82FF8103D}"/>
              </a:ext>
            </a:extLst>
          </p:cNvPr>
          <p:cNvSpPr/>
          <p:nvPr/>
        </p:nvSpPr>
        <p:spPr>
          <a:xfrm>
            <a:off x="2500311" y="2241440"/>
            <a:ext cx="3323617" cy="26146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459227-963F-1845-B472-DD1292790135}"/>
              </a:ext>
            </a:extLst>
          </p:cNvPr>
          <p:cNvSpPr txBox="1"/>
          <p:nvPr/>
        </p:nvSpPr>
        <p:spPr>
          <a:xfrm>
            <a:off x="2835964" y="5128592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niglet" pitchFamily="82" charset="0"/>
              </a:rPr>
              <a:t>Code in memory</a:t>
            </a:r>
          </a:p>
        </p:txBody>
      </p:sp>
    </p:spTree>
    <p:extLst>
      <p:ext uri="{BB962C8B-B14F-4D97-AF65-F5344CB8AC3E}">
        <p14:creationId xmlns:p14="http://schemas.microsoft.com/office/powerpoint/2010/main" val="3903257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56FD9-EEFD-EE44-8343-48577EB29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34004-B733-1548-8DEE-FBBD3B57F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2733" y="3220275"/>
            <a:ext cx="9290766" cy="1999239"/>
          </a:xfrm>
        </p:spPr>
        <p:txBody>
          <a:bodyPr/>
          <a:lstStyle/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rax</a:t>
            </a:r>
            <a:r>
              <a:rPr lang="en-US" dirty="0">
                <a:latin typeface="Courier" pitchFamily="2" charset="0"/>
              </a:rPr>
              <a:t>: 0x3b</a:t>
            </a:r>
          </a:p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rdi</a:t>
            </a:r>
            <a:r>
              <a:rPr lang="en-US" dirty="0">
                <a:latin typeface="Courier" pitchFamily="2" charset="0"/>
              </a:rPr>
              <a:t>: char * “/bin/</a:t>
            </a:r>
            <a:r>
              <a:rPr lang="en-US" dirty="0" err="1">
                <a:latin typeface="Courier" pitchFamily="2" charset="0"/>
              </a:rPr>
              <a:t>sh</a:t>
            </a:r>
            <a:r>
              <a:rPr lang="en-US" dirty="0">
                <a:latin typeface="Courier" pitchFamily="2" charset="0"/>
              </a:rPr>
              <a:t>”</a:t>
            </a:r>
          </a:p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rsi</a:t>
            </a:r>
            <a:r>
              <a:rPr lang="en-US" dirty="0">
                <a:latin typeface="Courier" pitchFamily="2" charset="0"/>
              </a:rPr>
              <a:t>: 0</a:t>
            </a:r>
          </a:p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rdx</a:t>
            </a:r>
            <a:r>
              <a:rPr lang="en-US" dirty="0">
                <a:latin typeface="Courier" pitchFamily="2" charset="0"/>
              </a:rPr>
              <a:t>: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60C56-3E76-0349-B37F-931AE1C01D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F48B0A-FFD6-5749-82B9-0D99926487FD}"/>
              </a:ext>
            </a:extLst>
          </p:cNvPr>
          <p:cNvSpPr/>
          <p:nvPr/>
        </p:nvSpPr>
        <p:spPr>
          <a:xfrm>
            <a:off x="1392485" y="2248678"/>
            <a:ext cx="4339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36464E"/>
                </a:solidFill>
                <a:latin typeface="Courier" pitchFamily="2" charset="0"/>
              </a:rPr>
              <a:t>execve</a:t>
            </a:r>
            <a:r>
              <a:rPr lang="en-US" sz="2000" dirty="0">
                <a:latin typeface="Courier" pitchFamily="2" charset="0"/>
              </a:rPr>
              <a:t>("/bin/</a:t>
            </a:r>
            <a:r>
              <a:rPr lang="en-US" sz="2000" dirty="0" err="1">
                <a:latin typeface="Courier" pitchFamily="2" charset="0"/>
              </a:rPr>
              <a:t>sh</a:t>
            </a:r>
            <a:r>
              <a:rPr lang="en-US" sz="2000" dirty="0">
                <a:latin typeface="Courier" pitchFamily="2" charset="0"/>
              </a:rPr>
              <a:t>",NULL,NULL)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DF485-2049-9C42-933E-C9D2EBB9195C}"/>
              </a:ext>
            </a:extLst>
          </p:cNvPr>
          <p:cNvSpPr txBox="1"/>
          <p:nvPr/>
        </p:nvSpPr>
        <p:spPr>
          <a:xfrm>
            <a:off x="9561091" y="1628095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low address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9D9B6-C841-D04B-9522-49E2ECF76FF1}"/>
              </a:ext>
            </a:extLst>
          </p:cNvPr>
          <p:cNvSpPr txBox="1"/>
          <p:nvPr/>
        </p:nvSpPr>
        <p:spPr>
          <a:xfrm>
            <a:off x="9561092" y="4991779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niglet" pitchFamily="82" charset="0"/>
              </a:rPr>
              <a:t>high address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DD35DD-B932-D342-BE4D-2C20EEC79599}"/>
              </a:ext>
            </a:extLst>
          </p:cNvPr>
          <p:cNvCxnSpPr/>
          <p:nvPr/>
        </p:nvCxnSpPr>
        <p:spPr>
          <a:xfrm>
            <a:off x="9529735" y="1781983"/>
            <a:ext cx="0" cy="33636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A0688A-7EEB-A742-B8AC-27414C16F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194659"/>
              </p:ext>
            </p:extLst>
          </p:nvPr>
        </p:nvGraphicFramePr>
        <p:xfrm>
          <a:off x="7402186" y="1875184"/>
          <a:ext cx="1928323" cy="33269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323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6335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3659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64042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4870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rip2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  <a:tr h="104692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56896258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86B1494-B442-6440-B6E7-97EBA2FCD763}"/>
              </a:ext>
            </a:extLst>
          </p:cNvPr>
          <p:cNvSpPr txBox="1"/>
          <p:nvPr/>
        </p:nvSpPr>
        <p:spPr>
          <a:xfrm>
            <a:off x="6469883" y="3956635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6BE96-5185-4B45-A7D9-ADB53CC685E2}"/>
              </a:ext>
            </a:extLst>
          </p:cNvPr>
          <p:cNvSpPr txBox="1"/>
          <p:nvPr/>
        </p:nvSpPr>
        <p:spPr>
          <a:xfrm>
            <a:off x="6469883" y="47585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3108C5-DE6D-0848-97E0-4AFB88F07E72}"/>
              </a:ext>
            </a:extLst>
          </p:cNvPr>
          <p:cNvSpPr/>
          <p:nvPr/>
        </p:nvSpPr>
        <p:spPr>
          <a:xfrm>
            <a:off x="7447280" y="1935872"/>
            <a:ext cx="1883229" cy="316990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Sniglet" pitchFamily="82" charset="0"/>
              </a:rPr>
              <a:t>Overwrite</a:t>
            </a:r>
          </a:p>
        </p:txBody>
      </p:sp>
    </p:spTree>
    <p:extLst>
      <p:ext uri="{BB962C8B-B14F-4D97-AF65-F5344CB8AC3E}">
        <p14:creationId xmlns:p14="http://schemas.microsoft.com/office/powerpoint/2010/main" val="962906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56FD9-EEFD-EE44-8343-48577EB29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34004-B733-1548-8DEE-FBBD3B57F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2733" y="3220275"/>
            <a:ext cx="4319385" cy="1999239"/>
          </a:xfrm>
        </p:spPr>
        <p:txBody>
          <a:bodyPr/>
          <a:lstStyle/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rax</a:t>
            </a:r>
            <a:r>
              <a:rPr lang="en-US" dirty="0">
                <a:latin typeface="Courier" pitchFamily="2" charset="0"/>
              </a:rPr>
              <a:t>: 0x3b</a:t>
            </a:r>
          </a:p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rdi</a:t>
            </a:r>
            <a:r>
              <a:rPr lang="en-US" dirty="0">
                <a:latin typeface="Courier" pitchFamily="2" charset="0"/>
              </a:rPr>
              <a:t>: &amp;“/bin/</a:t>
            </a:r>
            <a:r>
              <a:rPr lang="en-US" dirty="0" err="1">
                <a:latin typeface="Courier" pitchFamily="2" charset="0"/>
              </a:rPr>
              <a:t>sh</a:t>
            </a:r>
            <a:r>
              <a:rPr lang="en-US" dirty="0">
                <a:latin typeface="Courier" pitchFamily="2" charset="0"/>
              </a:rPr>
              <a:t>”</a:t>
            </a:r>
          </a:p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rsi</a:t>
            </a:r>
            <a:r>
              <a:rPr lang="en-US" dirty="0">
                <a:latin typeface="Courier" pitchFamily="2" charset="0"/>
              </a:rPr>
              <a:t>: 0</a:t>
            </a:r>
          </a:p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rdx</a:t>
            </a:r>
            <a:r>
              <a:rPr lang="en-US" dirty="0">
                <a:latin typeface="Courier" pitchFamily="2" charset="0"/>
              </a:rPr>
              <a:t>: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60C56-3E76-0349-B37F-931AE1C01D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F48B0A-FFD6-5749-82B9-0D99926487FD}"/>
              </a:ext>
            </a:extLst>
          </p:cNvPr>
          <p:cNvSpPr/>
          <p:nvPr/>
        </p:nvSpPr>
        <p:spPr>
          <a:xfrm>
            <a:off x="1392485" y="2248678"/>
            <a:ext cx="4339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36464E"/>
                </a:solidFill>
                <a:latin typeface="Courier" pitchFamily="2" charset="0"/>
              </a:rPr>
              <a:t>execve</a:t>
            </a:r>
            <a:r>
              <a:rPr lang="en-US" sz="2000" dirty="0">
                <a:latin typeface="Courier" pitchFamily="2" charset="0"/>
              </a:rPr>
              <a:t>("/bin/</a:t>
            </a:r>
            <a:r>
              <a:rPr lang="en-US" sz="2000" dirty="0" err="1">
                <a:latin typeface="Courier" pitchFamily="2" charset="0"/>
              </a:rPr>
              <a:t>sh</a:t>
            </a:r>
            <a:r>
              <a:rPr lang="en-US" sz="2000" dirty="0">
                <a:latin typeface="Courier" pitchFamily="2" charset="0"/>
              </a:rPr>
              <a:t>",NULL,NULL)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DF485-2049-9C42-933E-C9D2EBB9195C}"/>
              </a:ext>
            </a:extLst>
          </p:cNvPr>
          <p:cNvSpPr txBox="1"/>
          <p:nvPr/>
        </p:nvSpPr>
        <p:spPr>
          <a:xfrm>
            <a:off x="9561091" y="1177517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niglet" pitchFamily="82" charset="0"/>
              </a:rPr>
              <a:t>low address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9D9B6-C841-D04B-9522-49E2ECF76FF1}"/>
              </a:ext>
            </a:extLst>
          </p:cNvPr>
          <p:cNvSpPr txBox="1"/>
          <p:nvPr/>
        </p:nvSpPr>
        <p:spPr>
          <a:xfrm>
            <a:off x="9561092" y="5561618"/>
            <a:ext cx="1630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niglet" pitchFamily="82" charset="0"/>
              </a:rPr>
              <a:t>high address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DD35DD-B932-D342-BE4D-2C20EEC79599}"/>
              </a:ext>
            </a:extLst>
          </p:cNvPr>
          <p:cNvCxnSpPr>
            <a:cxnSpLocks/>
          </p:cNvCxnSpPr>
          <p:nvPr/>
        </p:nvCxnSpPr>
        <p:spPr>
          <a:xfrm>
            <a:off x="9529735" y="1331405"/>
            <a:ext cx="0" cy="46976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A0688A-7EEB-A742-B8AC-27414C16F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303522"/>
              </p:ext>
            </p:extLst>
          </p:nvPr>
        </p:nvGraphicFramePr>
        <p:xfrm>
          <a:off x="7402186" y="1033665"/>
          <a:ext cx="1928323" cy="5022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323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4016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84091586"/>
                  </a:ext>
                </a:extLst>
              </a:tr>
              <a:tr h="6335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“bin/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sh</a:t>
                      </a:r>
                      <a:r>
                        <a:rPr lang="en-US" sz="1800" dirty="0">
                          <a:latin typeface="Courier" pitchFamily="2" charset="0"/>
                        </a:rPr>
                        <a:t>”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3659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4383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&amp;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pop_rax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4870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0x3b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52307465"/>
                  </a:ext>
                </a:extLst>
              </a:tr>
              <a:tr h="4870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&amp;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pop_rdi</a:t>
                      </a:r>
                      <a:endParaRPr lang="en-US" sz="1800" dirty="0">
                        <a:latin typeface="Courier" pitchFamily="2" charset="0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  <a:tr h="4173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&amp;”/bin/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sh</a:t>
                      </a:r>
                      <a:r>
                        <a:rPr lang="en-US" sz="1800" dirty="0">
                          <a:latin typeface="Courier" pitchFamily="2" charset="0"/>
                        </a:rPr>
                        <a:t>”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993375203"/>
                  </a:ext>
                </a:extLst>
              </a:tr>
              <a:tr h="4173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&amp;mov_rsi_0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388540236"/>
                  </a:ext>
                </a:extLst>
              </a:tr>
              <a:tr h="417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urier" pitchFamily="2" charset="0"/>
                        </a:rPr>
                        <a:t>&amp;mov_rdx_0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199429409"/>
                  </a:ext>
                </a:extLst>
              </a:tr>
              <a:tr h="417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urier" pitchFamily="2" charset="0"/>
                        </a:rPr>
                        <a:t>&amp;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syscall</a:t>
                      </a:r>
                      <a:endParaRPr lang="en-US" sz="1800" dirty="0">
                        <a:latin typeface="Courier" pitchFamily="2" charset="0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58451791"/>
                  </a:ext>
                </a:extLst>
              </a:tr>
              <a:tr h="5394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56896258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A46BE96-5185-4B45-A7D9-ADB53CC685E2}"/>
              </a:ext>
            </a:extLst>
          </p:cNvPr>
          <p:cNvSpPr txBox="1"/>
          <p:nvPr/>
        </p:nvSpPr>
        <p:spPr>
          <a:xfrm>
            <a:off x="6469883" y="5659715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05AF6C-2C8A-0F45-BDDE-D0B362BFC051}"/>
              </a:ext>
            </a:extLst>
          </p:cNvPr>
          <p:cNvSpPr txBox="1"/>
          <p:nvPr/>
        </p:nvSpPr>
        <p:spPr>
          <a:xfrm>
            <a:off x="4158872" y="2721114"/>
            <a:ext cx="156324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Courier" pitchFamily="2" charset="0"/>
                <a:cs typeface="Courier New" panose="02070309020205020404" pitchFamily="49" charset="0"/>
              </a:rPr>
              <a:t>pop </a:t>
            </a:r>
            <a:r>
              <a:rPr lang="en-US" sz="2000" dirty="0" err="1">
                <a:latin typeface="Courier" pitchFamily="2" charset="0"/>
                <a:cs typeface="Courier New" panose="02070309020205020404" pitchFamily="49" charset="0"/>
              </a:rPr>
              <a:t>rax</a:t>
            </a:r>
            <a:endParaRPr lang="en-US" sz="2000" dirty="0"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" pitchFamily="2" charset="0"/>
                <a:cs typeface="Courier New" panose="02070309020205020404" pitchFamily="49" charset="0"/>
              </a:rPr>
              <a:t>ret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EF809340-0FB9-724C-BC3D-3799D3D4D85B}"/>
              </a:ext>
            </a:extLst>
          </p:cNvPr>
          <p:cNvCxnSpPr/>
          <p:nvPr/>
        </p:nvCxnSpPr>
        <p:spPr>
          <a:xfrm rot="10800000" flipV="1">
            <a:off x="5830958" y="2648788"/>
            <a:ext cx="1571229" cy="372708"/>
          </a:xfrm>
          <a:prstGeom prst="curvedConnector3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6B1494-B442-6440-B6E7-97EBA2FCD763}"/>
              </a:ext>
            </a:extLst>
          </p:cNvPr>
          <p:cNvSpPr txBox="1"/>
          <p:nvPr/>
        </p:nvSpPr>
        <p:spPr>
          <a:xfrm>
            <a:off x="6396774" y="268383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</p:spTree>
    <p:extLst>
      <p:ext uri="{BB962C8B-B14F-4D97-AF65-F5344CB8AC3E}">
        <p14:creationId xmlns:p14="http://schemas.microsoft.com/office/powerpoint/2010/main" val="386633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AA7BC-02EC-104A-9C2D-908798EBA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3473" y="1505313"/>
            <a:ext cx="5488185" cy="3847374"/>
          </a:xfrm>
        </p:spPr>
        <p:txBody>
          <a:bodyPr/>
          <a:lstStyle/>
          <a:p>
            <a:pPr marL="50799" indent="0">
              <a:buNone/>
            </a:pPr>
            <a:r>
              <a:rPr lang="en-US" dirty="0"/>
              <a:t>Steps of exploitation:</a:t>
            </a:r>
          </a:p>
          <a:p>
            <a:pPr marL="507999" indent="-457200">
              <a:buAutoNum type="arabicPeriod"/>
            </a:pPr>
            <a:r>
              <a:rPr lang="en-US" dirty="0"/>
              <a:t>Overflow a buffer</a:t>
            </a:r>
          </a:p>
          <a:p>
            <a:pPr marL="507999" indent="-457200">
              <a:buAutoNum type="arabicPeriod"/>
            </a:pPr>
            <a:r>
              <a:rPr lang="en-US" dirty="0"/>
              <a:t>Overwrite a saved return address</a:t>
            </a:r>
          </a:p>
          <a:p>
            <a:pPr marL="507999" indent="-457200">
              <a:buAutoNum type="arabicPeriod"/>
            </a:pPr>
            <a:r>
              <a:rPr lang="en-US" dirty="0"/>
              <a:t>Register rip points to shellcode</a:t>
            </a:r>
          </a:p>
          <a:p>
            <a:pPr marL="507999" indent="-457200">
              <a:buAutoNum type="arabicPeriod"/>
            </a:pPr>
            <a:r>
              <a:rPr lang="en-US" dirty="0"/>
              <a:t>Execute the shellcode saved in buffer</a:t>
            </a:r>
          </a:p>
          <a:p>
            <a:pPr marL="507999" indent="-457200">
              <a:buAutoNum type="arabicPeriod"/>
            </a:pPr>
            <a:endParaRPr lang="en-US" dirty="0"/>
          </a:p>
          <a:p>
            <a:pPr marL="50799" indent="0">
              <a:buNone/>
            </a:pPr>
            <a:r>
              <a:rPr lang="en-US" dirty="0"/>
              <a:t>Can we stop the exploitation in any of the above steps?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EBEACA-0D08-AB40-9A2A-55C043CB9D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68D332-9750-5646-AA2F-787B59E88A00}"/>
              </a:ext>
            </a:extLst>
          </p:cNvPr>
          <p:cNvGrpSpPr/>
          <p:nvPr/>
        </p:nvGrpSpPr>
        <p:grpSpPr>
          <a:xfrm>
            <a:off x="7427741" y="1298859"/>
            <a:ext cx="3180095" cy="4609771"/>
            <a:chOff x="1289158" y="1708324"/>
            <a:chExt cx="3614057" cy="52388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65B443-7475-7742-A9E8-8F012BD26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690" r="37395" b="10057"/>
            <a:stretch/>
          </p:blipFill>
          <p:spPr>
            <a:xfrm>
              <a:off x="1289158" y="1708324"/>
              <a:ext cx="3614057" cy="52388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EB208D-6DF0-464F-AFCF-176D05AC4EB6}"/>
                </a:ext>
              </a:extLst>
            </p:cNvPr>
            <p:cNvSpPr txBox="1"/>
            <p:nvPr/>
          </p:nvSpPr>
          <p:spPr>
            <a:xfrm>
              <a:off x="1526686" y="1992433"/>
              <a:ext cx="3139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HOLD THE STACK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1893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56FD9-EEFD-EE44-8343-48577EB29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34004-B733-1548-8DEE-FBBD3B57F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2733" y="3220275"/>
            <a:ext cx="4319385" cy="1999239"/>
          </a:xfrm>
        </p:spPr>
        <p:txBody>
          <a:bodyPr/>
          <a:lstStyle/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rax</a:t>
            </a:r>
            <a:r>
              <a:rPr lang="en-US" dirty="0">
                <a:latin typeface="Courier" pitchFamily="2" charset="0"/>
              </a:rPr>
              <a:t>: 0x3b</a:t>
            </a:r>
          </a:p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rdi</a:t>
            </a:r>
            <a:r>
              <a:rPr lang="en-US" dirty="0">
                <a:latin typeface="Courier" pitchFamily="2" charset="0"/>
              </a:rPr>
              <a:t>: &amp;“/bin/</a:t>
            </a:r>
            <a:r>
              <a:rPr lang="en-US" dirty="0" err="1">
                <a:latin typeface="Courier" pitchFamily="2" charset="0"/>
              </a:rPr>
              <a:t>sh</a:t>
            </a:r>
            <a:r>
              <a:rPr lang="en-US" dirty="0">
                <a:latin typeface="Courier" pitchFamily="2" charset="0"/>
              </a:rPr>
              <a:t>”</a:t>
            </a:r>
          </a:p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rsi</a:t>
            </a:r>
            <a:r>
              <a:rPr lang="en-US" dirty="0">
                <a:latin typeface="Courier" pitchFamily="2" charset="0"/>
              </a:rPr>
              <a:t>: 0</a:t>
            </a:r>
          </a:p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rdx</a:t>
            </a:r>
            <a:r>
              <a:rPr lang="en-US" dirty="0">
                <a:latin typeface="Courier" pitchFamily="2" charset="0"/>
              </a:rPr>
              <a:t>: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60C56-3E76-0349-B37F-931AE1C01D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F48B0A-FFD6-5749-82B9-0D99926487FD}"/>
              </a:ext>
            </a:extLst>
          </p:cNvPr>
          <p:cNvSpPr/>
          <p:nvPr/>
        </p:nvSpPr>
        <p:spPr>
          <a:xfrm>
            <a:off x="1392485" y="2248678"/>
            <a:ext cx="4339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36464E"/>
                </a:solidFill>
                <a:latin typeface="Courier" pitchFamily="2" charset="0"/>
              </a:rPr>
              <a:t>execve</a:t>
            </a:r>
            <a:r>
              <a:rPr lang="en-US" sz="2000" dirty="0">
                <a:latin typeface="Courier" pitchFamily="2" charset="0"/>
              </a:rPr>
              <a:t>("/bin/</a:t>
            </a:r>
            <a:r>
              <a:rPr lang="en-US" sz="2000" dirty="0" err="1">
                <a:latin typeface="Courier" pitchFamily="2" charset="0"/>
              </a:rPr>
              <a:t>sh</a:t>
            </a:r>
            <a:r>
              <a:rPr lang="en-US" sz="2000" dirty="0">
                <a:latin typeface="Courier" pitchFamily="2" charset="0"/>
              </a:rPr>
              <a:t>",NULL,NULL)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DF485-2049-9C42-933E-C9D2EBB9195C}"/>
              </a:ext>
            </a:extLst>
          </p:cNvPr>
          <p:cNvSpPr txBox="1"/>
          <p:nvPr/>
        </p:nvSpPr>
        <p:spPr>
          <a:xfrm>
            <a:off x="9561091" y="1177517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niglet" pitchFamily="82" charset="0"/>
              </a:rPr>
              <a:t>low address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9D9B6-C841-D04B-9522-49E2ECF76FF1}"/>
              </a:ext>
            </a:extLst>
          </p:cNvPr>
          <p:cNvSpPr txBox="1"/>
          <p:nvPr/>
        </p:nvSpPr>
        <p:spPr>
          <a:xfrm>
            <a:off x="9561092" y="5561618"/>
            <a:ext cx="1630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niglet" pitchFamily="82" charset="0"/>
              </a:rPr>
              <a:t>high address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DD35DD-B932-D342-BE4D-2C20EEC79599}"/>
              </a:ext>
            </a:extLst>
          </p:cNvPr>
          <p:cNvCxnSpPr>
            <a:cxnSpLocks/>
          </p:cNvCxnSpPr>
          <p:nvPr/>
        </p:nvCxnSpPr>
        <p:spPr>
          <a:xfrm>
            <a:off x="9529735" y="1331405"/>
            <a:ext cx="0" cy="46976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A0688A-7EEB-A742-B8AC-27414C16FDA7}"/>
              </a:ext>
            </a:extLst>
          </p:cNvPr>
          <p:cNvGraphicFramePr>
            <a:graphicFrameLocks noGrp="1"/>
          </p:cNvGraphicFramePr>
          <p:nvPr/>
        </p:nvGraphicFramePr>
        <p:xfrm>
          <a:off x="7402186" y="1033665"/>
          <a:ext cx="1928323" cy="5022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323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4016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84091586"/>
                  </a:ext>
                </a:extLst>
              </a:tr>
              <a:tr h="6335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“bin/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sh</a:t>
                      </a:r>
                      <a:r>
                        <a:rPr lang="en-US" sz="1800" dirty="0">
                          <a:latin typeface="Courier" pitchFamily="2" charset="0"/>
                        </a:rPr>
                        <a:t>”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3659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4383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&amp;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pop_rax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4870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0x3b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52307465"/>
                  </a:ext>
                </a:extLst>
              </a:tr>
              <a:tr h="4870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&amp;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pop_rdi</a:t>
                      </a:r>
                      <a:endParaRPr lang="en-US" sz="1800" dirty="0">
                        <a:latin typeface="Courier" pitchFamily="2" charset="0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  <a:tr h="4173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&amp;”/bin/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sh</a:t>
                      </a:r>
                      <a:r>
                        <a:rPr lang="en-US" sz="1800" dirty="0">
                          <a:latin typeface="Courier" pitchFamily="2" charset="0"/>
                        </a:rPr>
                        <a:t>”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993375203"/>
                  </a:ext>
                </a:extLst>
              </a:tr>
              <a:tr h="4173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&amp;mov_rsi_0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388540236"/>
                  </a:ext>
                </a:extLst>
              </a:tr>
              <a:tr h="417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urier" pitchFamily="2" charset="0"/>
                        </a:rPr>
                        <a:t>&amp;mov_rdx_0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199429409"/>
                  </a:ext>
                </a:extLst>
              </a:tr>
              <a:tr h="417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urier" pitchFamily="2" charset="0"/>
                        </a:rPr>
                        <a:t>&amp;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syscall</a:t>
                      </a:r>
                      <a:endParaRPr lang="en-US" sz="1800" dirty="0">
                        <a:latin typeface="Courier" pitchFamily="2" charset="0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58451791"/>
                  </a:ext>
                </a:extLst>
              </a:tr>
              <a:tr h="5394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56896258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86B1494-B442-6440-B6E7-97EBA2FCD763}"/>
              </a:ext>
            </a:extLst>
          </p:cNvPr>
          <p:cNvSpPr txBox="1"/>
          <p:nvPr/>
        </p:nvSpPr>
        <p:spPr>
          <a:xfrm>
            <a:off x="6410026" y="3174163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6BE96-5185-4B45-A7D9-ADB53CC685E2}"/>
              </a:ext>
            </a:extLst>
          </p:cNvPr>
          <p:cNvSpPr txBox="1"/>
          <p:nvPr/>
        </p:nvSpPr>
        <p:spPr>
          <a:xfrm>
            <a:off x="6469883" y="5659715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05AF6C-2C8A-0F45-BDDE-D0B362BFC051}"/>
              </a:ext>
            </a:extLst>
          </p:cNvPr>
          <p:cNvSpPr txBox="1"/>
          <p:nvPr/>
        </p:nvSpPr>
        <p:spPr>
          <a:xfrm>
            <a:off x="4158872" y="2721114"/>
            <a:ext cx="156324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Courier" pitchFamily="2" charset="0"/>
                <a:cs typeface="Courier New" panose="02070309020205020404" pitchFamily="49" charset="0"/>
              </a:rPr>
              <a:t>pop </a:t>
            </a:r>
            <a:r>
              <a:rPr lang="en-US" sz="2000" dirty="0" err="1">
                <a:solidFill>
                  <a:schemeClr val="accent6"/>
                </a:solidFill>
                <a:latin typeface="Courier" pitchFamily="2" charset="0"/>
                <a:cs typeface="Courier New" panose="02070309020205020404" pitchFamily="49" charset="0"/>
              </a:rPr>
              <a:t>rax</a:t>
            </a:r>
            <a:endParaRPr lang="en-US" sz="2000" dirty="0">
              <a:solidFill>
                <a:schemeClr val="accent6"/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" pitchFamily="2" charset="0"/>
                <a:cs typeface="Courier New" panose="02070309020205020404" pitchFamily="49" charset="0"/>
              </a:rPr>
              <a:t>ret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EF809340-0FB9-724C-BC3D-3799D3D4D85B}"/>
              </a:ext>
            </a:extLst>
          </p:cNvPr>
          <p:cNvCxnSpPr/>
          <p:nvPr/>
        </p:nvCxnSpPr>
        <p:spPr>
          <a:xfrm rot="10800000" flipV="1">
            <a:off x="5830958" y="2648788"/>
            <a:ext cx="1571229" cy="372708"/>
          </a:xfrm>
          <a:prstGeom prst="curvedConnector3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316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56FD9-EEFD-EE44-8343-48577EB29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34004-B733-1548-8DEE-FBBD3B57F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2733" y="3220275"/>
            <a:ext cx="4319385" cy="1999239"/>
          </a:xfrm>
        </p:spPr>
        <p:txBody>
          <a:bodyPr/>
          <a:lstStyle/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rax</a:t>
            </a:r>
            <a:r>
              <a:rPr lang="en-US" dirty="0">
                <a:latin typeface="Courier" pitchFamily="2" charset="0"/>
              </a:rPr>
              <a:t>: 0x3b</a:t>
            </a:r>
          </a:p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rdi</a:t>
            </a:r>
            <a:r>
              <a:rPr lang="en-US" dirty="0">
                <a:latin typeface="Courier" pitchFamily="2" charset="0"/>
              </a:rPr>
              <a:t>: &amp;“/bin/</a:t>
            </a:r>
            <a:r>
              <a:rPr lang="en-US" dirty="0" err="1">
                <a:latin typeface="Courier" pitchFamily="2" charset="0"/>
              </a:rPr>
              <a:t>sh</a:t>
            </a:r>
            <a:r>
              <a:rPr lang="en-US" dirty="0">
                <a:latin typeface="Courier" pitchFamily="2" charset="0"/>
              </a:rPr>
              <a:t>”</a:t>
            </a:r>
          </a:p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rsi</a:t>
            </a:r>
            <a:r>
              <a:rPr lang="en-US" dirty="0">
                <a:latin typeface="Courier" pitchFamily="2" charset="0"/>
              </a:rPr>
              <a:t>: 0</a:t>
            </a:r>
          </a:p>
          <a:p>
            <a:pPr marL="50799" indent="0">
              <a:buNone/>
            </a:pPr>
            <a:r>
              <a:rPr lang="en-US" dirty="0" err="1">
                <a:latin typeface="Courier" pitchFamily="2" charset="0"/>
              </a:rPr>
              <a:t>rdx</a:t>
            </a:r>
            <a:r>
              <a:rPr lang="en-US" dirty="0">
                <a:latin typeface="Courier" pitchFamily="2" charset="0"/>
              </a:rPr>
              <a:t>: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60C56-3E76-0349-B37F-931AE1C01D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F48B0A-FFD6-5749-82B9-0D99926487FD}"/>
              </a:ext>
            </a:extLst>
          </p:cNvPr>
          <p:cNvSpPr/>
          <p:nvPr/>
        </p:nvSpPr>
        <p:spPr>
          <a:xfrm>
            <a:off x="1392485" y="2248678"/>
            <a:ext cx="4339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36464E"/>
                </a:solidFill>
                <a:latin typeface="Courier" pitchFamily="2" charset="0"/>
              </a:rPr>
              <a:t>execve</a:t>
            </a:r>
            <a:r>
              <a:rPr lang="en-US" sz="2000" dirty="0">
                <a:latin typeface="Courier" pitchFamily="2" charset="0"/>
              </a:rPr>
              <a:t>("/bin/</a:t>
            </a:r>
            <a:r>
              <a:rPr lang="en-US" sz="2000" dirty="0" err="1">
                <a:latin typeface="Courier" pitchFamily="2" charset="0"/>
              </a:rPr>
              <a:t>sh</a:t>
            </a:r>
            <a:r>
              <a:rPr lang="en-US" sz="2000" dirty="0">
                <a:latin typeface="Courier" pitchFamily="2" charset="0"/>
              </a:rPr>
              <a:t>",NULL,NULL)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DF485-2049-9C42-933E-C9D2EBB9195C}"/>
              </a:ext>
            </a:extLst>
          </p:cNvPr>
          <p:cNvSpPr txBox="1"/>
          <p:nvPr/>
        </p:nvSpPr>
        <p:spPr>
          <a:xfrm>
            <a:off x="9561091" y="1177517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niglet" pitchFamily="82" charset="0"/>
              </a:rPr>
              <a:t>low address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9D9B6-C841-D04B-9522-49E2ECF76FF1}"/>
              </a:ext>
            </a:extLst>
          </p:cNvPr>
          <p:cNvSpPr txBox="1"/>
          <p:nvPr/>
        </p:nvSpPr>
        <p:spPr>
          <a:xfrm>
            <a:off x="9561092" y="5561618"/>
            <a:ext cx="1630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niglet" pitchFamily="82" charset="0"/>
              </a:rPr>
              <a:t>high address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DD35DD-B932-D342-BE4D-2C20EEC79599}"/>
              </a:ext>
            </a:extLst>
          </p:cNvPr>
          <p:cNvCxnSpPr>
            <a:cxnSpLocks/>
          </p:cNvCxnSpPr>
          <p:nvPr/>
        </p:nvCxnSpPr>
        <p:spPr>
          <a:xfrm>
            <a:off x="9529735" y="1331405"/>
            <a:ext cx="0" cy="46976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A0688A-7EEB-A742-B8AC-27414C16FDA7}"/>
              </a:ext>
            </a:extLst>
          </p:cNvPr>
          <p:cNvGraphicFramePr>
            <a:graphicFrameLocks noGrp="1"/>
          </p:cNvGraphicFramePr>
          <p:nvPr/>
        </p:nvGraphicFramePr>
        <p:xfrm>
          <a:off x="7402186" y="1033665"/>
          <a:ext cx="1928323" cy="5022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323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4016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84091586"/>
                  </a:ext>
                </a:extLst>
              </a:tr>
              <a:tr h="6335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“bin/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sh</a:t>
                      </a:r>
                      <a:r>
                        <a:rPr lang="en-US" sz="1800" dirty="0">
                          <a:latin typeface="Courier" pitchFamily="2" charset="0"/>
                        </a:rPr>
                        <a:t>”</a:t>
                      </a:r>
                    </a:p>
                  </a:txBody>
                  <a:tcPr marL="75570" marR="75570" anchor="ctr"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3659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4383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&amp;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pop_rax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4870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0x3b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52307465"/>
                  </a:ext>
                </a:extLst>
              </a:tr>
              <a:tr h="4870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&amp;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pop_rdi</a:t>
                      </a:r>
                      <a:endParaRPr lang="en-US" sz="1800" dirty="0">
                        <a:latin typeface="Courier" pitchFamily="2" charset="0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  <a:tr h="4173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&amp;”/bin/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sh</a:t>
                      </a:r>
                      <a:r>
                        <a:rPr lang="en-US" sz="1800" dirty="0">
                          <a:latin typeface="Courier" pitchFamily="2" charset="0"/>
                        </a:rPr>
                        <a:t>”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993375203"/>
                  </a:ext>
                </a:extLst>
              </a:tr>
              <a:tr h="4173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&amp;mov_rsi_0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388540236"/>
                  </a:ext>
                </a:extLst>
              </a:tr>
              <a:tr h="417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urier" pitchFamily="2" charset="0"/>
                        </a:rPr>
                        <a:t>&amp;mov_rdx_0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199429409"/>
                  </a:ext>
                </a:extLst>
              </a:tr>
              <a:tr h="417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urier" pitchFamily="2" charset="0"/>
                        </a:rPr>
                        <a:t>&amp;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syscall</a:t>
                      </a:r>
                      <a:endParaRPr lang="en-US" sz="1800" dirty="0">
                        <a:latin typeface="Courier" pitchFamily="2" charset="0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58451791"/>
                  </a:ext>
                </a:extLst>
              </a:tr>
              <a:tr h="5394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256896258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A46BE96-5185-4B45-A7D9-ADB53CC685E2}"/>
              </a:ext>
            </a:extLst>
          </p:cNvPr>
          <p:cNvSpPr txBox="1"/>
          <p:nvPr/>
        </p:nvSpPr>
        <p:spPr>
          <a:xfrm>
            <a:off x="6469883" y="5659715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05AF6C-2C8A-0F45-BDDE-D0B362BFC051}"/>
              </a:ext>
            </a:extLst>
          </p:cNvPr>
          <p:cNvSpPr txBox="1"/>
          <p:nvPr/>
        </p:nvSpPr>
        <p:spPr>
          <a:xfrm>
            <a:off x="4158872" y="2721114"/>
            <a:ext cx="156324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ourier" pitchFamily="2" charset="0"/>
                <a:cs typeface="Courier New" panose="02070309020205020404" pitchFamily="49" charset="0"/>
              </a:rPr>
              <a:t>pop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  <a:cs typeface="Courier New" panose="02070309020205020404" pitchFamily="49" charset="0"/>
              </a:rPr>
              <a:t>rax</a:t>
            </a:r>
            <a:endParaRPr lang="en-US" sz="2000" dirty="0">
              <a:solidFill>
                <a:schemeClr val="tx1"/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Courier" pitchFamily="2" charset="0"/>
                <a:cs typeface="Courier New" panose="02070309020205020404" pitchFamily="49" charset="0"/>
              </a:rPr>
              <a:t>ret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EF809340-0FB9-724C-BC3D-3799D3D4D85B}"/>
              </a:ext>
            </a:extLst>
          </p:cNvPr>
          <p:cNvCxnSpPr/>
          <p:nvPr/>
        </p:nvCxnSpPr>
        <p:spPr>
          <a:xfrm rot="10800000" flipV="1">
            <a:off x="5830958" y="2648788"/>
            <a:ext cx="1571229" cy="372708"/>
          </a:xfrm>
          <a:prstGeom prst="curvedConnector3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15826746-820E-8F48-A50C-72B2BBC0C4E3}"/>
              </a:ext>
            </a:extLst>
          </p:cNvPr>
          <p:cNvCxnSpPr/>
          <p:nvPr/>
        </p:nvCxnSpPr>
        <p:spPr>
          <a:xfrm rot="10800000" flipV="1">
            <a:off x="5799601" y="3634612"/>
            <a:ext cx="1571229" cy="372708"/>
          </a:xfrm>
          <a:prstGeom prst="curvedConnector3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127C1F5-6F52-054F-BDC9-9157590FE386}"/>
              </a:ext>
            </a:extLst>
          </p:cNvPr>
          <p:cNvSpPr txBox="1"/>
          <p:nvPr/>
        </p:nvSpPr>
        <p:spPr>
          <a:xfrm>
            <a:off x="4158871" y="3865951"/>
            <a:ext cx="156324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ourier" pitchFamily="2" charset="0"/>
                <a:cs typeface="Courier New" panose="02070309020205020404" pitchFamily="49" charset="0"/>
              </a:rPr>
              <a:t>pop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  <a:cs typeface="Courier New" panose="02070309020205020404" pitchFamily="49" charset="0"/>
              </a:rPr>
              <a:t>rdi</a:t>
            </a:r>
            <a:endParaRPr lang="en-US" sz="2000" dirty="0">
              <a:solidFill>
                <a:schemeClr val="tx1"/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Courier" pitchFamily="2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B1494-B442-6440-B6E7-97EBA2FCD763}"/>
              </a:ext>
            </a:extLst>
          </p:cNvPr>
          <p:cNvSpPr txBox="1"/>
          <p:nvPr/>
        </p:nvSpPr>
        <p:spPr>
          <a:xfrm>
            <a:off x="6410026" y="363798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</p:spTree>
    <p:extLst>
      <p:ext uri="{BB962C8B-B14F-4D97-AF65-F5344CB8AC3E}">
        <p14:creationId xmlns:p14="http://schemas.microsoft.com/office/powerpoint/2010/main" val="2870562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9CAD1-F4FF-3C41-A987-66B2E3F1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F2F55-35B8-FF45-B47C-C64E52E94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ROPgadget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https://github.com/JonathanSalwan/ROPgadget</a:t>
            </a:r>
            <a:endParaRPr lang="en-US" dirty="0"/>
          </a:p>
          <a:p>
            <a:r>
              <a:rPr lang="en-US" dirty="0" err="1"/>
              <a:t>ropium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https://github.com/Boyan-MILANOV/ropium</a:t>
            </a:r>
            <a:endParaRPr lang="en-US" dirty="0"/>
          </a:p>
          <a:p>
            <a:endParaRPr lang="en-US" dirty="0"/>
          </a:p>
          <a:p>
            <a:pPr marL="50799" indent="0">
              <a:buNone/>
            </a:pPr>
            <a:r>
              <a:rPr lang="en-US" dirty="0"/>
              <a:t>ROP can be very creative and fun!</a:t>
            </a:r>
          </a:p>
          <a:p>
            <a:pPr marL="50799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16DE1-A648-EE46-B679-EB9BE2C708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5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58727-77E4-3D42-8E81-344D82C34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69239-39D5-D94B-BC85-17A0D7A00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In-class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8E6BB-EC05-B64A-BA6F-A9664912A9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64B58D-148C-8544-9975-A4E16B05F2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in-class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F394D-26A5-3947-884F-5F054C67FC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618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6D8A7-6A21-1C41-BA68-71B97C879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Log in your participation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635A7-9BA8-F548-AA6E-8D87C802D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799" indent="0">
              <a:buNone/>
            </a:pPr>
            <a:r>
              <a:rPr lang="en-US" sz="2000" dirty="0"/>
              <a:t>Service IP:  107.21.135.41              Port: 5555</a:t>
            </a:r>
          </a:p>
          <a:p>
            <a:pPr marL="50799" indent="0">
              <a:buNone/>
            </a:pPr>
            <a:r>
              <a:rPr lang="en-US" sz="2000" dirty="0"/>
              <a:t>Service file:</a:t>
            </a:r>
          </a:p>
          <a:p>
            <a:r>
              <a:rPr lang="en-US" sz="14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https://cse545.tiffanybao.com/labs/week5/stack.c</a:t>
            </a:r>
            <a:endParaRPr lang="en-US" sz="1400" dirty="0">
              <a:solidFill>
                <a:schemeClr val="accent6"/>
              </a:solidFill>
            </a:endParaRPr>
          </a:p>
          <a:p>
            <a:r>
              <a:rPr lang="en-US" sz="1400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https://cse545.tiffanybao.com/labs/week5/stack</a:t>
            </a:r>
            <a:endParaRPr lang="en-US" sz="1400" dirty="0">
              <a:solidFill>
                <a:schemeClr val="accent6"/>
              </a:solidFill>
            </a:endParaRPr>
          </a:p>
          <a:p>
            <a:r>
              <a:rPr lang="en-US" sz="1400" dirty="0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https://cse545.tiffanybao.com/labs/week5/libc.so.6</a:t>
            </a:r>
            <a:endParaRPr lang="en-US" sz="1400" dirty="0">
              <a:solidFill>
                <a:schemeClr val="accent6"/>
              </a:solidFill>
            </a:endParaRPr>
          </a:p>
          <a:p>
            <a:r>
              <a:rPr lang="en-US" sz="1400" dirty="0">
                <a:solidFill>
                  <a:schemeClr val="accent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https://cse545.tiffanybao.com/labs/week5/ld-2.31.so</a:t>
            </a:r>
            <a:endParaRPr lang="en-US" sz="1400" dirty="0">
              <a:solidFill>
                <a:schemeClr val="accent6"/>
              </a:solidFill>
            </a:endParaRPr>
          </a:p>
          <a:p>
            <a:pPr marL="50799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Do </a:t>
            </a:r>
            <a:r>
              <a:rPr lang="en-US" sz="2000" dirty="0">
                <a:solidFill>
                  <a:srgbClr val="FF0000"/>
                </a:solidFill>
              </a:rPr>
              <a:t>not</a:t>
            </a:r>
            <a:r>
              <a:rPr lang="en-US" sz="2000" dirty="0">
                <a:solidFill>
                  <a:schemeClr val="tx1"/>
                </a:solidFill>
              </a:rPr>
              <a:t> rebuild your binary if you are not using </a:t>
            </a:r>
            <a:r>
              <a:rPr lang="en-US" sz="2000" dirty="0" err="1">
                <a:solidFill>
                  <a:schemeClr val="tx1"/>
                </a:solidFill>
              </a:rPr>
              <a:t>glibc</a:t>
            </a:r>
            <a:r>
              <a:rPr lang="en-US" sz="2000" dirty="0">
                <a:solidFill>
                  <a:schemeClr val="tx1"/>
                </a:solidFill>
              </a:rPr>
              <a:t> 2.31 in your Linux (or you do not know what I am talking about)</a:t>
            </a:r>
          </a:p>
          <a:p>
            <a:pPr marL="50799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How to run: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Put libc.so.6 and ld-2.31.so in the same directory as stack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Run stack by ./stack</a:t>
            </a:r>
          </a:p>
          <a:p>
            <a:pPr marL="50799" indent="0">
              <a:buNone/>
            </a:pPr>
            <a:endParaRPr lang="en-US" sz="2000" dirty="0">
              <a:solidFill>
                <a:schemeClr val="accent6"/>
              </a:solidFill>
            </a:endParaRPr>
          </a:p>
          <a:p>
            <a:pPr marL="50799" indent="0">
              <a:buNone/>
            </a:pP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310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AB79E-2250-A04C-AA79-B13B940B0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if you are running with the correct library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65F8C-F777-464D-AB10-D7C3D0B30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799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6C019-5FED-FE45-B24C-0920B47DAA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5171A1-13A1-9740-A494-D56B794AF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208" y="2224046"/>
            <a:ext cx="7690791" cy="352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3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CB479-E433-074A-B407-774838B8D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47EF2-40CC-B649-8DFA-F983137A9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9006D-2AA0-3A40-B825-65DF4A897D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FBFF07-A4DF-8748-93A8-35E74ACC9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857" y="1400130"/>
            <a:ext cx="9606285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86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C0EAE-FB64-F944-B3AB-02AC84B72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LIBc’s</a:t>
            </a:r>
            <a:r>
              <a:rPr lang="en-US" dirty="0"/>
              <a:t> base address?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C6971-FDC4-5042-A17D-3DD7BEBBB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2733" y="5181600"/>
            <a:ext cx="9290766" cy="727030"/>
          </a:xfrm>
        </p:spPr>
        <p:txBody>
          <a:bodyPr/>
          <a:lstStyle/>
          <a:p>
            <a:pPr marL="50799" indent="0">
              <a:buNone/>
            </a:pPr>
            <a:r>
              <a:rPr lang="en-US" dirty="0"/>
              <a:t>base + offset = runtime address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B05F1-87FF-B547-9CE7-7182C29E94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47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05B651-C869-1246-85B1-6F38F3216D9E}"/>
              </a:ext>
            </a:extLst>
          </p:cNvPr>
          <p:cNvGrpSpPr/>
          <p:nvPr/>
        </p:nvGrpSpPr>
        <p:grpSpPr>
          <a:xfrm>
            <a:off x="1283033" y="2046966"/>
            <a:ext cx="9506233" cy="3033033"/>
            <a:chOff x="1283033" y="2262866"/>
            <a:chExt cx="9506233" cy="30330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95E073-0C2F-BD49-87C4-E29796AB0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312" b="16467"/>
            <a:stretch/>
          </p:blipFill>
          <p:spPr>
            <a:xfrm>
              <a:off x="1402733" y="2262866"/>
              <a:ext cx="9203092" cy="30330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731940-87C5-8149-A43F-65CE427ABEDA}"/>
                </a:ext>
              </a:extLst>
            </p:cNvPr>
            <p:cNvSpPr/>
            <p:nvPr/>
          </p:nvSpPr>
          <p:spPr>
            <a:xfrm>
              <a:off x="1283033" y="3514452"/>
              <a:ext cx="9506233" cy="257447"/>
            </a:xfrm>
            <a:prstGeom prst="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2550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F6AD9-9F91-E84D-B61E-F297CA6A6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canary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F06A5-9E72-E646-B449-38836CC90E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5D99B-7CE5-B04D-A20F-3B6BB5B2090E}"/>
              </a:ext>
            </a:extLst>
          </p:cNvPr>
          <p:cNvSpPr/>
          <p:nvPr/>
        </p:nvSpPr>
        <p:spPr>
          <a:xfrm>
            <a:off x="1469573" y="2133242"/>
            <a:ext cx="39509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push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latin typeface="Courier" pitchFamily="2" charset="0"/>
              </a:rPr>
              <a:t>rbp</a:t>
            </a:r>
            <a:endParaRPr lang="en-US" sz="1600" dirty="0">
              <a:solidFill>
                <a:srgbClr val="0000FF"/>
              </a:solidFill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mov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latin typeface="Courier" pitchFamily="2" charset="0"/>
              </a:rPr>
              <a:t>rbp</a:t>
            </a:r>
            <a:r>
              <a:rPr lang="en-US" sz="1600" dirty="0">
                <a:latin typeface="Courier" pitchFamily="2" charset="0"/>
              </a:rPr>
              <a:t>, </a:t>
            </a:r>
            <a:r>
              <a:rPr lang="en-US" sz="1600" dirty="0" err="1">
                <a:solidFill>
                  <a:srgbClr val="880000"/>
                </a:solidFill>
                <a:latin typeface="Courier" pitchFamily="2" charset="0"/>
              </a:rPr>
              <a:t>rsp</a:t>
            </a:r>
            <a:endParaRPr lang="en-US" sz="1600" dirty="0">
              <a:solidFill>
                <a:srgbClr val="880000"/>
              </a:solidFill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sub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latin typeface="Courier" pitchFamily="2" charset="0"/>
              </a:rPr>
              <a:t>rsp</a:t>
            </a:r>
            <a:r>
              <a:rPr lang="en-US" sz="1600" dirty="0">
                <a:latin typeface="Courier" pitchFamily="2" charset="0"/>
              </a:rPr>
              <a:t>, </a:t>
            </a:r>
            <a:r>
              <a:rPr lang="en-US" sz="1600" dirty="0">
                <a:solidFill>
                  <a:srgbClr val="666666"/>
                </a:solidFill>
                <a:latin typeface="Courier" pitchFamily="2" charset="0"/>
              </a:rPr>
              <a:t>64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highlight>
                  <a:srgbClr val="FFFF00"/>
                </a:highlight>
                <a:latin typeface="Courier" pitchFamily="2" charset="0"/>
              </a:rPr>
              <a:t>mov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rax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,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QWORD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PTR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fs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:</a:t>
            </a:r>
            <a:r>
              <a:rPr lang="en-US" sz="1600" dirty="0">
                <a:solidFill>
                  <a:srgbClr val="666666"/>
                </a:solidFill>
                <a:highlight>
                  <a:srgbClr val="FFFF00"/>
                </a:highlight>
                <a:latin typeface="Courier" pitchFamily="2" charset="0"/>
              </a:rPr>
              <a:t>40</a:t>
            </a:r>
            <a:endParaRPr lang="en-US" sz="1600" dirty="0">
              <a:solidFill>
                <a:srgbClr val="880000"/>
              </a:solidFill>
              <a:highlight>
                <a:srgbClr val="FFFF00"/>
              </a:highlight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highlight>
                  <a:srgbClr val="FFFF00"/>
                </a:highlight>
                <a:latin typeface="Courier" pitchFamily="2" charset="0"/>
              </a:rPr>
              <a:t>mov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QWORD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PTR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-</a:t>
            </a:r>
            <a:r>
              <a:rPr lang="en-US" sz="1600" dirty="0">
                <a:solidFill>
                  <a:srgbClr val="666666"/>
                </a:solidFill>
                <a:highlight>
                  <a:srgbClr val="FFFF00"/>
                </a:highlight>
                <a:latin typeface="Courier" pitchFamily="2" charset="0"/>
              </a:rPr>
              <a:t>8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[</a:t>
            </a:r>
            <a:r>
              <a:rPr lang="en-US" sz="1600" dirty="0" err="1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rbp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], </a:t>
            </a:r>
            <a:r>
              <a:rPr lang="en-US" sz="1600" dirty="0" err="1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rax</a:t>
            </a:r>
            <a:endParaRPr lang="en-US" sz="1600" dirty="0">
              <a:solidFill>
                <a:srgbClr val="880000"/>
              </a:solidFill>
              <a:highlight>
                <a:srgbClr val="FFFF00"/>
              </a:highlight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…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call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latin typeface="Courier" pitchFamily="2" charset="0"/>
              </a:rPr>
              <a:t>gets@PLT</a:t>
            </a:r>
            <a:endParaRPr lang="en-US" sz="1600" dirty="0">
              <a:solidFill>
                <a:srgbClr val="880000"/>
              </a:solidFill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mov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latin typeface="Courier" pitchFamily="2" charset="0"/>
              </a:rPr>
              <a:t>eax</a:t>
            </a:r>
            <a:r>
              <a:rPr lang="en-US" sz="1600" dirty="0">
                <a:latin typeface="Courier" pitchFamily="2" charset="0"/>
              </a:rPr>
              <a:t>, </a:t>
            </a:r>
            <a:r>
              <a:rPr lang="en-US" sz="1600" dirty="0">
                <a:solidFill>
                  <a:srgbClr val="666666"/>
                </a:solidFill>
                <a:latin typeface="Courier" pitchFamily="2" charset="0"/>
              </a:rPr>
              <a:t>0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highlight>
                  <a:srgbClr val="FFFF00"/>
                </a:highlight>
                <a:latin typeface="Courier" pitchFamily="2" charset="0"/>
              </a:rPr>
              <a:t>mov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rdx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,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QWORD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PTR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-</a:t>
            </a:r>
            <a:r>
              <a:rPr lang="en-US" sz="1600" dirty="0">
                <a:solidFill>
                  <a:srgbClr val="666666"/>
                </a:solidFill>
                <a:highlight>
                  <a:srgbClr val="FFFF00"/>
                </a:highlight>
                <a:latin typeface="Courier" pitchFamily="2" charset="0"/>
              </a:rPr>
              <a:t>8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[</a:t>
            </a:r>
            <a:r>
              <a:rPr lang="en-US" sz="1600" dirty="0" err="1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rbp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]</a:t>
            </a:r>
            <a:endParaRPr lang="en-US" sz="1600" dirty="0">
              <a:solidFill>
                <a:srgbClr val="880000"/>
              </a:solidFill>
              <a:highlight>
                <a:srgbClr val="FFFF00"/>
              </a:highlight>
              <a:latin typeface="Courier" pitchFamily="2" charset="0"/>
            </a:endParaRPr>
          </a:p>
          <a:p>
            <a:r>
              <a:rPr lang="en-US" sz="1600" dirty="0" err="1">
                <a:solidFill>
                  <a:srgbClr val="0000FF"/>
                </a:solidFill>
                <a:highlight>
                  <a:srgbClr val="FFFF00"/>
                </a:highlight>
                <a:latin typeface="Courier" pitchFamily="2" charset="0"/>
              </a:rPr>
              <a:t>xor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rdx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,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QWORD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PTR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fs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:</a:t>
            </a:r>
            <a:r>
              <a:rPr lang="en-US" sz="1600" dirty="0">
                <a:solidFill>
                  <a:srgbClr val="666666"/>
                </a:solidFill>
                <a:highlight>
                  <a:srgbClr val="FFFF00"/>
                </a:highlight>
                <a:latin typeface="Courier" pitchFamily="2" charset="0"/>
              </a:rPr>
              <a:t>40</a:t>
            </a:r>
            <a:endParaRPr lang="en-US" sz="1600" dirty="0">
              <a:solidFill>
                <a:srgbClr val="880000"/>
              </a:solidFill>
              <a:highlight>
                <a:srgbClr val="FFFF00"/>
              </a:highlight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highlight>
                  <a:srgbClr val="FFFF00"/>
                </a:highlight>
                <a:latin typeface="Courier" pitchFamily="2" charset="0"/>
              </a:rPr>
              <a:t>je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.L3</a:t>
            </a:r>
          </a:p>
          <a:p>
            <a:r>
              <a:rPr lang="en-US" sz="1600" dirty="0">
                <a:solidFill>
                  <a:srgbClr val="0000FF"/>
                </a:solidFill>
                <a:highlight>
                  <a:srgbClr val="FFFF00"/>
                </a:highlight>
                <a:latin typeface="Courier" pitchFamily="2" charset="0"/>
              </a:rPr>
              <a:t>call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__</a:t>
            </a:r>
            <a:r>
              <a:rPr lang="en-US" sz="1600" dirty="0" err="1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stack_chk_fail@PLT</a:t>
            </a:r>
            <a:endParaRPr lang="en-US" sz="1600" dirty="0">
              <a:solidFill>
                <a:srgbClr val="880000"/>
              </a:solidFill>
              <a:highlight>
                <a:srgbClr val="FFFF00"/>
              </a:highlight>
              <a:latin typeface="Courier" pitchFamily="2" charset="0"/>
            </a:endParaRPr>
          </a:p>
          <a:p>
            <a:r>
              <a:rPr lang="en-US" sz="1600" dirty="0">
                <a:solidFill>
                  <a:srgbClr val="A0A000"/>
                </a:solidFill>
                <a:latin typeface="Courier" pitchFamily="2" charset="0"/>
              </a:rPr>
              <a:t>.L3:</a:t>
            </a:r>
          </a:p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leave</a:t>
            </a:r>
          </a:p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ret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2058B23-EC1A-914B-852A-A86189A20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17797"/>
              </p:ext>
            </p:extLst>
          </p:nvPr>
        </p:nvGraphicFramePr>
        <p:xfrm>
          <a:off x="7506840" y="1352710"/>
          <a:ext cx="2333270" cy="434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3270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>
                        <a:latin typeface="Courier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878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1854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Local arguments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0893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niglet" pitchFamily="82" charset="0"/>
                        </a:rPr>
                        <a:t>canary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403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E49EFAA-A067-0946-830C-84130075EFE0}"/>
              </a:ext>
            </a:extLst>
          </p:cNvPr>
          <p:cNvSpPr txBox="1"/>
          <p:nvPr/>
        </p:nvSpPr>
        <p:spPr>
          <a:xfrm>
            <a:off x="6416105" y="4138557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6C9E13-BAC6-4244-A046-03DC1F6357E8}"/>
              </a:ext>
            </a:extLst>
          </p:cNvPr>
          <p:cNvSpPr txBox="1"/>
          <p:nvPr/>
        </p:nvSpPr>
        <p:spPr>
          <a:xfrm>
            <a:off x="6402249" y="192182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1EC058-D4E7-9E4B-8DD2-C0A6526BB2F6}"/>
              </a:ext>
            </a:extLst>
          </p:cNvPr>
          <p:cNvSpPr txBox="1"/>
          <p:nvPr/>
        </p:nvSpPr>
        <p:spPr>
          <a:xfrm>
            <a:off x="5861914" y="4498780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+ 8 -&gt;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6AD4D-A0F7-E043-88FF-D421F39130DA}"/>
              </a:ext>
            </a:extLst>
          </p:cNvPr>
          <p:cNvSpPr txBox="1"/>
          <p:nvPr/>
        </p:nvSpPr>
        <p:spPr>
          <a:xfrm>
            <a:off x="5873563" y="3764266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- 8 -&gt;</a:t>
            </a:r>
          </a:p>
        </p:txBody>
      </p:sp>
    </p:spTree>
    <p:extLst>
      <p:ext uri="{BB962C8B-B14F-4D97-AF65-F5344CB8AC3E}">
        <p14:creationId xmlns:p14="http://schemas.microsoft.com/office/powerpoint/2010/main" val="3749629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F6AD9-9F91-E84D-B61E-F297CA6A6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canary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F06A5-9E72-E646-B449-38836CC90E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5D99B-7CE5-B04D-A20F-3B6BB5B2090E}"/>
              </a:ext>
            </a:extLst>
          </p:cNvPr>
          <p:cNvSpPr/>
          <p:nvPr/>
        </p:nvSpPr>
        <p:spPr>
          <a:xfrm>
            <a:off x="1469573" y="2133242"/>
            <a:ext cx="39509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push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latin typeface="Courier" pitchFamily="2" charset="0"/>
              </a:rPr>
              <a:t>rbp</a:t>
            </a:r>
            <a:endParaRPr lang="en-US" sz="1600" dirty="0">
              <a:solidFill>
                <a:srgbClr val="0000FF"/>
              </a:solidFill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mov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latin typeface="Courier" pitchFamily="2" charset="0"/>
              </a:rPr>
              <a:t>rbp</a:t>
            </a:r>
            <a:r>
              <a:rPr lang="en-US" sz="1600" dirty="0">
                <a:latin typeface="Courier" pitchFamily="2" charset="0"/>
              </a:rPr>
              <a:t>, </a:t>
            </a:r>
            <a:r>
              <a:rPr lang="en-US" sz="1600" dirty="0" err="1">
                <a:solidFill>
                  <a:srgbClr val="880000"/>
                </a:solidFill>
                <a:latin typeface="Courier" pitchFamily="2" charset="0"/>
              </a:rPr>
              <a:t>rsp</a:t>
            </a:r>
            <a:endParaRPr lang="en-US" sz="1600" dirty="0">
              <a:solidFill>
                <a:srgbClr val="880000"/>
              </a:solidFill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sub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latin typeface="Courier" pitchFamily="2" charset="0"/>
              </a:rPr>
              <a:t>rsp</a:t>
            </a:r>
            <a:r>
              <a:rPr lang="en-US" sz="1600" dirty="0">
                <a:latin typeface="Courier" pitchFamily="2" charset="0"/>
              </a:rPr>
              <a:t>, </a:t>
            </a:r>
            <a:r>
              <a:rPr lang="en-US" sz="1600" dirty="0">
                <a:solidFill>
                  <a:srgbClr val="666666"/>
                </a:solidFill>
                <a:latin typeface="Courier" pitchFamily="2" charset="0"/>
              </a:rPr>
              <a:t>64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highlight>
                  <a:srgbClr val="FFFF00"/>
                </a:highlight>
                <a:latin typeface="Courier" pitchFamily="2" charset="0"/>
              </a:rPr>
              <a:t>mov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rax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,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QWORD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PTR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fs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:</a:t>
            </a:r>
            <a:r>
              <a:rPr lang="en-US" sz="1600" dirty="0">
                <a:solidFill>
                  <a:srgbClr val="666666"/>
                </a:solidFill>
                <a:highlight>
                  <a:srgbClr val="FFFF00"/>
                </a:highlight>
                <a:latin typeface="Courier" pitchFamily="2" charset="0"/>
              </a:rPr>
              <a:t>40</a:t>
            </a:r>
            <a:endParaRPr lang="en-US" sz="1600" dirty="0">
              <a:solidFill>
                <a:srgbClr val="880000"/>
              </a:solidFill>
              <a:highlight>
                <a:srgbClr val="FFFF00"/>
              </a:highlight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highlight>
                  <a:srgbClr val="FFFF00"/>
                </a:highlight>
                <a:latin typeface="Courier" pitchFamily="2" charset="0"/>
              </a:rPr>
              <a:t>mov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QWORD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PTR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-</a:t>
            </a:r>
            <a:r>
              <a:rPr lang="en-US" sz="1600" dirty="0">
                <a:solidFill>
                  <a:srgbClr val="666666"/>
                </a:solidFill>
                <a:highlight>
                  <a:srgbClr val="FFFF00"/>
                </a:highlight>
                <a:latin typeface="Courier" pitchFamily="2" charset="0"/>
              </a:rPr>
              <a:t>8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[</a:t>
            </a:r>
            <a:r>
              <a:rPr lang="en-US" sz="1600" dirty="0" err="1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rbp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], </a:t>
            </a:r>
            <a:r>
              <a:rPr lang="en-US" sz="1600" dirty="0" err="1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rax</a:t>
            </a:r>
            <a:endParaRPr lang="en-US" sz="1600" dirty="0">
              <a:solidFill>
                <a:srgbClr val="880000"/>
              </a:solidFill>
              <a:highlight>
                <a:srgbClr val="FFFF00"/>
              </a:highlight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…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call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latin typeface="Courier" pitchFamily="2" charset="0"/>
              </a:rPr>
              <a:t>gets@PLT</a:t>
            </a:r>
            <a:endParaRPr lang="en-US" sz="1600" dirty="0">
              <a:solidFill>
                <a:srgbClr val="880000"/>
              </a:solidFill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mov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latin typeface="Courier" pitchFamily="2" charset="0"/>
              </a:rPr>
              <a:t>eax</a:t>
            </a:r>
            <a:r>
              <a:rPr lang="en-US" sz="1600" dirty="0">
                <a:latin typeface="Courier" pitchFamily="2" charset="0"/>
              </a:rPr>
              <a:t>, </a:t>
            </a:r>
            <a:r>
              <a:rPr lang="en-US" sz="1600" dirty="0">
                <a:solidFill>
                  <a:srgbClr val="666666"/>
                </a:solidFill>
                <a:latin typeface="Courier" pitchFamily="2" charset="0"/>
              </a:rPr>
              <a:t>0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highlight>
                  <a:srgbClr val="FFFF00"/>
                </a:highlight>
                <a:latin typeface="Courier" pitchFamily="2" charset="0"/>
              </a:rPr>
              <a:t>mov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rdx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,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QWORD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PTR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-</a:t>
            </a:r>
            <a:r>
              <a:rPr lang="en-US" sz="1600" dirty="0">
                <a:solidFill>
                  <a:srgbClr val="666666"/>
                </a:solidFill>
                <a:highlight>
                  <a:srgbClr val="FFFF00"/>
                </a:highlight>
                <a:latin typeface="Courier" pitchFamily="2" charset="0"/>
              </a:rPr>
              <a:t>8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[</a:t>
            </a:r>
            <a:r>
              <a:rPr lang="en-US" sz="1600" dirty="0" err="1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rbp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]</a:t>
            </a:r>
            <a:endParaRPr lang="en-US" sz="1600" dirty="0">
              <a:solidFill>
                <a:srgbClr val="880000"/>
              </a:solidFill>
              <a:highlight>
                <a:srgbClr val="FFFF00"/>
              </a:highlight>
              <a:latin typeface="Courier" pitchFamily="2" charset="0"/>
            </a:endParaRPr>
          </a:p>
          <a:p>
            <a:r>
              <a:rPr lang="en-US" sz="1600" dirty="0" err="1">
                <a:solidFill>
                  <a:srgbClr val="0000FF"/>
                </a:solidFill>
                <a:highlight>
                  <a:srgbClr val="FFFF00"/>
                </a:highlight>
                <a:latin typeface="Courier" pitchFamily="2" charset="0"/>
              </a:rPr>
              <a:t>xor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rdx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,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QWORD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PTR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fs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:</a:t>
            </a:r>
            <a:r>
              <a:rPr lang="en-US" sz="1600" dirty="0">
                <a:solidFill>
                  <a:srgbClr val="666666"/>
                </a:solidFill>
                <a:highlight>
                  <a:srgbClr val="FFFF00"/>
                </a:highlight>
                <a:latin typeface="Courier" pitchFamily="2" charset="0"/>
              </a:rPr>
              <a:t>40</a:t>
            </a:r>
            <a:endParaRPr lang="en-US" sz="1600" dirty="0">
              <a:solidFill>
                <a:srgbClr val="880000"/>
              </a:solidFill>
              <a:highlight>
                <a:srgbClr val="FFFF00"/>
              </a:highlight>
              <a:latin typeface="Courier" pitchFamily="2" charset="0"/>
            </a:endParaRPr>
          </a:p>
          <a:p>
            <a:r>
              <a:rPr lang="en-US" sz="1600" dirty="0">
                <a:solidFill>
                  <a:srgbClr val="0000FF"/>
                </a:solidFill>
                <a:highlight>
                  <a:srgbClr val="FFFF00"/>
                </a:highlight>
                <a:latin typeface="Courier" pitchFamily="2" charset="0"/>
              </a:rPr>
              <a:t>je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.L3</a:t>
            </a:r>
          </a:p>
          <a:p>
            <a:r>
              <a:rPr lang="en-US" sz="1600" dirty="0">
                <a:solidFill>
                  <a:srgbClr val="0000FF"/>
                </a:solidFill>
                <a:highlight>
                  <a:srgbClr val="FFFF00"/>
                </a:highlight>
                <a:latin typeface="Courier" pitchFamily="2" charset="0"/>
              </a:rPr>
              <a:t>call</a:t>
            </a:r>
            <a:r>
              <a:rPr lang="en-US" sz="1600" dirty="0">
                <a:highlight>
                  <a:srgbClr val="FFFF00"/>
                </a:highlight>
                <a:latin typeface="Courier" pitchFamily="2" charset="0"/>
              </a:rPr>
              <a:t> </a:t>
            </a:r>
            <a:r>
              <a:rPr lang="en-US" sz="1600" dirty="0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__</a:t>
            </a:r>
            <a:r>
              <a:rPr lang="en-US" sz="1600" dirty="0" err="1">
                <a:solidFill>
                  <a:srgbClr val="880000"/>
                </a:solidFill>
                <a:highlight>
                  <a:srgbClr val="FFFF00"/>
                </a:highlight>
                <a:latin typeface="Courier" pitchFamily="2" charset="0"/>
              </a:rPr>
              <a:t>stack_chk_fail@PLT</a:t>
            </a:r>
            <a:endParaRPr lang="en-US" sz="1600" dirty="0">
              <a:solidFill>
                <a:srgbClr val="880000"/>
              </a:solidFill>
              <a:highlight>
                <a:srgbClr val="FFFF00"/>
              </a:highlight>
              <a:latin typeface="Courier" pitchFamily="2" charset="0"/>
            </a:endParaRPr>
          </a:p>
          <a:p>
            <a:r>
              <a:rPr lang="en-US" sz="1600" dirty="0">
                <a:solidFill>
                  <a:srgbClr val="A0A000"/>
                </a:solidFill>
                <a:latin typeface="Courier" pitchFamily="2" charset="0"/>
              </a:rPr>
              <a:t>.L3:</a:t>
            </a:r>
          </a:p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leave</a:t>
            </a:r>
          </a:p>
          <a:p>
            <a:r>
              <a:rPr lang="en-US" sz="1600" dirty="0">
                <a:solidFill>
                  <a:srgbClr val="0000FF"/>
                </a:solidFill>
                <a:latin typeface="Courier" pitchFamily="2" charset="0"/>
              </a:rPr>
              <a:t>ret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2058B23-EC1A-914B-852A-A86189A20991}"/>
              </a:ext>
            </a:extLst>
          </p:cNvPr>
          <p:cNvGraphicFramePr>
            <a:graphicFrameLocks noGrp="1"/>
          </p:cNvGraphicFramePr>
          <p:nvPr/>
        </p:nvGraphicFramePr>
        <p:xfrm>
          <a:off x="7506840" y="1352710"/>
          <a:ext cx="2333270" cy="434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3270">
                  <a:extLst>
                    <a:ext uri="{9D8B030D-6E8A-4147-A177-3AD203B41FA5}">
                      <a16:colId xmlns:a16="http://schemas.microsoft.com/office/drawing/2014/main" val="4137842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>
                        <a:latin typeface="Courier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878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514581"/>
                  </a:ext>
                </a:extLst>
              </a:tr>
              <a:tr h="1854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Local arguments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0893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niglet" pitchFamily="82" charset="0"/>
                        </a:rPr>
                        <a:t>canary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403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 err="1">
                          <a:latin typeface="Courier" pitchFamily="2" charset="0"/>
                        </a:rPr>
                        <a:t>rbp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11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saved </a:t>
                      </a:r>
                      <a:r>
                        <a:rPr lang="en-US" sz="1800" dirty="0">
                          <a:latin typeface="Courier" pitchFamily="2" charset="0"/>
                        </a:rPr>
                        <a:t>rip</a:t>
                      </a:r>
                      <a:r>
                        <a:rPr lang="en-US" sz="1800" dirty="0">
                          <a:latin typeface="Sniglet" pitchFamily="8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>
                          <a:latin typeface="Sniglet" pitchFamily="82" charset="0"/>
                        </a:rPr>
                        <a:t>(return address)</a:t>
                      </a:r>
                      <a:r>
                        <a:rPr lang="en-US" sz="1800" dirty="0">
                          <a:latin typeface="Courier" pitchFamily="2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6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" pitchFamily="2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9178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E49EFAA-A067-0946-830C-84130075EFE0}"/>
              </a:ext>
            </a:extLst>
          </p:cNvPr>
          <p:cNvSpPr txBox="1"/>
          <p:nvPr/>
        </p:nvSpPr>
        <p:spPr>
          <a:xfrm>
            <a:off x="6416105" y="4138557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6C9E13-BAC6-4244-A046-03DC1F6357E8}"/>
              </a:ext>
            </a:extLst>
          </p:cNvPr>
          <p:cNvSpPr txBox="1"/>
          <p:nvPr/>
        </p:nvSpPr>
        <p:spPr>
          <a:xfrm>
            <a:off x="6402249" y="192182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rsp</a:t>
            </a:r>
            <a:r>
              <a:rPr lang="en-US" sz="1800" dirty="0">
                <a:latin typeface="Courier" pitchFamily="2" charset="0"/>
              </a:rPr>
              <a:t> -&gt;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F74E58-AF6A-224E-9B9A-91358D3CCF7C}"/>
              </a:ext>
            </a:extLst>
          </p:cNvPr>
          <p:cNvSpPr/>
          <p:nvPr/>
        </p:nvSpPr>
        <p:spPr>
          <a:xfrm>
            <a:off x="7512389" y="2106494"/>
            <a:ext cx="2322172" cy="352621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Sniglet" pitchFamily="82" charset="0"/>
              </a:rPr>
              <a:t>Overwrite</a:t>
            </a:r>
            <a:endParaRPr lang="en-US" sz="3600" b="1" dirty="0">
              <a:solidFill>
                <a:schemeClr val="tx1"/>
              </a:solidFill>
              <a:latin typeface="Sniglet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1EC058-D4E7-9E4B-8DD2-C0A6526BB2F6}"/>
              </a:ext>
            </a:extLst>
          </p:cNvPr>
          <p:cNvSpPr txBox="1"/>
          <p:nvPr/>
        </p:nvSpPr>
        <p:spPr>
          <a:xfrm>
            <a:off x="5861914" y="4498780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+ 8 -&gt;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6AD4D-A0F7-E043-88FF-D421F39130DA}"/>
              </a:ext>
            </a:extLst>
          </p:cNvPr>
          <p:cNvSpPr txBox="1"/>
          <p:nvPr/>
        </p:nvSpPr>
        <p:spPr>
          <a:xfrm>
            <a:off x="5873563" y="3764266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" pitchFamily="2" charset="0"/>
              </a:rPr>
              <a:t>rbp</a:t>
            </a:r>
            <a:r>
              <a:rPr lang="en-US" sz="1800" dirty="0">
                <a:latin typeface="Courier" pitchFamily="2" charset="0"/>
              </a:rPr>
              <a:t> - 8 -&gt;</a:t>
            </a:r>
          </a:p>
        </p:txBody>
      </p:sp>
    </p:spTree>
    <p:extLst>
      <p:ext uri="{BB962C8B-B14F-4D97-AF65-F5344CB8AC3E}">
        <p14:creationId xmlns:p14="http://schemas.microsoft.com/office/powerpoint/2010/main" val="402956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3AC62-429D-0643-BFE2-0ACDC4BD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Canary value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9EDAB-77C6-DB4D-BD42-895E3013E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Random value predefined per thread before main is called</a:t>
            </a:r>
          </a:p>
          <a:p>
            <a:r>
              <a:rPr lang="en-US" dirty="0"/>
              <a:t>8 bytes in x86-64</a:t>
            </a:r>
          </a:p>
          <a:p>
            <a:r>
              <a:rPr lang="en-US" dirty="0"/>
              <a:t>The value is stored in stack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9ABE6-74CB-8B43-89D9-9DB1CC6903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60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270E9-C28F-5D42-8E00-7CC4F8512E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79B4CC-2A07-EB47-806B-2498FCB0CE53}"/>
              </a:ext>
            </a:extLst>
          </p:cNvPr>
          <p:cNvSpPr/>
          <p:nvPr/>
        </p:nvSpPr>
        <p:spPr>
          <a:xfrm>
            <a:off x="1439979" y="1049161"/>
            <a:ext cx="86343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ourier" pitchFamily="2" charset="0"/>
              </a:rPr>
              <a:t>pwndbg</a:t>
            </a:r>
            <a:r>
              <a:rPr lang="en-US" dirty="0">
                <a:latin typeface="Courier" pitchFamily="2" charset="0"/>
              </a:rPr>
              <a:t>&gt; info </a:t>
            </a:r>
            <a:r>
              <a:rPr lang="en-US" dirty="0" err="1">
                <a:latin typeface="Courier" pitchFamily="2" charset="0"/>
              </a:rPr>
              <a:t>auxv</a:t>
            </a:r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33   AT_SYSINFO_EHDR      System-supplied DSO's ELF header 0x7ffff7ffa000</a:t>
            </a:r>
          </a:p>
          <a:p>
            <a:r>
              <a:rPr lang="en-US" dirty="0">
                <a:latin typeface="Courier" pitchFamily="2" charset="0"/>
              </a:rPr>
              <a:t>16   AT_HWCAP             Machine-dependent CPU capability hints 0xf8bfbff</a:t>
            </a:r>
          </a:p>
          <a:p>
            <a:r>
              <a:rPr lang="en-US" dirty="0">
                <a:latin typeface="Courier" pitchFamily="2" charset="0"/>
              </a:rPr>
              <a:t>6    AT_PAGESZ            System page size               4096</a:t>
            </a:r>
          </a:p>
          <a:p>
            <a:r>
              <a:rPr lang="en-US" dirty="0">
                <a:latin typeface="Courier" pitchFamily="2" charset="0"/>
              </a:rPr>
              <a:t>17   AT_CLKTCK            Frequency of times()           100</a:t>
            </a:r>
          </a:p>
          <a:p>
            <a:r>
              <a:rPr lang="en-US" dirty="0">
                <a:latin typeface="Courier" pitchFamily="2" charset="0"/>
              </a:rPr>
              <a:t>3    AT_PHDR              Program headers for program    0x400040</a:t>
            </a:r>
          </a:p>
          <a:p>
            <a:r>
              <a:rPr lang="en-US" dirty="0">
                <a:latin typeface="Courier" pitchFamily="2" charset="0"/>
              </a:rPr>
              <a:t>4    AT_PHENT             Size of program header entry   56</a:t>
            </a:r>
          </a:p>
          <a:p>
            <a:r>
              <a:rPr lang="en-US" dirty="0">
                <a:latin typeface="Courier" pitchFamily="2" charset="0"/>
              </a:rPr>
              <a:t>5    AT_PHNUM             Number of program headers      9</a:t>
            </a:r>
          </a:p>
          <a:p>
            <a:r>
              <a:rPr lang="en-US" dirty="0">
                <a:latin typeface="Courier" pitchFamily="2" charset="0"/>
              </a:rPr>
              <a:t>7    AT_BASE              Base address of interpreter    0x7ffff7dd5000</a:t>
            </a:r>
          </a:p>
          <a:p>
            <a:r>
              <a:rPr lang="en-US" dirty="0">
                <a:latin typeface="Courier" pitchFamily="2" charset="0"/>
              </a:rPr>
              <a:t>8    AT_FLAGS             Flags                          0x0</a:t>
            </a:r>
          </a:p>
          <a:p>
            <a:r>
              <a:rPr lang="en-US" dirty="0">
                <a:latin typeface="Courier" pitchFamily="2" charset="0"/>
              </a:rPr>
              <a:t>9    AT_ENTRY             Entry point of program         0x400540</a:t>
            </a:r>
          </a:p>
          <a:p>
            <a:r>
              <a:rPr lang="en-US" dirty="0">
                <a:latin typeface="Courier" pitchFamily="2" charset="0"/>
              </a:rPr>
              <a:t>11   AT_UID               Real user ID                   1000</a:t>
            </a:r>
          </a:p>
          <a:p>
            <a:r>
              <a:rPr lang="en-US" dirty="0">
                <a:latin typeface="Courier" pitchFamily="2" charset="0"/>
              </a:rPr>
              <a:t>12   AT_EUID              Effective user ID              1000</a:t>
            </a:r>
          </a:p>
          <a:p>
            <a:r>
              <a:rPr lang="en-US" dirty="0">
                <a:latin typeface="Courier" pitchFamily="2" charset="0"/>
              </a:rPr>
              <a:t>13   AT_GID               Real group ID                  1000</a:t>
            </a:r>
          </a:p>
          <a:p>
            <a:r>
              <a:rPr lang="en-US" dirty="0">
                <a:latin typeface="Courier" pitchFamily="2" charset="0"/>
              </a:rPr>
              <a:t>14   AT_EGID              Effective group ID             1000</a:t>
            </a:r>
          </a:p>
          <a:p>
            <a:r>
              <a:rPr lang="en-US" dirty="0">
                <a:latin typeface="Courier" pitchFamily="2" charset="0"/>
              </a:rPr>
              <a:t>23   AT_SECURE            Boolean, was exec </a:t>
            </a:r>
            <a:r>
              <a:rPr lang="en-US" dirty="0" err="1">
                <a:latin typeface="Courier" pitchFamily="2" charset="0"/>
              </a:rPr>
              <a:t>setuid</a:t>
            </a:r>
            <a:r>
              <a:rPr lang="en-US" dirty="0">
                <a:latin typeface="Courier" pitchFamily="2" charset="0"/>
              </a:rPr>
              <a:t>-like? 0</a:t>
            </a:r>
          </a:p>
          <a:p>
            <a:pPr marL="342900" indent="-342900">
              <a:buAutoNum type="arabicPlain" startAt="25"/>
            </a:pPr>
            <a:r>
              <a:rPr lang="en-US" dirty="0">
                <a:highlight>
                  <a:srgbClr val="FFFF00"/>
                </a:highlight>
                <a:latin typeface="Courier" pitchFamily="2" charset="0"/>
              </a:rPr>
              <a:t>  AT_RANDOM            Address of 16 random bytes     0x7fffffffe0c9</a:t>
            </a:r>
          </a:p>
          <a:p>
            <a:r>
              <a:rPr lang="en-US" dirty="0">
                <a:latin typeface="Courier" pitchFamily="2" charset="0"/>
              </a:rPr>
              <a:t>26   AT_HWCAP2            Extension of AT_HWCAP          0x0</a:t>
            </a:r>
          </a:p>
          <a:p>
            <a:r>
              <a:rPr lang="en-US" dirty="0">
                <a:latin typeface="Courier" pitchFamily="2" charset="0"/>
              </a:rPr>
              <a:t>31   AT_EXECFN            File name of executable        0x7fffffffefc9 "/</a:t>
            </a:r>
            <a:r>
              <a:rPr lang="en-US" dirty="0" err="1">
                <a:latin typeface="Courier" pitchFamily="2" charset="0"/>
              </a:rPr>
              <a:t>mnt</a:t>
            </a:r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hgfs</a:t>
            </a:r>
            <a:r>
              <a:rPr lang="en-US" dirty="0">
                <a:latin typeface="Courier" pitchFamily="2" charset="0"/>
              </a:rPr>
              <a:t>/CSE545-F20/Codes/Week 6/canary/</a:t>
            </a:r>
            <a:r>
              <a:rPr lang="en-US" dirty="0" err="1">
                <a:latin typeface="Courier" pitchFamily="2" charset="0"/>
              </a:rPr>
              <a:t>a.out</a:t>
            </a:r>
            <a:r>
              <a:rPr lang="en-US" dirty="0">
                <a:latin typeface="Courier" pitchFamily="2" charset="0"/>
              </a:rPr>
              <a:t>"</a:t>
            </a:r>
          </a:p>
          <a:p>
            <a:r>
              <a:rPr lang="en-US" dirty="0">
                <a:latin typeface="Courier" pitchFamily="2" charset="0"/>
              </a:rPr>
              <a:t>15   AT_PLATFORM          String identifying platform    0x7fffffffe0d9 "x86_64"</a:t>
            </a:r>
          </a:p>
          <a:p>
            <a:r>
              <a:rPr lang="en-US" dirty="0">
                <a:latin typeface="Courier" pitchFamily="2" charset="0"/>
              </a:rPr>
              <a:t>0    AT_NULL              End of vector                  0x0</a:t>
            </a:r>
          </a:p>
          <a:p>
            <a:endParaRPr lang="en-US" dirty="0">
              <a:highlight>
                <a:srgbClr val="FFFF00"/>
              </a:highlight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7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930EC-B80D-1846-ADBD-40FAB6F7C9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8AB1F1C-5B97-FA47-A21B-131B164DAC8F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B264E3-184E-2842-B9A6-F74A956C39F0}"/>
              </a:ext>
            </a:extLst>
          </p:cNvPr>
          <p:cNvSpPr/>
          <p:nvPr/>
        </p:nvSpPr>
        <p:spPr>
          <a:xfrm>
            <a:off x="3048000" y="1120676"/>
            <a:ext cx="609600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urier" pitchFamily="2" charset="0"/>
              </a:rPr>
              <a:t>$ od -t d8 /proc/[</a:t>
            </a:r>
            <a:r>
              <a:rPr lang="en-US" dirty="0" err="1">
                <a:latin typeface="Courier" pitchFamily="2" charset="0"/>
              </a:rPr>
              <a:t>pid</a:t>
            </a:r>
            <a:r>
              <a:rPr lang="en-US" dirty="0">
                <a:latin typeface="Courier" pitchFamily="2" charset="0"/>
              </a:rPr>
              <a:t>]/</a:t>
            </a:r>
            <a:r>
              <a:rPr lang="en-US" dirty="0" err="1">
                <a:latin typeface="Courier" pitchFamily="2" charset="0"/>
              </a:rPr>
              <a:t>auxv</a:t>
            </a:r>
            <a:r>
              <a:rPr lang="en-US" dirty="0">
                <a:latin typeface="Courier" pitchFamily="2" charset="0"/>
              </a:rPr>
              <a:t> </a:t>
            </a:r>
          </a:p>
          <a:p>
            <a:r>
              <a:rPr lang="en-US" dirty="0">
                <a:latin typeface="Courier" pitchFamily="2" charset="0"/>
              </a:rPr>
              <a:t>0000000                   33      140737354113024</a:t>
            </a:r>
          </a:p>
          <a:p>
            <a:r>
              <a:rPr lang="en-US" dirty="0">
                <a:latin typeface="Courier" pitchFamily="2" charset="0"/>
              </a:rPr>
              <a:t>0000020                   16            260832255</a:t>
            </a:r>
          </a:p>
          <a:p>
            <a:r>
              <a:rPr lang="en-US" dirty="0">
                <a:latin typeface="Courier" pitchFamily="2" charset="0"/>
              </a:rPr>
              <a:t>0000040                    6                 4096</a:t>
            </a:r>
          </a:p>
          <a:p>
            <a:r>
              <a:rPr lang="en-US" dirty="0">
                <a:latin typeface="Courier" pitchFamily="2" charset="0"/>
              </a:rPr>
              <a:t>0000060                   17                  100</a:t>
            </a:r>
          </a:p>
          <a:p>
            <a:r>
              <a:rPr lang="en-US" dirty="0">
                <a:latin typeface="Courier" pitchFamily="2" charset="0"/>
              </a:rPr>
              <a:t>0000100                    3       93824992231488</a:t>
            </a:r>
          </a:p>
          <a:p>
            <a:r>
              <a:rPr lang="en-US" dirty="0">
                <a:latin typeface="Courier" pitchFamily="2" charset="0"/>
              </a:rPr>
              <a:t>0000120                    4                   56</a:t>
            </a:r>
          </a:p>
          <a:p>
            <a:r>
              <a:rPr lang="en-US" dirty="0">
                <a:latin typeface="Courier" pitchFamily="2" charset="0"/>
              </a:rPr>
              <a:t>0000140                    5                    9</a:t>
            </a:r>
          </a:p>
          <a:p>
            <a:r>
              <a:rPr lang="en-US" dirty="0">
                <a:latin typeface="Courier" pitchFamily="2" charset="0"/>
              </a:rPr>
              <a:t>0000160                    7      140737351864320</a:t>
            </a:r>
          </a:p>
          <a:p>
            <a:r>
              <a:rPr lang="en-US" dirty="0">
                <a:latin typeface="Courier" pitchFamily="2" charset="0"/>
              </a:rPr>
              <a:t>0000200                    8                    0</a:t>
            </a:r>
          </a:p>
          <a:p>
            <a:r>
              <a:rPr lang="en-US" dirty="0">
                <a:latin typeface="Courier" pitchFamily="2" charset="0"/>
              </a:rPr>
              <a:t>0000220                    9       93824992244096</a:t>
            </a:r>
          </a:p>
          <a:p>
            <a:r>
              <a:rPr lang="en-US" dirty="0">
                <a:latin typeface="Courier" pitchFamily="2" charset="0"/>
              </a:rPr>
              <a:t>0000240                   11                 1000</a:t>
            </a:r>
          </a:p>
          <a:p>
            <a:r>
              <a:rPr lang="en-US" dirty="0">
                <a:latin typeface="Courier" pitchFamily="2" charset="0"/>
              </a:rPr>
              <a:t>0000260                   12                 1000</a:t>
            </a:r>
          </a:p>
          <a:p>
            <a:r>
              <a:rPr lang="en-US" dirty="0">
                <a:latin typeface="Courier" pitchFamily="2" charset="0"/>
              </a:rPr>
              <a:t>0000300                   13                 1000</a:t>
            </a:r>
          </a:p>
          <a:p>
            <a:r>
              <a:rPr lang="en-US" dirty="0">
                <a:latin typeface="Courier" pitchFamily="2" charset="0"/>
              </a:rPr>
              <a:t>0000320                   14                 1000</a:t>
            </a:r>
          </a:p>
          <a:p>
            <a:r>
              <a:rPr lang="en-US" dirty="0">
                <a:latin typeface="Courier" pitchFamily="2" charset="0"/>
              </a:rPr>
              <a:t>0000340                   23                    0</a:t>
            </a:r>
          </a:p>
          <a:p>
            <a:r>
              <a:rPr lang="en-US" dirty="0">
                <a:highlight>
                  <a:srgbClr val="FFFF00"/>
                </a:highlight>
                <a:latin typeface="Courier" pitchFamily="2" charset="0"/>
              </a:rPr>
              <a:t>0000360                   25      140737488347417</a:t>
            </a:r>
          </a:p>
          <a:p>
            <a:r>
              <a:rPr lang="en-US" dirty="0">
                <a:latin typeface="Courier" pitchFamily="2" charset="0"/>
              </a:rPr>
              <a:t>0000400                   26                    0</a:t>
            </a:r>
          </a:p>
          <a:p>
            <a:r>
              <a:rPr lang="en-US" dirty="0">
                <a:latin typeface="Courier" pitchFamily="2" charset="0"/>
              </a:rPr>
              <a:t>0000420                   31      140737488351212</a:t>
            </a:r>
          </a:p>
          <a:p>
            <a:r>
              <a:rPr lang="en-US" dirty="0">
                <a:latin typeface="Courier" pitchFamily="2" charset="0"/>
              </a:rPr>
              <a:t>0000440                   15      140737488347433</a:t>
            </a:r>
          </a:p>
          <a:p>
            <a:r>
              <a:rPr lang="en-US" dirty="0">
                <a:latin typeface="Courier" pitchFamily="2" charset="0"/>
              </a:rPr>
              <a:t>0000460                    0                    0</a:t>
            </a:r>
          </a:p>
        </p:txBody>
      </p:sp>
    </p:spTree>
    <p:extLst>
      <p:ext uri="{BB962C8B-B14F-4D97-AF65-F5344CB8AC3E}">
        <p14:creationId xmlns:p14="http://schemas.microsoft.com/office/powerpoint/2010/main" val="2209778938"/>
      </p:ext>
    </p:extLst>
  </p:cSld>
  <p:clrMapOvr>
    <a:masterClrMapping/>
  </p:clrMapOvr>
</p:sld>
</file>

<file path=ppt/theme/theme1.xml><?xml version="1.0" encoding="utf-8"?>
<a:theme xmlns:a="http://schemas.openxmlformats.org/drawingml/2006/main" name="CSE545">
  <a:themeElements>
    <a:clrScheme name="Custom 347">
      <a:dk1>
        <a:srgbClr val="000000"/>
      </a:dk1>
      <a:lt1>
        <a:srgbClr val="FFFFFF"/>
      </a:lt1>
      <a:dk2>
        <a:srgbClr val="7A868B"/>
      </a:dk2>
      <a:lt2>
        <a:srgbClr val="D5DEE2"/>
      </a:lt2>
      <a:accent1>
        <a:srgbClr val="FF4026"/>
      </a:accent1>
      <a:accent2>
        <a:srgbClr val="FFA300"/>
      </a:accent2>
      <a:accent3>
        <a:srgbClr val="FAD900"/>
      </a:accent3>
      <a:accent4>
        <a:srgbClr val="A6CD02"/>
      </a:accent4>
      <a:accent5>
        <a:srgbClr val="35C4CA"/>
      </a:accent5>
      <a:accent6>
        <a:srgbClr val="00A7EB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E545withTitle" id="{2AEC4A99-D416-5C4A-BEBD-D3D81F67F701}" vid="{C7E43C88-C73E-834A-89DB-E4E1E13FAC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CSE545</Template>
  <TotalTime>43765</TotalTime>
  <Words>2225</Words>
  <Application>Microsoft Macintosh PowerPoint</Application>
  <PresentationFormat>Widescreen</PresentationFormat>
  <Paragraphs>601</Paragraphs>
  <Slides>48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Bangers</vt:lpstr>
      <vt:lpstr>Calibri</vt:lpstr>
      <vt:lpstr>Courier</vt:lpstr>
      <vt:lpstr>Impact</vt:lpstr>
      <vt:lpstr>Sniglet</vt:lpstr>
      <vt:lpstr>CSE545</vt:lpstr>
      <vt:lpstr>CSE 545 Stack vulnerabilities: II  Tiffany Bao tbao@asu.edu</vt:lpstr>
      <vt:lpstr>PowerPoint Presentation</vt:lpstr>
      <vt:lpstr>Stack Defense</vt:lpstr>
      <vt:lpstr>PowerPoint Presentation</vt:lpstr>
      <vt:lpstr>Stack canary</vt:lpstr>
      <vt:lpstr>Stack canary</vt:lpstr>
      <vt:lpstr>Canary value</vt:lpstr>
      <vt:lpstr>PowerPoint Presentation</vt:lpstr>
      <vt:lpstr>PowerPoint Presentation</vt:lpstr>
      <vt:lpstr>Canary value</vt:lpstr>
      <vt:lpstr>Bypassing Stack Canary</vt:lpstr>
      <vt:lpstr>Leak the canary value</vt:lpstr>
      <vt:lpstr>Overwrite predefined canary</vt:lpstr>
      <vt:lpstr>Hijack __stack_chk_fail</vt:lpstr>
      <vt:lpstr>PowerPoint Presentation</vt:lpstr>
      <vt:lpstr>ASLR: Address space layout randomization</vt:lpstr>
      <vt:lpstr>jmp *rsp: bypass aslr</vt:lpstr>
      <vt:lpstr>jmp *rsp: bypass aslr</vt:lpstr>
      <vt:lpstr>jmp *rsp: bypass aslr</vt:lpstr>
      <vt:lpstr>DEMO</vt:lpstr>
      <vt:lpstr>PowerPoint Presentation</vt:lpstr>
      <vt:lpstr>W^X: write xor execute</vt:lpstr>
      <vt:lpstr>How to Bypass W^X?</vt:lpstr>
      <vt:lpstr>How to Bypass W^X?</vt:lpstr>
      <vt:lpstr>How to avoid stack overflow</vt:lpstr>
      <vt:lpstr>checking binary security setup</vt:lpstr>
      <vt:lpstr>Turn on/off Security Setup</vt:lpstr>
      <vt:lpstr>Stack Overflow + ROP</vt:lpstr>
      <vt:lpstr>PowerPoint Presentation</vt:lpstr>
      <vt:lpstr>IDEA</vt:lpstr>
      <vt:lpstr>ROP: Return-oriented programming</vt:lpstr>
      <vt:lpstr>PowerPoint Presentation</vt:lpstr>
      <vt:lpstr>ROP: Return-oriented programming</vt:lpstr>
      <vt:lpstr>ROP: Return-oriented programming</vt:lpstr>
      <vt:lpstr>RET</vt:lpstr>
      <vt:lpstr>RET + RET</vt:lpstr>
      <vt:lpstr>RET + RET</vt:lpstr>
      <vt:lpstr>Example</vt:lpstr>
      <vt:lpstr>Example</vt:lpstr>
      <vt:lpstr>Example</vt:lpstr>
      <vt:lpstr>Example</vt:lpstr>
      <vt:lpstr>Tool</vt:lpstr>
      <vt:lpstr>demo?</vt:lpstr>
      <vt:lpstr>in-class Lab</vt:lpstr>
      <vt:lpstr>Goal: Log in your participation</vt:lpstr>
      <vt:lpstr>Check if you are running with the correct library</vt:lpstr>
      <vt:lpstr>PowerPoint Presentation</vt:lpstr>
      <vt:lpstr>What is LIBc’s base address?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545 F2020, Week 3  Reverse Engineering I  Tiffany Bao tbao@asu.edu</dc:title>
  <dc:creator>Tiffany Bao</dc:creator>
  <cp:lastModifiedBy>Tiffany Bao</cp:lastModifiedBy>
  <cp:revision>747</cp:revision>
  <dcterms:created xsi:type="dcterms:W3CDTF">2020-08-23T16:00:53Z</dcterms:created>
  <dcterms:modified xsi:type="dcterms:W3CDTF">2023-02-09T17:29:04Z</dcterms:modified>
</cp:coreProperties>
</file>