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49"/>
  </p:notesMasterIdLst>
  <p:sldIdLst>
    <p:sldId id="257" r:id="rId2"/>
    <p:sldId id="357" r:id="rId3"/>
    <p:sldId id="319" r:id="rId4"/>
    <p:sldId id="320" r:id="rId5"/>
    <p:sldId id="318" r:id="rId6"/>
    <p:sldId id="321" r:id="rId7"/>
    <p:sldId id="329" r:id="rId8"/>
    <p:sldId id="323" r:id="rId9"/>
    <p:sldId id="324" r:id="rId10"/>
    <p:sldId id="325" r:id="rId11"/>
    <p:sldId id="330" r:id="rId12"/>
    <p:sldId id="331" r:id="rId13"/>
    <p:sldId id="334" r:id="rId14"/>
    <p:sldId id="335" r:id="rId15"/>
    <p:sldId id="336" r:id="rId16"/>
    <p:sldId id="405" r:id="rId17"/>
    <p:sldId id="437" r:id="rId18"/>
    <p:sldId id="438" r:id="rId19"/>
    <p:sldId id="439" r:id="rId20"/>
    <p:sldId id="440" r:id="rId21"/>
    <p:sldId id="441" r:id="rId22"/>
    <p:sldId id="443" r:id="rId23"/>
    <p:sldId id="445" r:id="rId24"/>
    <p:sldId id="446" r:id="rId25"/>
    <p:sldId id="447" r:id="rId26"/>
    <p:sldId id="427" r:id="rId27"/>
    <p:sldId id="448" r:id="rId28"/>
    <p:sldId id="449" r:id="rId29"/>
    <p:sldId id="450" r:id="rId30"/>
    <p:sldId id="451" r:id="rId31"/>
    <p:sldId id="454" r:id="rId32"/>
    <p:sldId id="459" r:id="rId33"/>
    <p:sldId id="469" r:id="rId34"/>
    <p:sldId id="470" r:id="rId35"/>
    <p:sldId id="471" r:id="rId36"/>
    <p:sldId id="472" r:id="rId37"/>
    <p:sldId id="473" r:id="rId38"/>
    <p:sldId id="475" r:id="rId39"/>
    <p:sldId id="476" r:id="rId40"/>
    <p:sldId id="463" r:id="rId41"/>
    <p:sldId id="477" r:id="rId42"/>
    <p:sldId id="478" r:id="rId43"/>
    <p:sldId id="479" r:id="rId44"/>
    <p:sldId id="464" r:id="rId45"/>
    <p:sldId id="430" r:id="rId46"/>
    <p:sldId id="431" r:id="rId47"/>
    <p:sldId id="480"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4"/>
    <p:restoredTop sz="78065"/>
  </p:normalViewPr>
  <p:slideViewPr>
    <p:cSldViewPr snapToGrid="0" snapToObjects="1">
      <p:cViewPr varScale="1">
        <p:scale>
          <a:sx n="127" d="100"/>
          <a:sy n="127" d="100"/>
        </p:scale>
        <p:origin x="512"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B0295-79D2-9643-8380-6C60B57E0778}" type="datetimeFigureOut">
              <a:rPr lang="en-US" smtClean="0"/>
              <a:t>1/31/23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513B2-5834-7F44-92C6-32D9C72F6072}" type="slidenum">
              <a:rPr lang="en-US" smtClean="0"/>
              <a:t>‹#›</a:t>
            </a:fld>
            <a:endParaRPr lang="en-US"/>
          </a:p>
        </p:txBody>
      </p:sp>
    </p:spTree>
    <p:extLst>
      <p:ext uri="{BB962C8B-B14F-4D97-AF65-F5344CB8AC3E}">
        <p14:creationId xmlns:p14="http://schemas.microsoft.com/office/powerpoint/2010/main" val="146284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46c57400e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646c57400e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23694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character. Suppose there’s a character variable in the value of small case a, how does the computer store the character?</a:t>
            </a:r>
          </a:p>
        </p:txBody>
      </p:sp>
      <p:sp>
        <p:nvSpPr>
          <p:cNvPr id="4" name="Slide Number Placeholder 3"/>
          <p:cNvSpPr>
            <a:spLocks noGrp="1"/>
          </p:cNvSpPr>
          <p:nvPr>
            <p:ph type="sldNum" sz="quarter" idx="5"/>
          </p:nvPr>
        </p:nvSpPr>
        <p:spPr/>
        <p:txBody>
          <a:bodyPr/>
          <a:lstStyle/>
          <a:p>
            <a:fld id="{F88513B2-5834-7F44-92C6-32D9C72F6072}" type="slidenum">
              <a:rPr lang="en-US" smtClean="0"/>
              <a:t>11</a:t>
            </a:fld>
            <a:endParaRPr lang="en-US"/>
          </a:p>
        </p:txBody>
      </p:sp>
    </p:spTree>
    <p:extLst>
      <p:ext uri="{BB962C8B-B14F-4D97-AF65-F5344CB8AC3E}">
        <p14:creationId xmlns:p14="http://schemas.microsoft.com/office/powerpoint/2010/main" val="227070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character. Suppose there’s a character variable in the value of small case a, how does the computer store the character?</a:t>
            </a:r>
          </a:p>
        </p:txBody>
      </p:sp>
      <p:sp>
        <p:nvSpPr>
          <p:cNvPr id="4" name="Slide Number Placeholder 3"/>
          <p:cNvSpPr>
            <a:spLocks noGrp="1"/>
          </p:cNvSpPr>
          <p:nvPr>
            <p:ph type="sldNum" sz="quarter" idx="5"/>
          </p:nvPr>
        </p:nvSpPr>
        <p:spPr/>
        <p:txBody>
          <a:bodyPr/>
          <a:lstStyle/>
          <a:p>
            <a:fld id="{F88513B2-5834-7F44-92C6-32D9C72F6072}" type="slidenum">
              <a:rPr lang="en-US" smtClean="0"/>
              <a:t>12</a:t>
            </a:fld>
            <a:endParaRPr lang="en-US"/>
          </a:p>
        </p:txBody>
      </p:sp>
    </p:spTree>
    <p:extLst>
      <p:ext uri="{BB962C8B-B14F-4D97-AF65-F5344CB8AC3E}">
        <p14:creationId xmlns:p14="http://schemas.microsoft.com/office/powerpoint/2010/main" val="176985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character. Suppose there’s a character variable in the value of small case a, how does the computer store the character?</a:t>
            </a:r>
          </a:p>
        </p:txBody>
      </p:sp>
      <p:sp>
        <p:nvSpPr>
          <p:cNvPr id="4" name="Slide Number Placeholder 3"/>
          <p:cNvSpPr>
            <a:spLocks noGrp="1"/>
          </p:cNvSpPr>
          <p:nvPr>
            <p:ph type="sldNum" sz="quarter" idx="5"/>
          </p:nvPr>
        </p:nvSpPr>
        <p:spPr/>
        <p:txBody>
          <a:bodyPr/>
          <a:lstStyle/>
          <a:p>
            <a:fld id="{F88513B2-5834-7F44-92C6-32D9C72F6072}" type="slidenum">
              <a:rPr lang="en-US" smtClean="0"/>
              <a:t>13</a:t>
            </a:fld>
            <a:endParaRPr lang="en-US"/>
          </a:p>
        </p:txBody>
      </p:sp>
    </p:spTree>
    <p:extLst>
      <p:ext uri="{BB962C8B-B14F-4D97-AF65-F5344CB8AC3E}">
        <p14:creationId xmlns:p14="http://schemas.microsoft.com/office/powerpoint/2010/main" val="247293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character. Suppose there’s a character variable in the value of small case a, how does the computer store the character?</a:t>
            </a:r>
          </a:p>
        </p:txBody>
      </p:sp>
      <p:sp>
        <p:nvSpPr>
          <p:cNvPr id="4" name="Slide Number Placeholder 3"/>
          <p:cNvSpPr>
            <a:spLocks noGrp="1"/>
          </p:cNvSpPr>
          <p:nvPr>
            <p:ph type="sldNum" sz="quarter" idx="5"/>
          </p:nvPr>
        </p:nvSpPr>
        <p:spPr/>
        <p:txBody>
          <a:bodyPr/>
          <a:lstStyle/>
          <a:p>
            <a:fld id="{F88513B2-5834-7F44-92C6-32D9C72F6072}" type="slidenum">
              <a:rPr lang="en-US" smtClean="0"/>
              <a:t>14</a:t>
            </a:fld>
            <a:endParaRPr lang="en-US"/>
          </a:p>
        </p:txBody>
      </p:sp>
    </p:spTree>
    <p:extLst>
      <p:ext uri="{BB962C8B-B14F-4D97-AF65-F5344CB8AC3E}">
        <p14:creationId xmlns:p14="http://schemas.microsoft.com/office/powerpoint/2010/main" val="109285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31</a:t>
            </a:fld>
            <a:endParaRPr lang="en-US"/>
          </a:p>
        </p:txBody>
      </p:sp>
    </p:spTree>
    <p:extLst>
      <p:ext uri="{BB962C8B-B14F-4D97-AF65-F5344CB8AC3E}">
        <p14:creationId xmlns:p14="http://schemas.microsoft.com/office/powerpoint/2010/main" val="283037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purpose</a:t>
            </a:r>
          </a:p>
        </p:txBody>
      </p:sp>
      <p:sp>
        <p:nvSpPr>
          <p:cNvPr id="4" name="Slide Number Placeholder 3"/>
          <p:cNvSpPr>
            <a:spLocks noGrp="1"/>
          </p:cNvSpPr>
          <p:nvPr>
            <p:ph type="sldNum" sz="quarter" idx="5"/>
          </p:nvPr>
        </p:nvSpPr>
        <p:spPr/>
        <p:txBody>
          <a:bodyPr/>
          <a:lstStyle/>
          <a:p>
            <a:fld id="{F88513B2-5834-7F44-92C6-32D9C72F6072}" type="slidenum">
              <a:rPr lang="en-US" smtClean="0"/>
              <a:t>35</a:t>
            </a:fld>
            <a:endParaRPr lang="en-US"/>
          </a:p>
        </p:txBody>
      </p:sp>
    </p:spTree>
    <p:extLst>
      <p:ext uri="{BB962C8B-B14F-4D97-AF65-F5344CB8AC3E}">
        <p14:creationId xmlns:p14="http://schemas.microsoft.com/office/powerpoint/2010/main" val="4222111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gcc</a:t>
            </a:r>
            <a:r>
              <a:rPr lang="en-US" dirty="0"/>
              <a:t> -</a:t>
            </a:r>
            <a:r>
              <a:rPr lang="en-US" dirty="0" err="1"/>
              <a:t>fno</a:t>
            </a:r>
            <a:r>
              <a:rPr lang="en-US" dirty="0"/>
              <a:t>-stack-protector -z </a:t>
            </a:r>
            <a:r>
              <a:rPr lang="en-US" dirty="0" err="1"/>
              <a:t>execstack</a:t>
            </a:r>
            <a:r>
              <a:rPr lang="en-US" dirty="0"/>
              <a:t> ./</a:t>
            </a:r>
            <a:r>
              <a:rPr lang="en-US" dirty="0" err="1"/>
              <a:t>vuln.c</a:t>
            </a:r>
            <a:r>
              <a:rPr lang="en-US" dirty="0"/>
              <a:t> -o vuln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42729"/>
                </a:solidFill>
                <a:latin typeface="Consolas" panose="020B0609020204030204" pitchFamily="49" charset="0"/>
              </a:rPr>
              <a:t>echo 0 | </a:t>
            </a:r>
            <a:r>
              <a:rPr lang="en-US" dirty="0" err="1">
                <a:solidFill>
                  <a:srgbClr val="242729"/>
                </a:solidFill>
                <a:latin typeface="Consolas" panose="020B0609020204030204" pitchFamily="49" charset="0"/>
              </a:rPr>
              <a:t>sudo</a:t>
            </a:r>
            <a:r>
              <a:rPr lang="en-US" dirty="0">
                <a:solidFill>
                  <a:srgbClr val="242729"/>
                </a:solidFill>
                <a:latin typeface="Consolas" panose="020B0609020204030204" pitchFamily="49" charset="0"/>
              </a:rPr>
              <a:t> tee /proc/sys/kernel/</a:t>
            </a:r>
            <a:r>
              <a:rPr lang="en-US" dirty="0" err="1">
                <a:solidFill>
                  <a:srgbClr val="242729"/>
                </a:solidFill>
                <a:latin typeface="Consolas" panose="020B0609020204030204" pitchFamily="49" charset="0"/>
              </a:rPr>
              <a:t>randomize_va_space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43</a:t>
            </a:fld>
            <a:endParaRPr lang="en-US"/>
          </a:p>
        </p:txBody>
      </p:sp>
    </p:spTree>
    <p:extLst>
      <p:ext uri="{BB962C8B-B14F-4D97-AF65-F5344CB8AC3E}">
        <p14:creationId xmlns:p14="http://schemas.microsoft.com/office/powerpoint/2010/main" val="91747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45</a:t>
            </a:fld>
            <a:endParaRPr lang="en-US"/>
          </a:p>
        </p:txBody>
      </p:sp>
    </p:spTree>
    <p:extLst>
      <p:ext uri="{BB962C8B-B14F-4D97-AF65-F5344CB8AC3E}">
        <p14:creationId xmlns:p14="http://schemas.microsoft.com/office/powerpoint/2010/main" val="316955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513B2-5834-7F44-92C6-32D9C72F6072}" type="slidenum">
              <a:rPr lang="en-US" smtClean="0"/>
              <a:t>2</a:t>
            </a:fld>
            <a:endParaRPr lang="en-US"/>
          </a:p>
        </p:txBody>
      </p:sp>
    </p:spTree>
    <p:extLst>
      <p:ext uri="{BB962C8B-B14F-4D97-AF65-F5344CB8AC3E}">
        <p14:creationId xmlns:p14="http://schemas.microsoft.com/office/powerpoint/2010/main" val="100194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that computer is a world of 0 and 1. So if you look at what’s going on in your computer, you will actually see 0s and 1s everywhere. This looks way too subtle, so scientists come up with the notation of byte. At the beginning, the number of bits in a byte was hardware dependent. There were 6-bit and 9-bit byte computers in 1960s, and at that time, people often use the term syllable as a group of bit streams.</a:t>
            </a:r>
          </a:p>
        </p:txBody>
      </p:sp>
      <p:sp>
        <p:nvSpPr>
          <p:cNvPr id="4" name="Slide Number Placeholder 3"/>
          <p:cNvSpPr>
            <a:spLocks noGrp="1"/>
          </p:cNvSpPr>
          <p:nvPr>
            <p:ph type="sldNum" sz="quarter" idx="5"/>
          </p:nvPr>
        </p:nvSpPr>
        <p:spPr/>
        <p:txBody>
          <a:bodyPr/>
          <a:lstStyle/>
          <a:p>
            <a:fld id="{F88513B2-5834-7F44-92C6-32D9C72F6072}" type="slidenum">
              <a:rPr lang="en-US" smtClean="0"/>
              <a:t>4</a:t>
            </a:fld>
            <a:endParaRPr lang="en-US"/>
          </a:p>
        </p:txBody>
      </p:sp>
    </p:spTree>
    <p:extLst>
      <p:ext uri="{BB962C8B-B14F-4D97-AF65-F5344CB8AC3E}">
        <p14:creationId xmlns:p14="http://schemas.microsoft.com/office/powerpoint/2010/main" val="357649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1990s, 8-bit byte becomes a standard, and modern architectures such as x86 and arm start to commonly use 8-bit as the smallest building block of storage.</a:t>
            </a:r>
          </a:p>
          <a:p>
            <a:endParaRPr lang="en-US" dirty="0"/>
          </a:p>
          <a:p>
            <a:r>
              <a:rPr lang="en-US" dirty="0"/>
              <a:t>since 8 bits will become the smallest building block of storage, it will be commonly used and referred. How should we represent a byte conveniently?</a:t>
            </a:r>
          </a:p>
        </p:txBody>
      </p:sp>
      <p:sp>
        <p:nvSpPr>
          <p:cNvPr id="4" name="Slide Number Placeholder 3"/>
          <p:cNvSpPr>
            <a:spLocks noGrp="1"/>
          </p:cNvSpPr>
          <p:nvPr>
            <p:ph type="sldNum" sz="quarter" idx="5"/>
          </p:nvPr>
        </p:nvSpPr>
        <p:spPr/>
        <p:txBody>
          <a:bodyPr/>
          <a:lstStyle/>
          <a:p>
            <a:fld id="{F88513B2-5834-7F44-92C6-32D9C72F6072}" type="slidenum">
              <a:rPr lang="en-US" smtClean="0"/>
              <a:t>5</a:t>
            </a:fld>
            <a:endParaRPr lang="en-US"/>
          </a:p>
        </p:txBody>
      </p:sp>
    </p:spTree>
    <p:extLst>
      <p:ext uri="{BB962C8B-B14F-4D97-AF65-F5344CB8AC3E}">
        <p14:creationId xmlns:p14="http://schemas.microsoft.com/office/powerpoint/2010/main" val="14282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still use bits, we have to show 8 binary numbers. Can we simplify it?</a:t>
            </a:r>
          </a:p>
          <a:p>
            <a:r>
              <a:rPr lang="en-US" dirty="0"/>
              <a:t>Hexadecimal is introduced to represent a byte in a much simpler way.</a:t>
            </a:r>
          </a:p>
          <a:p>
            <a:r>
              <a:rPr lang="en-US" dirty="0"/>
              <a:t>We split 8 bits into 2 groups, and each group is 4 bits. We use 0-9, </a:t>
            </a:r>
            <a:r>
              <a:rPr lang="en-US" dirty="0" err="1"/>
              <a:t>abcdef</a:t>
            </a:r>
            <a:r>
              <a:rPr lang="en-US" dirty="0"/>
              <a:t> for hex 0 to 15.</a:t>
            </a:r>
          </a:p>
          <a:p>
            <a:r>
              <a:rPr lang="en-US" dirty="0"/>
              <a:t>In this case, the first 4-bit is 10, which is a in hexadecimal, and the second 4-bits is 12, which is c in hexadecimal.</a:t>
            </a:r>
          </a:p>
          <a:p>
            <a:r>
              <a:rPr lang="en-US" dirty="0"/>
              <a:t>We put the two hexadecimals together, and we get a byte 0xac.</a:t>
            </a:r>
          </a:p>
          <a:p>
            <a:endParaRPr lang="en-US" dirty="0"/>
          </a:p>
          <a:p>
            <a:r>
              <a:rPr lang="en-US" dirty="0"/>
              <a:t>Now we know how to represent a byte, the smallest building block in an architecture. Next, let’s use bytes to represent different type of variables.</a:t>
            </a:r>
          </a:p>
        </p:txBody>
      </p:sp>
      <p:sp>
        <p:nvSpPr>
          <p:cNvPr id="4" name="Slide Number Placeholder 3"/>
          <p:cNvSpPr>
            <a:spLocks noGrp="1"/>
          </p:cNvSpPr>
          <p:nvPr>
            <p:ph type="sldNum" sz="quarter" idx="5"/>
          </p:nvPr>
        </p:nvSpPr>
        <p:spPr/>
        <p:txBody>
          <a:bodyPr/>
          <a:lstStyle/>
          <a:p>
            <a:fld id="{F88513B2-5834-7F44-92C6-32D9C72F6072}" type="slidenum">
              <a:rPr lang="en-US" smtClean="0"/>
              <a:t>6</a:t>
            </a:fld>
            <a:endParaRPr lang="en-US"/>
          </a:p>
        </p:txBody>
      </p:sp>
    </p:spTree>
    <p:extLst>
      <p:ext uri="{BB962C8B-B14F-4D97-AF65-F5344CB8AC3E}">
        <p14:creationId xmlns:p14="http://schemas.microsoft.com/office/powerpoint/2010/main" val="349233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character. Suppose there’s a character variable in the value of small case a</a:t>
            </a:r>
          </a:p>
          <a:p>
            <a:endParaRPr lang="en-US" dirty="0"/>
          </a:p>
          <a:p>
            <a:r>
              <a:rPr lang="en-US" dirty="0"/>
              <a:t>To encode a character to a number, we are going to convert letter a to its ascii value.</a:t>
            </a:r>
          </a:p>
          <a:p>
            <a:endParaRPr lang="en-US" dirty="0"/>
          </a:p>
          <a:p>
            <a:r>
              <a:rPr lang="en-US" dirty="0"/>
              <a:t>If we zoom out a little bit and look at the memory per byte</a:t>
            </a:r>
          </a:p>
        </p:txBody>
      </p:sp>
      <p:sp>
        <p:nvSpPr>
          <p:cNvPr id="4" name="Slide Number Placeholder 3"/>
          <p:cNvSpPr>
            <a:spLocks noGrp="1"/>
          </p:cNvSpPr>
          <p:nvPr>
            <p:ph type="sldNum" sz="quarter" idx="5"/>
          </p:nvPr>
        </p:nvSpPr>
        <p:spPr/>
        <p:txBody>
          <a:bodyPr/>
          <a:lstStyle/>
          <a:p>
            <a:fld id="{F88513B2-5834-7F44-92C6-32D9C72F6072}" type="slidenum">
              <a:rPr lang="en-US" smtClean="0"/>
              <a:t>7</a:t>
            </a:fld>
            <a:endParaRPr lang="en-US"/>
          </a:p>
        </p:txBody>
      </p:sp>
    </p:spTree>
    <p:extLst>
      <p:ext uri="{BB962C8B-B14F-4D97-AF65-F5344CB8AC3E}">
        <p14:creationId xmlns:p14="http://schemas.microsoft.com/office/powerpoint/2010/main" val="358361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character. Suppose there’s a character variable in the value of small case a, how does the computer store the character?</a:t>
            </a:r>
          </a:p>
        </p:txBody>
      </p:sp>
      <p:sp>
        <p:nvSpPr>
          <p:cNvPr id="4" name="Slide Number Placeholder 3"/>
          <p:cNvSpPr>
            <a:spLocks noGrp="1"/>
          </p:cNvSpPr>
          <p:nvPr>
            <p:ph type="sldNum" sz="quarter" idx="5"/>
          </p:nvPr>
        </p:nvSpPr>
        <p:spPr/>
        <p:txBody>
          <a:bodyPr/>
          <a:lstStyle/>
          <a:p>
            <a:fld id="{F88513B2-5834-7F44-92C6-32D9C72F6072}" type="slidenum">
              <a:rPr lang="en-US" smtClean="0"/>
              <a:t>8</a:t>
            </a:fld>
            <a:endParaRPr lang="en-US"/>
          </a:p>
        </p:txBody>
      </p:sp>
    </p:spTree>
    <p:extLst>
      <p:ext uri="{BB962C8B-B14F-4D97-AF65-F5344CB8AC3E}">
        <p14:creationId xmlns:p14="http://schemas.microsoft.com/office/powerpoint/2010/main" val="160517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character. Suppose there’s a character variable in the value of small case a, how does the computer store the character?</a:t>
            </a:r>
          </a:p>
        </p:txBody>
      </p:sp>
      <p:sp>
        <p:nvSpPr>
          <p:cNvPr id="4" name="Slide Number Placeholder 3"/>
          <p:cNvSpPr>
            <a:spLocks noGrp="1"/>
          </p:cNvSpPr>
          <p:nvPr>
            <p:ph type="sldNum" sz="quarter" idx="5"/>
          </p:nvPr>
        </p:nvSpPr>
        <p:spPr/>
        <p:txBody>
          <a:bodyPr/>
          <a:lstStyle/>
          <a:p>
            <a:fld id="{F88513B2-5834-7F44-92C6-32D9C72F6072}" type="slidenum">
              <a:rPr lang="en-US" smtClean="0"/>
              <a:t>9</a:t>
            </a:fld>
            <a:endParaRPr lang="en-US"/>
          </a:p>
        </p:txBody>
      </p:sp>
    </p:spTree>
    <p:extLst>
      <p:ext uri="{BB962C8B-B14F-4D97-AF65-F5344CB8AC3E}">
        <p14:creationId xmlns:p14="http://schemas.microsoft.com/office/powerpoint/2010/main" val="146521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character. Suppose there’s a character variable in the value of small case a, how does the computer store the character?</a:t>
            </a:r>
          </a:p>
        </p:txBody>
      </p:sp>
      <p:sp>
        <p:nvSpPr>
          <p:cNvPr id="4" name="Slide Number Placeholder 3"/>
          <p:cNvSpPr>
            <a:spLocks noGrp="1"/>
          </p:cNvSpPr>
          <p:nvPr>
            <p:ph type="sldNum" sz="quarter" idx="5"/>
          </p:nvPr>
        </p:nvSpPr>
        <p:spPr/>
        <p:txBody>
          <a:bodyPr/>
          <a:lstStyle/>
          <a:p>
            <a:fld id="{F88513B2-5834-7F44-92C6-32D9C72F6072}" type="slidenum">
              <a:rPr lang="en-US" smtClean="0"/>
              <a:t>10</a:t>
            </a:fld>
            <a:endParaRPr lang="en-US"/>
          </a:p>
        </p:txBody>
      </p:sp>
    </p:spTree>
    <p:extLst>
      <p:ext uri="{BB962C8B-B14F-4D97-AF65-F5344CB8AC3E}">
        <p14:creationId xmlns:p14="http://schemas.microsoft.com/office/powerpoint/2010/main" val="4091787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1" name="Google Shape;11;p2"/>
          <p:cNvSpPr/>
          <p:nvPr/>
        </p:nvSpPr>
        <p:spPr>
          <a:xfrm>
            <a:off x="1753700" y="12283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347300" y="8219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3429500" y="2758167"/>
            <a:ext cx="56956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6400"/>
              <a:buNone/>
              <a:defRPr sz="6000"/>
            </a:lvl1pPr>
            <a:lvl2pPr lvl="1">
              <a:spcBef>
                <a:spcPts val="0"/>
              </a:spcBef>
              <a:spcAft>
                <a:spcPts val="0"/>
              </a:spcAft>
              <a:buSzPts val="6400"/>
              <a:buNone/>
              <a:defRPr sz="8533"/>
            </a:lvl2pPr>
            <a:lvl3pPr lvl="2">
              <a:spcBef>
                <a:spcPts val="0"/>
              </a:spcBef>
              <a:spcAft>
                <a:spcPts val="0"/>
              </a:spcAft>
              <a:buSzPts val="6400"/>
              <a:buNone/>
              <a:defRPr sz="8533"/>
            </a:lvl3pPr>
            <a:lvl4pPr lvl="3">
              <a:spcBef>
                <a:spcPts val="0"/>
              </a:spcBef>
              <a:spcAft>
                <a:spcPts val="0"/>
              </a:spcAft>
              <a:buSzPts val="6400"/>
              <a:buNone/>
              <a:defRPr sz="8533"/>
            </a:lvl4pPr>
            <a:lvl5pPr lvl="4">
              <a:spcBef>
                <a:spcPts val="0"/>
              </a:spcBef>
              <a:spcAft>
                <a:spcPts val="0"/>
              </a:spcAft>
              <a:buSzPts val="6400"/>
              <a:buNone/>
              <a:defRPr sz="8533"/>
            </a:lvl5pPr>
            <a:lvl6pPr lvl="5">
              <a:spcBef>
                <a:spcPts val="0"/>
              </a:spcBef>
              <a:spcAft>
                <a:spcPts val="0"/>
              </a:spcAft>
              <a:buSzPts val="6400"/>
              <a:buNone/>
              <a:defRPr sz="8533"/>
            </a:lvl6pPr>
            <a:lvl7pPr lvl="6">
              <a:spcBef>
                <a:spcPts val="0"/>
              </a:spcBef>
              <a:spcAft>
                <a:spcPts val="0"/>
              </a:spcAft>
              <a:buSzPts val="6400"/>
              <a:buNone/>
              <a:defRPr sz="8533"/>
            </a:lvl7pPr>
            <a:lvl8pPr lvl="7">
              <a:spcBef>
                <a:spcPts val="0"/>
              </a:spcBef>
              <a:spcAft>
                <a:spcPts val="0"/>
              </a:spcAft>
              <a:buSzPts val="6400"/>
              <a:buNone/>
              <a:defRPr sz="8533"/>
            </a:lvl8pPr>
            <a:lvl9pPr lvl="8">
              <a:spcBef>
                <a:spcPts val="0"/>
              </a:spcBef>
              <a:spcAft>
                <a:spcPts val="0"/>
              </a:spcAft>
              <a:buSzPts val="6400"/>
              <a:buNone/>
              <a:defRPr sz="8533"/>
            </a:lvl9pPr>
          </a:lstStyle>
          <a:p>
            <a:r>
              <a:rPr lang="en-US"/>
              <a:t>Click to edit Master title style</a:t>
            </a:r>
            <a:endParaRPr dirty="0"/>
          </a:p>
        </p:txBody>
      </p:sp>
    </p:spTree>
    <p:extLst>
      <p:ext uri="{BB962C8B-B14F-4D97-AF65-F5344CB8AC3E}">
        <p14:creationId xmlns:p14="http://schemas.microsoft.com/office/powerpoint/2010/main" val="86792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3" name="Google Shape;23;p4"/>
          <p:cNvSpPr/>
          <p:nvPr/>
        </p:nvSpPr>
        <p:spPr>
          <a:xfrm>
            <a:off x="2656468" y="50367"/>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4" name="Google Shape;24;p4"/>
          <p:cNvSpPr/>
          <p:nvPr/>
        </p:nvSpPr>
        <p:spPr>
          <a:xfrm>
            <a:off x="2351667" y="-152834"/>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5" name="Google Shape;25;p4"/>
          <p:cNvSpPr txBox="1">
            <a:spLocks noGrp="1"/>
          </p:cNvSpPr>
          <p:nvPr>
            <p:ph type="body" idx="1"/>
          </p:nvPr>
        </p:nvSpPr>
        <p:spPr>
          <a:xfrm>
            <a:off x="3874400" y="2882400"/>
            <a:ext cx="44432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000000"/>
              </a:buClr>
              <a:buSzPts val="2400"/>
              <a:buFont typeface="Bangers"/>
              <a:buChar char="×"/>
              <a:defRPr sz="3200">
                <a:solidFill>
                  <a:srgbClr val="000000"/>
                </a:solidFill>
                <a:latin typeface="Bangers"/>
                <a:ea typeface="Bangers"/>
                <a:cs typeface="Bangers"/>
                <a:sym typeface="Bangers"/>
              </a:defRPr>
            </a:lvl1pPr>
            <a:lvl2pPr marL="1219170" lvl="1"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828754" lvl="2"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2438339" lvl="3"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4pPr>
            <a:lvl5pPr marL="3047924" lvl="4"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5pPr>
            <a:lvl6pPr marL="3657509" lvl="5"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6pPr>
            <a:lvl7pPr marL="4267093" lvl="6"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7pPr>
            <a:lvl8pPr marL="4876678" lvl="7"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8pPr>
            <a:lvl9pPr marL="5486263" lvl="8" indent="-507987" algn="ctr">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9pPr>
          </a:lstStyle>
          <a:p>
            <a:pPr lvl="0"/>
            <a:r>
              <a:rPr lang="en-US"/>
              <a:t>Click to edit Master text styles</a:t>
            </a:r>
          </a:p>
        </p:txBody>
      </p:sp>
      <p:sp>
        <p:nvSpPr>
          <p:cNvPr id="26" name="Google Shape;26;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108838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accent3"/>
        </a:solidFill>
        <a:effectLst/>
      </p:bgPr>
    </p:bg>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9" name="Google Shape;29;p5"/>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4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2" name="Google Shape;32;p5"/>
          <p:cNvSpPr txBox="1">
            <a:spLocks noGrp="1"/>
          </p:cNvSpPr>
          <p:nvPr>
            <p:ph type="body" idx="1"/>
          </p:nvPr>
        </p:nvSpPr>
        <p:spPr>
          <a:xfrm>
            <a:off x="1402733" y="2061256"/>
            <a:ext cx="9290766" cy="3847374"/>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ct val="100000"/>
              <a:buFont typeface="Sniglet" pitchFamily="82" charset="0"/>
              <a:buChar char="×"/>
              <a:defRPr sz="24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en-US" dirty="0"/>
              <a:t>Click to edit Master text styles</a:t>
            </a:r>
          </a:p>
        </p:txBody>
      </p:sp>
      <p:sp>
        <p:nvSpPr>
          <p:cNvPr id="33" name="Google Shape;33;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166659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solidFill>
          <a:schemeClr val="accent5"/>
        </a:solidFill>
        <a:effectLst/>
      </p:bgPr>
    </p:bg>
    <p:spTree>
      <p:nvGrpSpPr>
        <p:cNvPr id="1" name="Shape 42"/>
        <p:cNvGrpSpPr/>
        <p:nvPr/>
      </p:nvGrpSpPr>
      <p:grpSpPr>
        <a:xfrm>
          <a:off x="0" y="0"/>
          <a:ext cx="0" cy="0"/>
          <a:chOff x="0" y="0"/>
          <a:chExt cx="0" cy="0"/>
        </a:xfrm>
      </p:grpSpPr>
      <p:pic>
        <p:nvPicPr>
          <p:cNvPr id="43" name="Google Shape;43;p7"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44" name="Google Shape;44;p7"/>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5" name="Google Shape;45;p7"/>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6" name="Google Shape;46;p7"/>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dirty="0"/>
          </a:p>
        </p:txBody>
      </p:sp>
      <p:sp>
        <p:nvSpPr>
          <p:cNvPr id="47" name="Google Shape;47;p7"/>
          <p:cNvSpPr txBox="1">
            <a:spLocks noGrp="1"/>
          </p:cNvSpPr>
          <p:nvPr>
            <p:ph type="body" idx="1"/>
          </p:nvPr>
        </p:nvSpPr>
        <p:spPr>
          <a:xfrm>
            <a:off x="1203933" y="2074900"/>
            <a:ext cx="3060400" cy="3763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en-US"/>
              <a:t>Click to edit Master text styles</a:t>
            </a:r>
          </a:p>
        </p:txBody>
      </p:sp>
      <p:sp>
        <p:nvSpPr>
          <p:cNvPr id="48" name="Google Shape;48;p7"/>
          <p:cNvSpPr txBox="1">
            <a:spLocks noGrp="1"/>
          </p:cNvSpPr>
          <p:nvPr>
            <p:ph type="body" idx="2"/>
          </p:nvPr>
        </p:nvSpPr>
        <p:spPr>
          <a:xfrm>
            <a:off x="4421324" y="2074900"/>
            <a:ext cx="3060400" cy="3763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en-US"/>
              <a:t>Click to edit Master text styles</a:t>
            </a:r>
          </a:p>
        </p:txBody>
      </p:sp>
      <p:sp>
        <p:nvSpPr>
          <p:cNvPr id="49" name="Google Shape;49;p7"/>
          <p:cNvSpPr txBox="1">
            <a:spLocks noGrp="1"/>
          </p:cNvSpPr>
          <p:nvPr>
            <p:ph type="body" idx="3"/>
          </p:nvPr>
        </p:nvSpPr>
        <p:spPr>
          <a:xfrm>
            <a:off x="7638713" y="2074900"/>
            <a:ext cx="3060400" cy="3763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pPr lvl="0"/>
            <a:r>
              <a:rPr lang="en-US"/>
              <a:t>Click to edit Master text styles</a:t>
            </a:r>
          </a:p>
        </p:txBody>
      </p:sp>
      <p:sp>
        <p:nvSpPr>
          <p:cNvPr id="50" name="Google Shape;50;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9177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51"/>
        <p:cNvGrpSpPr/>
        <p:nvPr/>
      </p:nvGrpSpPr>
      <p:grpSpPr>
        <a:xfrm>
          <a:off x="0" y="0"/>
          <a:ext cx="0" cy="0"/>
          <a:chOff x="0" y="0"/>
          <a:chExt cx="0" cy="0"/>
        </a:xfrm>
      </p:grpSpPr>
      <p:pic>
        <p:nvPicPr>
          <p:cNvPr id="52" name="Google Shape;52;p8"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3" name="Google Shape;53;p8"/>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4" name="Google Shape;54;p8"/>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5" name="Google Shape;55;p8"/>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4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56" name="Google Shape;56;p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28543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userDrawn="1">
  <p:cSld name="Subtitle">
    <p:bg>
      <p:bgPr>
        <a:solidFill>
          <a:schemeClr val="accent4"/>
        </a:solidFill>
        <a:effectLst/>
      </p:bgPr>
    </p:bg>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6" name="Google Shape;16;p3"/>
          <p:cNvSpPr/>
          <p:nvPr/>
        </p:nvSpPr>
        <p:spPr>
          <a:xfrm rot="169468" flipH="1">
            <a:off x="4811963" y="861595"/>
            <a:ext cx="6997300" cy="5079376"/>
          </a:xfrm>
          <a:prstGeom prst="wedgeEllipseCallout">
            <a:avLst>
              <a:gd name="adj1" fmla="val -42509"/>
              <a:gd name="adj2" fmla="val 62980"/>
            </a:avLst>
          </a:prstGeom>
          <a:solidFill>
            <a:srgbClr val="001936">
              <a:alpha val="21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rot="169468" flipH="1">
            <a:off x="4507163" y="556795"/>
            <a:ext cx="6997300" cy="5079376"/>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3"/>
          <p:cNvSpPr txBox="1">
            <a:spLocks noGrp="1"/>
          </p:cNvSpPr>
          <p:nvPr>
            <p:ph type="ctrTitle"/>
          </p:nvPr>
        </p:nvSpPr>
        <p:spPr>
          <a:xfrm>
            <a:off x="5468167" y="2212733"/>
            <a:ext cx="50232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dirty="0"/>
              <a:t>Click to edit Master title style</a:t>
            </a:r>
            <a:endParaRPr dirty="0"/>
          </a:p>
        </p:txBody>
      </p:sp>
      <p:sp>
        <p:nvSpPr>
          <p:cNvPr id="20" name="Google Shape;20;p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328226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57"/>
        <p:cNvGrpSpPr/>
        <p:nvPr/>
      </p:nvGrpSpPr>
      <p:grpSpPr>
        <a:xfrm>
          <a:off x="0" y="0"/>
          <a:ext cx="0" cy="0"/>
          <a:chOff x="0" y="0"/>
          <a:chExt cx="0" cy="0"/>
        </a:xfrm>
      </p:grpSpPr>
      <p:pic>
        <p:nvPicPr>
          <p:cNvPr id="58" name="Google Shape;58;p9"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9" name="Google Shape;59;p9"/>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0" name="Google Shape;60;p9"/>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1" name="Google Shape;61;p9"/>
          <p:cNvSpPr txBox="1">
            <a:spLocks noGrp="1"/>
          </p:cNvSpPr>
          <p:nvPr>
            <p:ph type="body" idx="1"/>
          </p:nvPr>
        </p:nvSpPr>
        <p:spPr>
          <a:xfrm rot="-120953">
            <a:off x="609622" y="5366976"/>
            <a:ext cx="10973191" cy="692829"/>
          </a:xfrm>
          <a:prstGeom prst="rect">
            <a:avLst/>
          </a:prstGeom>
        </p:spPr>
        <p:txBody>
          <a:bodyPr spcFirstLastPara="1" wrap="square" lIns="91425" tIns="91425" rIns="91425" bIns="91425" anchor="t" anchorCtr="0">
            <a:noAutofit/>
          </a:bodyPr>
          <a:lstStyle>
            <a:lvl1pPr marL="609585" lvl="0" indent="-304792" algn="ctr">
              <a:spcBef>
                <a:spcPts val="480"/>
              </a:spcBef>
              <a:spcAft>
                <a:spcPts val="0"/>
              </a:spcAft>
              <a:buSzPts val="1400"/>
              <a:buNone/>
              <a:defRPr sz="1867"/>
            </a:lvl1pPr>
          </a:lstStyle>
          <a:p>
            <a:pPr lvl="0"/>
            <a:r>
              <a:rPr lang="en-US"/>
              <a:t>Click to edit Master text styles</a:t>
            </a:r>
          </a:p>
        </p:txBody>
      </p:sp>
      <p:sp>
        <p:nvSpPr>
          <p:cNvPr id="62" name="Google Shape;62;p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83703626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1301681" y="1169209"/>
            <a:ext cx="9373171" cy="1013519"/>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1402733" y="2061256"/>
            <a:ext cx="10281200" cy="44048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600">
                <a:solidFill>
                  <a:srgbClr val="FFFFFF"/>
                </a:solidFill>
                <a:latin typeface="Bangers"/>
                <a:ea typeface="Bangers"/>
                <a:cs typeface="Bangers"/>
                <a:sym typeface="Bangers"/>
              </a:defRPr>
            </a:lvl1pPr>
            <a:lvl2pPr lvl="1" algn="r">
              <a:buNone/>
              <a:defRPr sz="1600">
                <a:solidFill>
                  <a:srgbClr val="FFFFFF"/>
                </a:solidFill>
                <a:latin typeface="Bangers"/>
                <a:ea typeface="Bangers"/>
                <a:cs typeface="Bangers"/>
                <a:sym typeface="Bangers"/>
              </a:defRPr>
            </a:lvl2pPr>
            <a:lvl3pPr lvl="2" algn="r">
              <a:buNone/>
              <a:defRPr sz="1600">
                <a:solidFill>
                  <a:srgbClr val="FFFFFF"/>
                </a:solidFill>
                <a:latin typeface="Bangers"/>
                <a:ea typeface="Bangers"/>
                <a:cs typeface="Bangers"/>
                <a:sym typeface="Bangers"/>
              </a:defRPr>
            </a:lvl3pPr>
            <a:lvl4pPr lvl="3" algn="r">
              <a:buNone/>
              <a:defRPr sz="1600">
                <a:solidFill>
                  <a:srgbClr val="FFFFFF"/>
                </a:solidFill>
                <a:latin typeface="Bangers"/>
                <a:ea typeface="Bangers"/>
                <a:cs typeface="Bangers"/>
                <a:sym typeface="Bangers"/>
              </a:defRPr>
            </a:lvl4pPr>
            <a:lvl5pPr lvl="4" algn="r">
              <a:buNone/>
              <a:defRPr sz="1600">
                <a:solidFill>
                  <a:srgbClr val="FFFFFF"/>
                </a:solidFill>
                <a:latin typeface="Bangers"/>
                <a:ea typeface="Bangers"/>
                <a:cs typeface="Bangers"/>
                <a:sym typeface="Bangers"/>
              </a:defRPr>
            </a:lvl5pPr>
            <a:lvl6pPr lvl="5" algn="r">
              <a:buNone/>
              <a:defRPr sz="1600">
                <a:solidFill>
                  <a:srgbClr val="FFFFFF"/>
                </a:solidFill>
                <a:latin typeface="Bangers"/>
                <a:ea typeface="Bangers"/>
                <a:cs typeface="Bangers"/>
                <a:sym typeface="Bangers"/>
              </a:defRPr>
            </a:lvl6pPr>
            <a:lvl7pPr lvl="6" algn="r">
              <a:buNone/>
              <a:defRPr sz="1600">
                <a:solidFill>
                  <a:srgbClr val="FFFFFF"/>
                </a:solidFill>
                <a:latin typeface="Bangers"/>
                <a:ea typeface="Bangers"/>
                <a:cs typeface="Bangers"/>
                <a:sym typeface="Bangers"/>
              </a:defRPr>
            </a:lvl7pPr>
            <a:lvl8pPr lvl="7" algn="r">
              <a:buNone/>
              <a:defRPr sz="1600">
                <a:solidFill>
                  <a:srgbClr val="FFFFFF"/>
                </a:solidFill>
                <a:latin typeface="Bangers"/>
                <a:ea typeface="Bangers"/>
                <a:cs typeface="Bangers"/>
                <a:sym typeface="Bangers"/>
              </a:defRPr>
            </a:lvl8pPr>
            <a:lvl9pPr lvl="8" algn="r">
              <a:buNone/>
              <a:defRPr sz="1600">
                <a:solidFill>
                  <a:srgbClr val="FFFFFF"/>
                </a:solidFill>
                <a:latin typeface="Bangers"/>
                <a:ea typeface="Bangers"/>
                <a:cs typeface="Bangers"/>
                <a:sym typeface="Bangers"/>
              </a:defRPr>
            </a:lvl9pPr>
          </a:lstStyle>
          <a:p>
            <a:fld id="{B8AB1F1C-5B97-FA47-A21B-131B164DAC8F}" type="slidenum">
              <a:rPr lang="en-US" smtClean="0"/>
              <a:t>‹#›</a:t>
            </a:fld>
            <a:endParaRPr lang="en-US"/>
          </a:p>
        </p:txBody>
      </p:sp>
    </p:spTree>
    <p:extLst>
      <p:ext uri="{BB962C8B-B14F-4D97-AF65-F5344CB8AC3E}">
        <p14:creationId xmlns:p14="http://schemas.microsoft.com/office/powerpoint/2010/main" val="396140859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ocs.pwntools.com/en/stable/shellcraft.html" TargetMode="External"/><Relationship Id="rId2" Type="http://schemas.openxmlformats.org/officeDocument/2006/relationships/hyperlink" Target="http://shell-storm.org/shellcode/"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cse545.tiffanybao.com/labs/week4/service.c"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cse545.tiffanybao.com/labs/week3/servic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ctrTitle"/>
          </p:nvPr>
        </p:nvSpPr>
        <p:spPr>
          <a:xfrm>
            <a:off x="2914133" y="1268218"/>
            <a:ext cx="6531200" cy="4381313"/>
          </a:xfrm>
          <a:prstGeom prst="rect">
            <a:avLst/>
          </a:prstGeom>
          <a:noFill/>
          <a:ln>
            <a:noFill/>
          </a:ln>
        </p:spPr>
        <p:txBody>
          <a:bodyPr spcFirstLastPara="1" wrap="square" lIns="121900" tIns="121900" rIns="121900" bIns="121900" anchor="ctr" anchorCtr="0">
            <a:noAutofit/>
          </a:bodyPr>
          <a:lstStyle/>
          <a:p>
            <a:r>
              <a:rPr lang="en" sz="4267" dirty="0"/>
              <a:t>CSE 545</a:t>
            </a:r>
            <a:br>
              <a:rPr lang="en" sz="4267" dirty="0"/>
            </a:br>
            <a:br>
              <a:rPr lang="en" sz="2400" dirty="0"/>
            </a:br>
            <a:r>
              <a:rPr lang="en" sz="5867" dirty="0"/>
              <a:t>Stack Overflow</a:t>
            </a:r>
            <a:endParaRPr sz="3200" dirty="0"/>
          </a:p>
          <a:p>
            <a:pPr lvl="0" algn="r"/>
            <a:r>
              <a:rPr lang="en" sz="2400" u="sng" dirty="0"/>
              <a:t>Tiffany Bao</a:t>
            </a:r>
            <a:br>
              <a:rPr lang="en" sz="2400" u="sng" dirty="0"/>
            </a:br>
            <a:r>
              <a:rPr lang="en-US" sz="2400" dirty="0" err="1"/>
              <a:t>tbao@asu.edu</a:t>
            </a:r>
            <a:endParaRPr sz="2400" u="sng" dirty="0"/>
          </a:p>
        </p:txBody>
      </p:sp>
    </p:spTree>
    <p:extLst>
      <p:ext uri="{BB962C8B-B14F-4D97-AF65-F5344CB8AC3E}">
        <p14:creationId xmlns:p14="http://schemas.microsoft.com/office/powerpoint/2010/main" val="3929115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A342-9345-1045-AF5A-E4D32127B319}"/>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775A5E0F-1D73-5A41-BEC6-25C470D3C5DB}"/>
              </a:ext>
            </a:extLst>
          </p:cNvPr>
          <p:cNvSpPr>
            <a:spLocks noGrp="1"/>
          </p:cNvSpPr>
          <p:nvPr>
            <p:ph type="body" idx="1"/>
          </p:nvPr>
        </p:nvSpPr>
        <p:spPr>
          <a:xfrm>
            <a:off x="1402733" y="2061256"/>
            <a:ext cx="9290766" cy="663219"/>
          </a:xfrm>
        </p:spPr>
        <p:txBody>
          <a:bodyPr/>
          <a:lstStyle/>
          <a:p>
            <a:pPr marL="50799" indent="0">
              <a:buNone/>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1100;</a:t>
            </a:r>
          </a:p>
        </p:txBody>
      </p:sp>
      <p:sp>
        <p:nvSpPr>
          <p:cNvPr id="5" name="TextBox 4">
            <a:extLst>
              <a:ext uri="{FF2B5EF4-FFF2-40B4-BE49-F238E27FC236}">
                <a16:creationId xmlns:a16="http://schemas.microsoft.com/office/drawing/2014/main" id="{E5233465-F512-A64C-9558-DFB7E0DCFF75}"/>
              </a:ext>
            </a:extLst>
          </p:cNvPr>
          <p:cNvSpPr txBox="1"/>
          <p:nvPr/>
        </p:nvSpPr>
        <p:spPr>
          <a:xfrm>
            <a:off x="1498501" y="2847733"/>
            <a:ext cx="6546985" cy="461665"/>
          </a:xfrm>
          <a:prstGeom prst="rect">
            <a:avLst/>
          </a:prstGeom>
          <a:noFill/>
        </p:spPr>
        <p:txBody>
          <a:bodyPr wrap="none" rtlCol="0">
            <a:spAutoFit/>
          </a:bodyPr>
          <a:lstStyle/>
          <a:p>
            <a:pPr algn="l"/>
            <a:r>
              <a:rPr lang="en-US" sz="2400" b="1" dirty="0">
                <a:latin typeface="Sniglet" pitchFamily="82" charset="0"/>
              </a:rPr>
              <a:t>int: 4 bytes,                     </a:t>
            </a:r>
            <a:r>
              <a:rPr lang="en-US" sz="2400" b="1" dirty="0" err="1">
                <a:latin typeface="Sniglet" pitchFamily="82" charset="0"/>
              </a:rPr>
              <a:t>i</a:t>
            </a:r>
            <a:r>
              <a:rPr lang="en-US" sz="2400" b="1" dirty="0">
                <a:latin typeface="Sniglet" pitchFamily="82" charset="0"/>
              </a:rPr>
              <a:t> = 0x44c = 0x 00 00 04 4c</a:t>
            </a:r>
          </a:p>
        </p:txBody>
      </p:sp>
      <p:sp>
        <p:nvSpPr>
          <p:cNvPr id="6" name="TextBox 5">
            <a:extLst>
              <a:ext uri="{FF2B5EF4-FFF2-40B4-BE49-F238E27FC236}">
                <a16:creationId xmlns:a16="http://schemas.microsoft.com/office/drawing/2014/main" id="{1C6128D6-29FD-7B4B-BE9E-19CBEFD8CD8F}"/>
              </a:ext>
            </a:extLst>
          </p:cNvPr>
          <p:cNvSpPr txBox="1"/>
          <p:nvPr/>
        </p:nvSpPr>
        <p:spPr>
          <a:xfrm>
            <a:off x="2197765" y="4176668"/>
            <a:ext cx="982961" cy="461665"/>
          </a:xfrm>
          <a:prstGeom prst="rect">
            <a:avLst/>
          </a:prstGeom>
          <a:noFill/>
        </p:spPr>
        <p:txBody>
          <a:bodyPr wrap="none" rtlCol="0">
            <a:spAutoFit/>
          </a:bodyPr>
          <a:lstStyle/>
          <a:p>
            <a:pPr algn="l"/>
            <a:r>
              <a:rPr lang="en-US" sz="2400" b="1" dirty="0">
                <a:latin typeface="Sniglet" pitchFamily="82" charset="0"/>
              </a:rPr>
              <a:t>Byte 1</a:t>
            </a:r>
          </a:p>
        </p:txBody>
      </p:sp>
      <p:sp>
        <p:nvSpPr>
          <p:cNvPr id="14" name="TextBox 13">
            <a:extLst>
              <a:ext uri="{FF2B5EF4-FFF2-40B4-BE49-F238E27FC236}">
                <a16:creationId xmlns:a16="http://schemas.microsoft.com/office/drawing/2014/main" id="{D8E4887E-79B7-B746-BC87-39E07FDE545D}"/>
              </a:ext>
            </a:extLst>
          </p:cNvPr>
          <p:cNvSpPr txBox="1"/>
          <p:nvPr/>
        </p:nvSpPr>
        <p:spPr>
          <a:xfrm>
            <a:off x="4549355" y="4178597"/>
            <a:ext cx="1050288" cy="461665"/>
          </a:xfrm>
          <a:prstGeom prst="rect">
            <a:avLst/>
          </a:prstGeom>
          <a:noFill/>
        </p:spPr>
        <p:txBody>
          <a:bodyPr wrap="none" rtlCol="0">
            <a:spAutoFit/>
          </a:bodyPr>
          <a:lstStyle/>
          <a:p>
            <a:pPr algn="l"/>
            <a:r>
              <a:rPr lang="en-US" sz="2400" b="1" dirty="0">
                <a:latin typeface="Sniglet" pitchFamily="82" charset="0"/>
              </a:rPr>
              <a:t>Byte 2</a:t>
            </a:r>
          </a:p>
        </p:txBody>
      </p:sp>
      <p:sp>
        <p:nvSpPr>
          <p:cNvPr id="16" name="TextBox 15">
            <a:extLst>
              <a:ext uri="{FF2B5EF4-FFF2-40B4-BE49-F238E27FC236}">
                <a16:creationId xmlns:a16="http://schemas.microsoft.com/office/drawing/2014/main" id="{1F6A31C5-E2EC-BA4B-8FE2-C810DCE8457D}"/>
              </a:ext>
            </a:extLst>
          </p:cNvPr>
          <p:cNvSpPr txBox="1"/>
          <p:nvPr/>
        </p:nvSpPr>
        <p:spPr>
          <a:xfrm>
            <a:off x="6829567" y="4176668"/>
            <a:ext cx="1055097" cy="461665"/>
          </a:xfrm>
          <a:prstGeom prst="rect">
            <a:avLst/>
          </a:prstGeom>
          <a:noFill/>
        </p:spPr>
        <p:txBody>
          <a:bodyPr wrap="none" rtlCol="0">
            <a:spAutoFit/>
          </a:bodyPr>
          <a:lstStyle/>
          <a:p>
            <a:pPr algn="l"/>
            <a:r>
              <a:rPr lang="en-US" sz="2400" b="1" dirty="0">
                <a:latin typeface="Sniglet" pitchFamily="82" charset="0"/>
              </a:rPr>
              <a:t>Byte 3</a:t>
            </a:r>
          </a:p>
        </p:txBody>
      </p:sp>
      <p:sp>
        <p:nvSpPr>
          <p:cNvPr id="17" name="TextBox 16">
            <a:extLst>
              <a:ext uri="{FF2B5EF4-FFF2-40B4-BE49-F238E27FC236}">
                <a16:creationId xmlns:a16="http://schemas.microsoft.com/office/drawing/2014/main" id="{F4A1AEC3-97AC-FA4D-9DA8-501F6243FF0E}"/>
              </a:ext>
            </a:extLst>
          </p:cNvPr>
          <p:cNvSpPr txBox="1"/>
          <p:nvPr/>
        </p:nvSpPr>
        <p:spPr>
          <a:xfrm>
            <a:off x="9181157" y="4178597"/>
            <a:ext cx="1042273" cy="461665"/>
          </a:xfrm>
          <a:prstGeom prst="rect">
            <a:avLst/>
          </a:prstGeom>
          <a:noFill/>
        </p:spPr>
        <p:txBody>
          <a:bodyPr wrap="none" rtlCol="0">
            <a:spAutoFit/>
          </a:bodyPr>
          <a:lstStyle/>
          <a:p>
            <a:pPr algn="l"/>
            <a:r>
              <a:rPr lang="en-US" sz="2400" b="1" dirty="0">
                <a:latin typeface="Sniglet" pitchFamily="82" charset="0"/>
              </a:rPr>
              <a:t>Byte 4</a:t>
            </a:r>
          </a:p>
        </p:txBody>
      </p:sp>
      <p:grpSp>
        <p:nvGrpSpPr>
          <p:cNvPr id="18" name="Group 17">
            <a:extLst>
              <a:ext uri="{FF2B5EF4-FFF2-40B4-BE49-F238E27FC236}">
                <a16:creationId xmlns:a16="http://schemas.microsoft.com/office/drawing/2014/main" id="{A760F811-3657-9549-BE66-1C8A544EACD7}"/>
              </a:ext>
            </a:extLst>
          </p:cNvPr>
          <p:cNvGrpSpPr/>
          <p:nvPr/>
        </p:nvGrpSpPr>
        <p:grpSpPr>
          <a:xfrm>
            <a:off x="1510437" y="5173883"/>
            <a:ext cx="9263854" cy="461665"/>
            <a:chOff x="1510437" y="5463251"/>
            <a:chExt cx="7803399" cy="461665"/>
          </a:xfrm>
        </p:grpSpPr>
        <p:cxnSp>
          <p:nvCxnSpPr>
            <p:cNvPr id="19" name="Straight Arrow Connector 18">
              <a:extLst>
                <a:ext uri="{FF2B5EF4-FFF2-40B4-BE49-F238E27FC236}">
                  <a16:creationId xmlns:a16="http://schemas.microsoft.com/office/drawing/2014/main" id="{B24A55DE-5145-0E4A-8825-9304709DFB0E}"/>
                </a:ext>
              </a:extLst>
            </p:cNvPr>
            <p:cNvCxnSpPr>
              <a:cxnSpLocks/>
            </p:cNvCxnSpPr>
            <p:nvPr/>
          </p:nvCxnSpPr>
          <p:spPr>
            <a:xfrm>
              <a:off x="1615310" y="5463251"/>
              <a:ext cx="763047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B0BCA1C-76AF-E944-B24F-3AB0E87B0E3F}"/>
                </a:ext>
              </a:extLst>
            </p:cNvPr>
            <p:cNvSpPr txBox="1"/>
            <p:nvPr/>
          </p:nvSpPr>
          <p:spPr>
            <a:xfrm>
              <a:off x="6648097" y="5463251"/>
              <a:ext cx="2665739" cy="461665"/>
            </a:xfrm>
            <a:prstGeom prst="rect">
              <a:avLst/>
            </a:prstGeom>
            <a:noFill/>
          </p:spPr>
          <p:txBody>
            <a:bodyPr wrap="none" rtlCol="0">
              <a:spAutoFit/>
            </a:bodyPr>
            <a:lstStyle/>
            <a:p>
              <a:pPr algn="l"/>
              <a:r>
                <a:rPr lang="en-US" sz="2400" b="1" dirty="0">
                  <a:latin typeface="Sniglet" pitchFamily="82" charset="0"/>
                </a:rPr>
                <a:t>High memory address</a:t>
              </a:r>
            </a:p>
          </p:txBody>
        </p:sp>
        <p:sp>
          <p:nvSpPr>
            <p:cNvPr id="21" name="TextBox 20">
              <a:extLst>
                <a:ext uri="{FF2B5EF4-FFF2-40B4-BE49-F238E27FC236}">
                  <a16:creationId xmlns:a16="http://schemas.microsoft.com/office/drawing/2014/main" id="{53E8D635-2F0A-804F-8BB3-91C72203E250}"/>
                </a:ext>
              </a:extLst>
            </p:cNvPr>
            <p:cNvSpPr txBox="1"/>
            <p:nvPr/>
          </p:nvSpPr>
          <p:spPr>
            <a:xfrm>
              <a:off x="1510437" y="5463251"/>
              <a:ext cx="2604976" cy="461665"/>
            </a:xfrm>
            <a:prstGeom prst="rect">
              <a:avLst/>
            </a:prstGeom>
            <a:noFill/>
          </p:spPr>
          <p:txBody>
            <a:bodyPr wrap="none" rtlCol="0">
              <a:spAutoFit/>
            </a:bodyPr>
            <a:lstStyle/>
            <a:p>
              <a:pPr algn="l"/>
              <a:r>
                <a:rPr lang="en-US" sz="2400" b="1" dirty="0">
                  <a:latin typeface="Sniglet" pitchFamily="82" charset="0"/>
                </a:rPr>
                <a:t>Low memory address</a:t>
              </a:r>
            </a:p>
          </p:txBody>
        </p:sp>
      </p:grpSp>
      <p:graphicFrame>
        <p:nvGraphicFramePr>
          <p:cNvPr id="23" name="Table 22">
            <a:extLst>
              <a:ext uri="{FF2B5EF4-FFF2-40B4-BE49-F238E27FC236}">
                <a16:creationId xmlns:a16="http://schemas.microsoft.com/office/drawing/2014/main" id="{ED6A8FB6-C83D-EF4A-947D-141DB15B1F48}"/>
              </a:ext>
            </a:extLst>
          </p:cNvPr>
          <p:cNvGraphicFramePr>
            <a:graphicFrameLocks noGrp="1"/>
          </p:cNvGraphicFramePr>
          <p:nvPr/>
        </p:nvGraphicFramePr>
        <p:xfrm>
          <a:off x="4319305"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endParaRPr lang="en-US" sz="2400" dirty="0">
                        <a:latin typeface="Sniglet" pitchFamily="82" charset="0"/>
                      </a:endParaRPr>
                    </a:p>
                  </a:txBody>
                  <a:tcPr/>
                </a:tc>
                <a:extLst>
                  <a:ext uri="{0D108BD9-81ED-4DB2-BD59-A6C34878D82A}">
                    <a16:rowId xmlns:a16="http://schemas.microsoft.com/office/drawing/2014/main" val="507602585"/>
                  </a:ext>
                </a:extLst>
              </a:tr>
            </a:tbl>
          </a:graphicData>
        </a:graphic>
      </p:graphicFrame>
      <p:graphicFrame>
        <p:nvGraphicFramePr>
          <p:cNvPr id="24" name="Table 23">
            <a:extLst>
              <a:ext uri="{FF2B5EF4-FFF2-40B4-BE49-F238E27FC236}">
                <a16:creationId xmlns:a16="http://schemas.microsoft.com/office/drawing/2014/main" id="{2714CB24-AD5C-4143-82EF-83F41ED38CDB}"/>
              </a:ext>
            </a:extLst>
          </p:cNvPr>
          <p:cNvGraphicFramePr>
            <a:graphicFrameLocks noGrp="1"/>
          </p:cNvGraphicFramePr>
          <p:nvPr/>
        </p:nvGraphicFramePr>
        <p:xfrm>
          <a:off x="6653240"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endParaRPr lang="en-US" sz="2400" dirty="0">
                        <a:latin typeface="Sniglet" pitchFamily="82" charset="0"/>
                      </a:endParaRPr>
                    </a:p>
                  </a:txBody>
                  <a:tcPr/>
                </a:tc>
                <a:extLst>
                  <a:ext uri="{0D108BD9-81ED-4DB2-BD59-A6C34878D82A}">
                    <a16:rowId xmlns:a16="http://schemas.microsoft.com/office/drawing/2014/main" val="507602585"/>
                  </a:ext>
                </a:extLst>
              </a:tr>
            </a:tbl>
          </a:graphicData>
        </a:graphic>
      </p:graphicFrame>
      <p:graphicFrame>
        <p:nvGraphicFramePr>
          <p:cNvPr id="25" name="Table 24">
            <a:extLst>
              <a:ext uri="{FF2B5EF4-FFF2-40B4-BE49-F238E27FC236}">
                <a16:creationId xmlns:a16="http://schemas.microsoft.com/office/drawing/2014/main" id="{18D8B7DF-04F0-3242-866F-CC3D8751C24F}"/>
              </a:ext>
            </a:extLst>
          </p:cNvPr>
          <p:cNvGraphicFramePr>
            <a:graphicFrameLocks noGrp="1"/>
          </p:cNvGraphicFramePr>
          <p:nvPr/>
        </p:nvGraphicFramePr>
        <p:xfrm>
          <a:off x="1985370"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endParaRPr lang="en-US" sz="2400" dirty="0">
                        <a:latin typeface="Sniglet" pitchFamily="82" charset="0"/>
                      </a:endParaRPr>
                    </a:p>
                  </a:txBody>
                  <a:tcPr/>
                </a:tc>
                <a:extLst>
                  <a:ext uri="{0D108BD9-81ED-4DB2-BD59-A6C34878D82A}">
                    <a16:rowId xmlns:a16="http://schemas.microsoft.com/office/drawing/2014/main" val="507602585"/>
                  </a:ext>
                </a:extLst>
              </a:tr>
            </a:tbl>
          </a:graphicData>
        </a:graphic>
      </p:graphicFrame>
      <p:graphicFrame>
        <p:nvGraphicFramePr>
          <p:cNvPr id="26" name="Table 25">
            <a:extLst>
              <a:ext uri="{FF2B5EF4-FFF2-40B4-BE49-F238E27FC236}">
                <a16:creationId xmlns:a16="http://schemas.microsoft.com/office/drawing/2014/main" id="{4E48BC95-68BB-D24F-9D5D-235A1248BC03}"/>
              </a:ext>
            </a:extLst>
          </p:cNvPr>
          <p:cNvGraphicFramePr>
            <a:graphicFrameLocks noGrp="1"/>
          </p:cNvGraphicFramePr>
          <p:nvPr/>
        </p:nvGraphicFramePr>
        <p:xfrm>
          <a:off x="8987175"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endParaRPr lang="en-US" sz="2400" dirty="0">
                        <a:latin typeface="Sniglet" pitchFamily="82" charset="0"/>
                      </a:endParaRPr>
                    </a:p>
                  </a:txBody>
                  <a:tcPr/>
                </a:tc>
                <a:extLst>
                  <a:ext uri="{0D108BD9-81ED-4DB2-BD59-A6C34878D82A}">
                    <a16:rowId xmlns:a16="http://schemas.microsoft.com/office/drawing/2014/main" val="507602585"/>
                  </a:ext>
                </a:extLst>
              </a:tr>
            </a:tbl>
          </a:graphicData>
        </a:graphic>
      </p:graphicFrame>
    </p:spTree>
    <p:extLst>
      <p:ext uri="{BB962C8B-B14F-4D97-AF65-F5344CB8AC3E}">
        <p14:creationId xmlns:p14="http://schemas.microsoft.com/office/powerpoint/2010/main" val="15848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A342-9345-1045-AF5A-E4D32127B319}"/>
              </a:ext>
            </a:extLst>
          </p:cNvPr>
          <p:cNvSpPr>
            <a:spLocks noGrp="1"/>
          </p:cNvSpPr>
          <p:nvPr>
            <p:ph type="title"/>
          </p:nvPr>
        </p:nvSpPr>
        <p:spPr/>
        <p:txBody>
          <a:bodyPr/>
          <a:lstStyle/>
          <a:p>
            <a:r>
              <a:rPr lang="en-US" sz="3600" dirty="0">
                <a:latin typeface="Bangers" pitchFamily="2" charset="77"/>
                <a:cs typeface="Courier New" panose="02070309020205020404" pitchFamily="49" charset="0"/>
              </a:rPr>
              <a:t>Little Endian: </a:t>
            </a:r>
            <a:r>
              <a:rPr lang="en-US" sz="3600" dirty="0">
                <a:solidFill>
                  <a:schemeClr val="accent6"/>
                </a:solidFill>
                <a:latin typeface="Bangers" pitchFamily="2" charset="77"/>
                <a:cs typeface="Courier New" panose="02070309020205020404" pitchFamily="49" charset="0"/>
              </a:rPr>
              <a:t>least</a:t>
            </a:r>
            <a:r>
              <a:rPr lang="en-US" sz="3600" dirty="0">
                <a:latin typeface="Bangers" pitchFamily="2" charset="77"/>
                <a:cs typeface="Courier New" panose="02070309020205020404" pitchFamily="49" charset="0"/>
              </a:rPr>
              <a:t> significant byte -&gt; </a:t>
            </a:r>
            <a:r>
              <a:rPr lang="en-US" sz="3600" dirty="0">
                <a:solidFill>
                  <a:schemeClr val="accent6"/>
                </a:solidFill>
                <a:latin typeface="Bangers" pitchFamily="2" charset="77"/>
                <a:cs typeface="Courier New" panose="02070309020205020404" pitchFamily="49" charset="0"/>
              </a:rPr>
              <a:t>low</a:t>
            </a:r>
            <a:r>
              <a:rPr lang="en-US" sz="3600" dirty="0">
                <a:latin typeface="Bangers" pitchFamily="2" charset="77"/>
                <a:cs typeface="Courier New" panose="02070309020205020404" pitchFamily="49" charset="0"/>
              </a:rPr>
              <a:t> address</a:t>
            </a:r>
            <a:endParaRPr lang="en-US" sz="3600" dirty="0">
              <a:latin typeface="Bangers" pitchFamily="2" charset="77"/>
            </a:endParaRPr>
          </a:p>
        </p:txBody>
      </p:sp>
      <p:sp>
        <p:nvSpPr>
          <p:cNvPr id="5" name="TextBox 4">
            <a:extLst>
              <a:ext uri="{FF2B5EF4-FFF2-40B4-BE49-F238E27FC236}">
                <a16:creationId xmlns:a16="http://schemas.microsoft.com/office/drawing/2014/main" id="{E5233465-F512-A64C-9558-DFB7E0DCFF75}"/>
              </a:ext>
            </a:extLst>
          </p:cNvPr>
          <p:cNvSpPr txBox="1"/>
          <p:nvPr/>
        </p:nvSpPr>
        <p:spPr>
          <a:xfrm>
            <a:off x="1498501" y="2847733"/>
            <a:ext cx="6546985" cy="461665"/>
          </a:xfrm>
          <a:prstGeom prst="rect">
            <a:avLst/>
          </a:prstGeom>
          <a:noFill/>
        </p:spPr>
        <p:txBody>
          <a:bodyPr wrap="none" rtlCol="0">
            <a:spAutoFit/>
          </a:bodyPr>
          <a:lstStyle/>
          <a:p>
            <a:pPr algn="l"/>
            <a:r>
              <a:rPr lang="en-US" sz="2400" b="1" dirty="0">
                <a:latin typeface="Sniglet" pitchFamily="82" charset="0"/>
              </a:rPr>
              <a:t>int: 4 bytes,                     </a:t>
            </a:r>
            <a:r>
              <a:rPr lang="en-US" sz="2400" b="1" dirty="0" err="1">
                <a:latin typeface="Sniglet" pitchFamily="82" charset="0"/>
              </a:rPr>
              <a:t>i</a:t>
            </a:r>
            <a:r>
              <a:rPr lang="en-US" sz="2400" b="1" dirty="0">
                <a:latin typeface="Sniglet" pitchFamily="82" charset="0"/>
              </a:rPr>
              <a:t> = 0x44c = 0x 00 00 04 4c</a:t>
            </a:r>
          </a:p>
        </p:txBody>
      </p:sp>
      <p:sp>
        <p:nvSpPr>
          <p:cNvPr id="6" name="TextBox 5">
            <a:extLst>
              <a:ext uri="{FF2B5EF4-FFF2-40B4-BE49-F238E27FC236}">
                <a16:creationId xmlns:a16="http://schemas.microsoft.com/office/drawing/2014/main" id="{1C6128D6-29FD-7B4B-BE9E-19CBEFD8CD8F}"/>
              </a:ext>
            </a:extLst>
          </p:cNvPr>
          <p:cNvSpPr txBox="1"/>
          <p:nvPr/>
        </p:nvSpPr>
        <p:spPr>
          <a:xfrm>
            <a:off x="2197765" y="4176668"/>
            <a:ext cx="982961" cy="461665"/>
          </a:xfrm>
          <a:prstGeom prst="rect">
            <a:avLst/>
          </a:prstGeom>
          <a:noFill/>
        </p:spPr>
        <p:txBody>
          <a:bodyPr wrap="none" rtlCol="0">
            <a:spAutoFit/>
          </a:bodyPr>
          <a:lstStyle/>
          <a:p>
            <a:pPr algn="l"/>
            <a:r>
              <a:rPr lang="en-US" sz="2400" b="1" dirty="0">
                <a:latin typeface="Sniglet" pitchFamily="82" charset="0"/>
              </a:rPr>
              <a:t>Byte 1</a:t>
            </a:r>
          </a:p>
        </p:txBody>
      </p:sp>
      <p:sp>
        <p:nvSpPr>
          <p:cNvPr id="14" name="TextBox 13">
            <a:extLst>
              <a:ext uri="{FF2B5EF4-FFF2-40B4-BE49-F238E27FC236}">
                <a16:creationId xmlns:a16="http://schemas.microsoft.com/office/drawing/2014/main" id="{D8E4887E-79B7-B746-BC87-39E07FDE545D}"/>
              </a:ext>
            </a:extLst>
          </p:cNvPr>
          <p:cNvSpPr txBox="1"/>
          <p:nvPr/>
        </p:nvSpPr>
        <p:spPr>
          <a:xfrm>
            <a:off x="4549355" y="4178597"/>
            <a:ext cx="1050288" cy="461665"/>
          </a:xfrm>
          <a:prstGeom prst="rect">
            <a:avLst/>
          </a:prstGeom>
          <a:noFill/>
        </p:spPr>
        <p:txBody>
          <a:bodyPr wrap="none" rtlCol="0">
            <a:spAutoFit/>
          </a:bodyPr>
          <a:lstStyle/>
          <a:p>
            <a:pPr algn="l"/>
            <a:r>
              <a:rPr lang="en-US" sz="2400" b="1" dirty="0">
                <a:latin typeface="Sniglet" pitchFamily="82" charset="0"/>
              </a:rPr>
              <a:t>Byte 2</a:t>
            </a:r>
          </a:p>
        </p:txBody>
      </p:sp>
      <p:sp>
        <p:nvSpPr>
          <p:cNvPr id="16" name="TextBox 15">
            <a:extLst>
              <a:ext uri="{FF2B5EF4-FFF2-40B4-BE49-F238E27FC236}">
                <a16:creationId xmlns:a16="http://schemas.microsoft.com/office/drawing/2014/main" id="{1F6A31C5-E2EC-BA4B-8FE2-C810DCE8457D}"/>
              </a:ext>
            </a:extLst>
          </p:cNvPr>
          <p:cNvSpPr txBox="1"/>
          <p:nvPr/>
        </p:nvSpPr>
        <p:spPr>
          <a:xfrm>
            <a:off x="6829567" y="4176668"/>
            <a:ext cx="1055097" cy="461665"/>
          </a:xfrm>
          <a:prstGeom prst="rect">
            <a:avLst/>
          </a:prstGeom>
          <a:noFill/>
        </p:spPr>
        <p:txBody>
          <a:bodyPr wrap="none" rtlCol="0">
            <a:spAutoFit/>
          </a:bodyPr>
          <a:lstStyle/>
          <a:p>
            <a:pPr algn="l"/>
            <a:r>
              <a:rPr lang="en-US" sz="2400" b="1" dirty="0">
                <a:latin typeface="Sniglet" pitchFamily="82" charset="0"/>
              </a:rPr>
              <a:t>Byte 3</a:t>
            </a:r>
          </a:p>
        </p:txBody>
      </p:sp>
      <p:sp>
        <p:nvSpPr>
          <p:cNvPr id="17" name="TextBox 16">
            <a:extLst>
              <a:ext uri="{FF2B5EF4-FFF2-40B4-BE49-F238E27FC236}">
                <a16:creationId xmlns:a16="http://schemas.microsoft.com/office/drawing/2014/main" id="{F4A1AEC3-97AC-FA4D-9DA8-501F6243FF0E}"/>
              </a:ext>
            </a:extLst>
          </p:cNvPr>
          <p:cNvSpPr txBox="1"/>
          <p:nvPr/>
        </p:nvSpPr>
        <p:spPr>
          <a:xfrm>
            <a:off x="9181157" y="4178597"/>
            <a:ext cx="1042273" cy="461665"/>
          </a:xfrm>
          <a:prstGeom prst="rect">
            <a:avLst/>
          </a:prstGeom>
          <a:noFill/>
        </p:spPr>
        <p:txBody>
          <a:bodyPr wrap="none" rtlCol="0">
            <a:spAutoFit/>
          </a:bodyPr>
          <a:lstStyle/>
          <a:p>
            <a:pPr algn="l"/>
            <a:r>
              <a:rPr lang="en-US" sz="2400" b="1" dirty="0">
                <a:latin typeface="Sniglet" pitchFamily="82" charset="0"/>
              </a:rPr>
              <a:t>Byte 4</a:t>
            </a:r>
          </a:p>
        </p:txBody>
      </p:sp>
      <p:grpSp>
        <p:nvGrpSpPr>
          <p:cNvPr id="18" name="Group 17">
            <a:extLst>
              <a:ext uri="{FF2B5EF4-FFF2-40B4-BE49-F238E27FC236}">
                <a16:creationId xmlns:a16="http://schemas.microsoft.com/office/drawing/2014/main" id="{A760F811-3657-9549-BE66-1C8A544EACD7}"/>
              </a:ext>
            </a:extLst>
          </p:cNvPr>
          <p:cNvGrpSpPr/>
          <p:nvPr/>
        </p:nvGrpSpPr>
        <p:grpSpPr>
          <a:xfrm>
            <a:off x="1510437" y="5173883"/>
            <a:ext cx="9263854" cy="461665"/>
            <a:chOff x="1510437" y="5463251"/>
            <a:chExt cx="7803399" cy="461665"/>
          </a:xfrm>
        </p:grpSpPr>
        <p:cxnSp>
          <p:nvCxnSpPr>
            <p:cNvPr id="19" name="Straight Arrow Connector 18">
              <a:extLst>
                <a:ext uri="{FF2B5EF4-FFF2-40B4-BE49-F238E27FC236}">
                  <a16:creationId xmlns:a16="http://schemas.microsoft.com/office/drawing/2014/main" id="{B24A55DE-5145-0E4A-8825-9304709DFB0E}"/>
                </a:ext>
              </a:extLst>
            </p:cNvPr>
            <p:cNvCxnSpPr>
              <a:cxnSpLocks/>
            </p:cNvCxnSpPr>
            <p:nvPr/>
          </p:nvCxnSpPr>
          <p:spPr>
            <a:xfrm>
              <a:off x="1615310" y="5463251"/>
              <a:ext cx="763047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B0BCA1C-76AF-E944-B24F-3AB0E87B0E3F}"/>
                </a:ext>
              </a:extLst>
            </p:cNvPr>
            <p:cNvSpPr txBox="1"/>
            <p:nvPr/>
          </p:nvSpPr>
          <p:spPr>
            <a:xfrm>
              <a:off x="6648097" y="5463251"/>
              <a:ext cx="2665739" cy="461665"/>
            </a:xfrm>
            <a:prstGeom prst="rect">
              <a:avLst/>
            </a:prstGeom>
            <a:noFill/>
          </p:spPr>
          <p:txBody>
            <a:bodyPr wrap="none" rtlCol="0">
              <a:spAutoFit/>
            </a:bodyPr>
            <a:lstStyle/>
            <a:p>
              <a:pPr algn="l"/>
              <a:r>
                <a:rPr lang="en-US" sz="2400" b="1" dirty="0">
                  <a:latin typeface="Sniglet" pitchFamily="82" charset="0"/>
                </a:rPr>
                <a:t>High memory address</a:t>
              </a:r>
            </a:p>
          </p:txBody>
        </p:sp>
        <p:sp>
          <p:nvSpPr>
            <p:cNvPr id="21" name="TextBox 20">
              <a:extLst>
                <a:ext uri="{FF2B5EF4-FFF2-40B4-BE49-F238E27FC236}">
                  <a16:creationId xmlns:a16="http://schemas.microsoft.com/office/drawing/2014/main" id="{53E8D635-2F0A-804F-8BB3-91C72203E250}"/>
                </a:ext>
              </a:extLst>
            </p:cNvPr>
            <p:cNvSpPr txBox="1"/>
            <p:nvPr/>
          </p:nvSpPr>
          <p:spPr>
            <a:xfrm>
              <a:off x="1510437" y="5463251"/>
              <a:ext cx="2604976" cy="461665"/>
            </a:xfrm>
            <a:prstGeom prst="rect">
              <a:avLst/>
            </a:prstGeom>
            <a:noFill/>
          </p:spPr>
          <p:txBody>
            <a:bodyPr wrap="none" rtlCol="0">
              <a:spAutoFit/>
            </a:bodyPr>
            <a:lstStyle/>
            <a:p>
              <a:pPr algn="l"/>
              <a:r>
                <a:rPr lang="en-US" sz="2400" b="1" dirty="0">
                  <a:latin typeface="Sniglet" pitchFamily="82" charset="0"/>
                </a:rPr>
                <a:t>Low memory address</a:t>
              </a:r>
            </a:p>
          </p:txBody>
        </p:sp>
      </p:grpSp>
      <p:graphicFrame>
        <p:nvGraphicFramePr>
          <p:cNvPr id="23" name="Table 22">
            <a:extLst>
              <a:ext uri="{FF2B5EF4-FFF2-40B4-BE49-F238E27FC236}">
                <a16:creationId xmlns:a16="http://schemas.microsoft.com/office/drawing/2014/main" id="{ED6A8FB6-C83D-EF4A-947D-141DB15B1F48}"/>
              </a:ext>
            </a:extLst>
          </p:cNvPr>
          <p:cNvGraphicFramePr>
            <a:graphicFrameLocks noGrp="1"/>
          </p:cNvGraphicFramePr>
          <p:nvPr/>
        </p:nvGraphicFramePr>
        <p:xfrm>
          <a:off x="4319305"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endParaRPr lang="en-US" sz="2400" dirty="0">
                        <a:latin typeface="Sniglet" pitchFamily="82" charset="0"/>
                      </a:endParaRPr>
                    </a:p>
                  </a:txBody>
                  <a:tcPr/>
                </a:tc>
                <a:extLst>
                  <a:ext uri="{0D108BD9-81ED-4DB2-BD59-A6C34878D82A}">
                    <a16:rowId xmlns:a16="http://schemas.microsoft.com/office/drawing/2014/main" val="507602585"/>
                  </a:ext>
                </a:extLst>
              </a:tr>
            </a:tbl>
          </a:graphicData>
        </a:graphic>
      </p:graphicFrame>
      <p:graphicFrame>
        <p:nvGraphicFramePr>
          <p:cNvPr id="24" name="Table 23">
            <a:extLst>
              <a:ext uri="{FF2B5EF4-FFF2-40B4-BE49-F238E27FC236}">
                <a16:creationId xmlns:a16="http://schemas.microsoft.com/office/drawing/2014/main" id="{2714CB24-AD5C-4143-82EF-83F41ED38CDB}"/>
              </a:ext>
            </a:extLst>
          </p:cNvPr>
          <p:cNvGraphicFramePr>
            <a:graphicFrameLocks noGrp="1"/>
          </p:cNvGraphicFramePr>
          <p:nvPr/>
        </p:nvGraphicFramePr>
        <p:xfrm>
          <a:off x="6653240"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endParaRPr lang="en-US" sz="2400" dirty="0">
                        <a:latin typeface="Sniglet" pitchFamily="82" charset="0"/>
                      </a:endParaRPr>
                    </a:p>
                  </a:txBody>
                  <a:tcPr/>
                </a:tc>
                <a:extLst>
                  <a:ext uri="{0D108BD9-81ED-4DB2-BD59-A6C34878D82A}">
                    <a16:rowId xmlns:a16="http://schemas.microsoft.com/office/drawing/2014/main" val="507602585"/>
                  </a:ext>
                </a:extLst>
              </a:tr>
            </a:tbl>
          </a:graphicData>
        </a:graphic>
      </p:graphicFrame>
      <p:graphicFrame>
        <p:nvGraphicFramePr>
          <p:cNvPr id="25" name="Table 24">
            <a:extLst>
              <a:ext uri="{FF2B5EF4-FFF2-40B4-BE49-F238E27FC236}">
                <a16:creationId xmlns:a16="http://schemas.microsoft.com/office/drawing/2014/main" id="{18D8B7DF-04F0-3242-866F-CC3D8751C24F}"/>
              </a:ext>
            </a:extLst>
          </p:cNvPr>
          <p:cNvGraphicFramePr>
            <a:graphicFrameLocks noGrp="1"/>
          </p:cNvGraphicFramePr>
          <p:nvPr/>
        </p:nvGraphicFramePr>
        <p:xfrm>
          <a:off x="1985370"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endParaRPr lang="en-US" sz="2400" dirty="0">
                        <a:latin typeface="Sniglet" pitchFamily="82" charset="0"/>
                      </a:endParaRPr>
                    </a:p>
                  </a:txBody>
                  <a:tcPr/>
                </a:tc>
                <a:extLst>
                  <a:ext uri="{0D108BD9-81ED-4DB2-BD59-A6C34878D82A}">
                    <a16:rowId xmlns:a16="http://schemas.microsoft.com/office/drawing/2014/main" val="507602585"/>
                  </a:ext>
                </a:extLst>
              </a:tr>
            </a:tbl>
          </a:graphicData>
        </a:graphic>
      </p:graphicFrame>
      <p:graphicFrame>
        <p:nvGraphicFramePr>
          <p:cNvPr id="26" name="Table 25">
            <a:extLst>
              <a:ext uri="{FF2B5EF4-FFF2-40B4-BE49-F238E27FC236}">
                <a16:creationId xmlns:a16="http://schemas.microsoft.com/office/drawing/2014/main" id="{4E48BC95-68BB-D24F-9D5D-235A1248BC03}"/>
              </a:ext>
            </a:extLst>
          </p:cNvPr>
          <p:cNvGraphicFramePr>
            <a:graphicFrameLocks noGrp="1"/>
          </p:cNvGraphicFramePr>
          <p:nvPr/>
        </p:nvGraphicFramePr>
        <p:xfrm>
          <a:off x="8987175"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endParaRPr lang="en-US" sz="2400" dirty="0">
                        <a:latin typeface="Sniglet" pitchFamily="82" charset="0"/>
                      </a:endParaRPr>
                    </a:p>
                  </a:txBody>
                  <a:tcPr/>
                </a:tc>
                <a:extLst>
                  <a:ext uri="{0D108BD9-81ED-4DB2-BD59-A6C34878D82A}">
                    <a16:rowId xmlns:a16="http://schemas.microsoft.com/office/drawing/2014/main" val="507602585"/>
                  </a:ext>
                </a:extLst>
              </a:tr>
            </a:tbl>
          </a:graphicData>
        </a:graphic>
      </p:graphicFrame>
      <p:cxnSp>
        <p:nvCxnSpPr>
          <p:cNvPr id="7" name="Straight Arrow Connector 6">
            <a:extLst>
              <a:ext uri="{FF2B5EF4-FFF2-40B4-BE49-F238E27FC236}">
                <a16:creationId xmlns:a16="http://schemas.microsoft.com/office/drawing/2014/main" id="{87F1E354-9537-514A-89D7-93196106C8B9}"/>
              </a:ext>
            </a:extLst>
          </p:cNvPr>
          <p:cNvCxnSpPr>
            <a:cxnSpLocks/>
          </p:cNvCxnSpPr>
          <p:nvPr/>
        </p:nvCxnSpPr>
        <p:spPr>
          <a:xfrm flipH="1">
            <a:off x="2997843" y="3171463"/>
            <a:ext cx="4745621" cy="54401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BCA2BD6-CB09-7244-BA69-DA48D9836376}"/>
              </a:ext>
            </a:extLst>
          </p:cNvPr>
          <p:cNvCxnSpPr>
            <a:cxnSpLocks/>
          </p:cNvCxnSpPr>
          <p:nvPr/>
        </p:nvCxnSpPr>
        <p:spPr>
          <a:xfrm flipH="1">
            <a:off x="4965539" y="3171463"/>
            <a:ext cx="2395961" cy="54401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515F47A-E850-3E45-B26A-163A1155C952}"/>
              </a:ext>
            </a:extLst>
          </p:cNvPr>
          <p:cNvCxnSpPr>
            <a:cxnSpLocks/>
          </p:cNvCxnSpPr>
          <p:nvPr/>
        </p:nvCxnSpPr>
        <p:spPr>
          <a:xfrm>
            <a:off x="6944810" y="3171463"/>
            <a:ext cx="416690" cy="62503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60EA8C-B3E9-2E46-ACE1-C1E64D686EE4}"/>
              </a:ext>
            </a:extLst>
          </p:cNvPr>
          <p:cNvCxnSpPr>
            <a:cxnSpLocks/>
          </p:cNvCxnSpPr>
          <p:nvPr/>
        </p:nvCxnSpPr>
        <p:spPr>
          <a:xfrm>
            <a:off x="6493397" y="3171463"/>
            <a:ext cx="3217762" cy="54401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52A4D4CE-E5BC-904A-A44C-3C12EF38A2F1}"/>
              </a:ext>
            </a:extLst>
          </p:cNvPr>
          <p:cNvSpPr>
            <a:spLocks noGrp="1"/>
          </p:cNvSpPr>
          <p:nvPr>
            <p:ph type="body" idx="1"/>
          </p:nvPr>
        </p:nvSpPr>
        <p:spPr>
          <a:xfrm>
            <a:off x="1402733" y="2061256"/>
            <a:ext cx="9290766" cy="663219"/>
          </a:xfrm>
        </p:spPr>
        <p:txBody>
          <a:bodyPr/>
          <a:lstStyle/>
          <a:p>
            <a:pPr marL="50799" indent="0">
              <a:buNone/>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1100;</a:t>
            </a:r>
          </a:p>
        </p:txBody>
      </p:sp>
    </p:spTree>
    <p:extLst>
      <p:ext uri="{BB962C8B-B14F-4D97-AF65-F5344CB8AC3E}">
        <p14:creationId xmlns:p14="http://schemas.microsoft.com/office/powerpoint/2010/main" val="105448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233465-F512-A64C-9558-DFB7E0DCFF75}"/>
              </a:ext>
            </a:extLst>
          </p:cNvPr>
          <p:cNvSpPr txBox="1"/>
          <p:nvPr/>
        </p:nvSpPr>
        <p:spPr>
          <a:xfrm>
            <a:off x="1498501" y="2847733"/>
            <a:ext cx="6546985" cy="461665"/>
          </a:xfrm>
          <a:prstGeom prst="rect">
            <a:avLst/>
          </a:prstGeom>
          <a:noFill/>
        </p:spPr>
        <p:txBody>
          <a:bodyPr wrap="none" rtlCol="0">
            <a:spAutoFit/>
          </a:bodyPr>
          <a:lstStyle/>
          <a:p>
            <a:pPr algn="l"/>
            <a:r>
              <a:rPr lang="en-US" sz="2400" b="1" dirty="0">
                <a:latin typeface="Sniglet" pitchFamily="82" charset="0"/>
              </a:rPr>
              <a:t>int: 4 bytes,                     </a:t>
            </a:r>
            <a:r>
              <a:rPr lang="en-US" sz="2400" b="1" dirty="0" err="1">
                <a:latin typeface="Sniglet" pitchFamily="82" charset="0"/>
              </a:rPr>
              <a:t>i</a:t>
            </a:r>
            <a:r>
              <a:rPr lang="en-US" sz="2400" b="1" dirty="0">
                <a:latin typeface="Sniglet" pitchFamily="82" charset="0"/>
              </a:rPr>
              <a:t> = 0x44c = 0x 00 00 04 4c</a:t>
            </a:r>
          </a:p>
        </p:txBody>
      </p:sp>
      <p:sp>
        <p:nvSpPr>
          <p:cNvPr id="6" name="TextBox 5">
            <a:extLst>
              <a:ext uri="{FF2B5EF4-FFF2-40B4-BE49-F238E27FC236}">
                <a16:creationId xmlns:a16="http://schemas.microsoft.com/office/drawing/2014/main" id="{1C6128D6-29FD-7B4B-BE9E-19CBEFD8CD8F}"/>
              </a:ext>
            </a:extLst>
          </p:cNvPr>
          <p:cNvSpPr txBox="1"/>
          <p:nvPr/>
        </p:nvSpPr>
        <p:spPr>
          <a:xfrm>
            <a:off x="2197765" y="4176668"/>
            <a:ext cx="982961" cy="461665"/>
          </a:xfrm>
          <a:prstGeom prst="rect">
            <a:avLst/>
          </a:prstGeom>
          <a:noFill/>
        </p:spPr>
        <p:txBody>
          <a:bodyPr wrap="none" rtlCol="0">
            <a:spAutoFit/>
          </a:bodyPr>
          <a:lstStyle/>
          <a:p>
            <a:pPr algn="l"/>
            <a:r>
              <a:rPr lang="en-US" sz="2400" b="1" dirty="0">
                <a:latin typeface="Sniglet" pitchFamily="82" charset="0"/>
              </a:rPr>
              <a:t>Byte 1</a:t>
            </a:r>
          </a:p>
        </p:txBody>
      </p:sp>
      <p:sp>
        <p:nvSpPr>
          <p:cNvPr id="14" name="TextBox 13">
            <a:extLst>
              <a:ext uri="{FF2B5EF4-FFF2-40B4-BE49-F238E27FC236}">
                <a16:creationId xmlns:a16="http://schemas.microsoft.com/office/drawing/2014/main" id="{D8E4887E-79B7-B746-BC87-39E07FDE545D}"/>
              </a:ext>
            </a:extLst>
          </p:cNvPr>
          <p:cNvSpPr txBox="1"/>
          <p:nvPr/>
        </p:nvSpPr>
        <p:spPr>
          <a:xfrm>
            <a:off x="4549355" y="4178597"/>
            <a:ext cx="1050288" cy="461665"/>
          </a:xfrm>
          <a:prstGeom prst="rect">
            <a:avLst/>
          </a:prstGeom>
          <a:noFill/>
        </p:spPr>
        <p:txBody>
          <a:bodyPr wrap="none" rtlCol="0">
            <a:spAutoFit/>
          </a:bodyPr>
          <a:lstStyle/>
          <a:p>
            <a:pPr algn="l"/>
            <a:r>
              <a:rPr lang="en-US" sz="2400" b="1" dirty="0">
                <a:latin typeface="Sniglet" pitchFamily="82" charset="0"/>
              </a:rPr>
              <a:t>Byte 2</a:t>
            </a:r>
          </a:p>
        </p:txBody>
      </p:sp>
      <p:sp>
        <p:nvSpPr>
          <p:cNvPr id="16" name="TextBox 15">
            <a:extLst>
              <a:ext uri="{FF2B5EF4-FFF2-40B4-BE49-F238E27FC236}">
                <a16:creationId xmlns:a16="http://schemas.microsoft.com/office/drawing/2014/main" id="{1F6A31C5-E2EC-BA4B-8FE2-C810DCE8457D}"/>
              </a:ext>
            </a:extLst>
          </p:cNvPr>
          <p:cNvSpPr txBox="1"/>
          <p:nvPr/>
        </p:nvSpPr>
        <p:spPr>
          <a:xfrm>
            <a:off x="6829567" y="4176668"/>
            <a:ext cx="1055097" cy="461665"/>
          </a:xfrm>
          <a:prstGeom prst="rect">
            <a:avLst/>
          </a:prstGeom>
          <a:noFill/>
        </p:spPr>
        <p:txBody>
          <a:bodyPr wrap="none" rtlCol="0">
            <a:spAutoFit/>
          </a:bodyPr>
          <a:lstStyle/>
          <a:p>
            <a:pPr algn="l"/>
            <a:r>
              <a:rPr lang="en-US" sz="2400" b="1" dirty="0">
                <a:latin typeface="Sniglet" pitchFamily="82" charset="0"/>
              </a:rPr>
              <a:t>Byte 3</a:t>
            </a:r>
          </a:p>
        </p:txBody>
      </p:sp>
      <p:sp>
        <p:nvSpPr>
          <p:cNvPr id="17" name="TextBox 16">
            <a:extLst>
              <a:ext uri="{FF2B5EF4-FFF2-40B4-BE49-F238E27FC236}">
                <a16:creationId xmlns:a16="http://schemas.microsoft.com/office/drawing/2014/main" id="{F4A1AEC3-97AC-FA4D-9DA8-501F6243FF0E}"/>
              </a:ext>
            </a:extLst>
          </p:cNvPr>
          <p:cNvSpPr txBox="1"/>
          <p:nvPr/>
        </p:nvSpPr>
        <p:spPr>
          <a:xfrm>
            <a:off x="9181157" y="4178597"/>
            <a:ext cx="1042273" cy="461665"/>
          </a:xfrm>
          <a:prstGeom prst="rect">
            <a:avLst/>
          </a:prstGeom>
          <a:noFill/>
        </p:spPr>
        <p:txBody>
          <a:bodyPr wrap="none" rtlCol="0">
            <a:spAutoFit/>
          </a:bodyPr>
          <a:lstStyle/>
          <a:p>
            <a:pPr algn="l"/>
            <a:r>
              <a:rPr lang="en-US" sz="2400" b="1" dirty="0">
                <a:latin typeface="Sniglet" pitchFamily="82" charset="0"/>
              </a:rPr>
              <a:t>Byte 4</a:t>
            </a:r>
          </a:p>
        </p:txBody>
      </p:sp>
      <p:grpSp>
        <p:nvGrpSpPr>
          <p:cNvPr id="18" name="Group 17">
            <a:extLst>
              <a:ext uri="{FF2B5EF4-FFF2-40B4-BE49-F238E27FC236}">
                <a16:creationId xmlns:a16="http://schemas.microsoft.com/office/drawing/2014/main" id="{A760F811-3657-9549-BE66-1C8A544EACD7}"/>
              </a:ext>
            </a:extLst>
          </p:cNvPr>
          <p:cNvGrpSpPr/>
          <p:nvPr/>
        </p:nvGrpSpPr>
        <p:grpSpPr>
          <a:xfrm>
            <a:off x="1510437" y="5173883"/>
            <a:ext cx="9263854" cy="461665"/>
            <a:chOff x="1510437" y="5463251"/>
            <a:chExt cx="7803399" cy="461665"/>
          </a:xfrm>
        </p:grpSpPr>
        <p:cxnSp>
          <p:nvCxnSpPr>
            <p:cNvPr id="19" name="Straight Arrow Connector 18">
              <a:extLst>
                <a:ext uri="{FF2B5EF4-FFF2-40B4-BE49-F238E27FC236}">
                  <a16:creationId xmlns:a16="http://schemas.microsoft.com/office/drawing/2014/main" id="{B24A55DE-5145-0E4A-8825-9304709DFB0E}"/>
                </a:ext>
              </a:extLst>
            </p:cNvPr>
            <p:cNvCxnSpPr>
              <a:cxnSpLocks/>
            </p:cNvCxnSpPr>
            <p:nvPr/>
          </p:nvCxnSpPr>
          <p:spPr>
            <a:xfrm>
              <a:off x="1615310" y="5463251"/>
              <a:ext cx="763047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B0BCA1C-76AF-E944-B24F-3AB0E87B0E3F}"/>
                </a:ext>
              </a:extLst>
            </p:cNvPr>
            <p:cNvSpPr txBox="1"/>
            <p:nvPr/>
          </p:nvSpPr>
          <p:spPr>
            <a:xfrm>
              <a:off x="6648097" y="5463251"/>
              <a:ext cx="2665739" cy="461665"/>
            </a:xfrm>
            <a:prstGeom prst="rect">
              <a:avLst/>
            </a:prstGeom>
            <a:noFill/>
          </p:spPr>
          <p:txBody>
            <a:bodyPr wrap="none" rtlCol="0">
              <a:spAutoFit/>
            </a:bodyPr>
            <a:lstStyle/>
            <a:p>
              <a:pPr algn="l"/>
              <a:r>
                <a:rPr lang="en-US" sz="2400" b="1" dirty="0">
                  <a:latin typeface="Sniglet" pitchFamily="82" charset="0"/>
                </a:rPr>
                <a:t>High memory address</a:t>
              </a:r>
            </a:p>
          </p:txBody>
        </p:sp>
        <p:sp>
          <p:nvSpPr>
            <p:cNvPr id="21" name="TextBox 20">
              <a:extLst>
                <a:ext uri="{FF2B5EF4-FFF2-40B4-BE49-F238E27FC236}">
                  <a16:creationId xmlns:a16="http://schemas.microsoft.com/office/drawing/2014/main" id="{53E8D635-2F0A-804F-8BB3-91C72203E250}"/>
                </a:ext>
              </a:extLst>
            </p:cNvPr>
            <p:cNvSpPr txBox="1"/>
            <p:nvPr/>
          </p:nvSpPr>
          <p:spPr>
            <a:xfrm>
              <a:off x="1510437" y="5463251"/>
              <a:ext cx="2604976" cy="461665"/>
            </a:xfrm>
            <a:prstGeom prst="rect">
              <a:avLst/>
            </a:prstGeom>
            <a:noFill/>
          </p:spPr>
          <p:txBody>
            <a:bodyPr wrap="none" rtlCol="0">
              <a:spAutoFit/>
            </a:bodyPr>
            <a:lstStyle/>
            <a:p>
              <a:pPr algn="l"/>
              <a:r>
                <a:rPr lang="en-US" sz="2400" b="1" dirty="0">
                  <a:latin typeface="Sniglet" pitchFamily="82" charset="0"/>
                </a:rPr>
                <a:t>Low memory address</a:t>
              </a:r>
            </a:p>
          </p:txBody>
        </p:sp>
      </p:grpSp>
      <p:graphicFrame>
        <p:nvGraphicFramePr>
          <p:cNvPr id="23" name="Table 22">
            <a:extLst>
              <a:ext uri="{FF2B5EF4-FFF2-40B4-BE49-F238E27FC236}">
                <a16:creationId xmlns:a16="http://schemas.microsoft.com/office/drawing/2014/main" id="{ED6A8FB6-C83D-EF4A-947D-141DB15B1F48}"/>
              </a:ext>
            </a:extLst>
          </p:cNvPr>
          <p:cNvGraphicFramePr>
            <a:graphicFrameLocks noGrp="1"/>
          </p:cNvGraphicFramePr>
          <p:nvPr/>
        </p:nvGraphicFramePr>
        <p:xfrm>
          <a:off x="4319305"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04</a:t>
                      </a:r>
                    </a:p>
                  </a:txBody>
                  <a:tcPr/>
                </a:tc>
                <a:extLst>
                  <a:ext uri="{0D108BD9-81ED-4DB2-BD59-A6C34878D82A}">
                    <a16:rowId xmlns:a16="http://schemas.microsoft.com/office/drawing/2014/main" val="507602585"/>
                  </a:ext>
                </a:extLst>
              </a:tr>
            </a:tbl>
          </a:graphicData>
        </a:graphic>
      </p:graphicFrame>
      <p:graphicFrame>
        <p:nvGraphicFramePr>
          <p:cNvPr id="24" name="Table 23">
            <a:extLst>
              <a:ext uri="{FF2B5EF4-FFF2-40B4-BE49-F238E27FC236}">
                <a16:creationId xmlns:a16="http://schemas.microsoft.com/office/drawing/2014/main" id="{2714CB24-AD5C-4143-82EF-83F41ED38CDB}"/>
              </a:ext>
            </a:extLst>
          </p:cNvPr>
          <p:cNvGraphicFramePr>
            <a:graphicFrameLocks noGrp="1"/>
          </p:cNvGraphicFramePr>
          <p:nvPr/>
        </p:nvGraphicFramePr>
        <p:xfrm>
          <a:off x="6653240"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00</a:t>
                      </a:r>
                    </a:p>
                  </a:txBody>
                  <a:tcPr/>
                </a:tc>
                <a:extLst>
                  <a:ext uri="{0D108BD9-81ED-4DB2-BD59-A6C34878D82A}">
                    <a16:rowId xmlns:a16="http://schemas.microsoft.com/office/drawing/2014/main" val="507602585"/>
                  </a:ext>
                </a:extLst>
              </a:tr>
            </a:tbl>
          </a:graphicData>
        </a:graphic>
      </p:graphicFrame>
      <p:graphicFrame>
        <p:nvGraphicFramePr>
          <p:cNvPr id="25" name="Table 24">
            <a:extLst>
              <a:ext uri="{FF2B5EF4-FFF2-40B4-BE49-F238E27FC236}">
                <a16:creationId xmlns:a16="http://schemas.microsoft.com/office/drawing/2014/main" id="{18D8B7DF-04F0-3242-866F-CC3D8751C24F}"/>
              </a:ext>
            </a:extLst>
          </p:cNvPr>
          <p:cNvGraphicFramePr>
            <a:graphicFrameLocks noGrp="1"/>
          </p:cNvGraphicFramePr>
          <p:nvPr/>
        </p:nvGraphicFramePr>
        <p:xfrm>
          <a:off x="1985370"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4c</a:t>
                      </a:r>
                    </a:p>
                  </a:txBody>
                  <a:tcPr/>
                </a:tc>
                <a:extLst>
                  <a:ext uri="{0D108BD9-81ED-4DB2-BD59-A6C34878D82A}">
                    <a16:rowId xmlns:a16="http://schemas.microsoft.com/office/drawing/2014/main" val="507602585"/>
                  </a:ext>
                </a:extLst>
              </a:tr>
            </a:tbl>
          </a:graphicData>
        </a:graphic>
      </p:graphicFrame>
      <p:graphicFrame>
        <p:nvGraphicFramePr>
          <p:cNvPr id="26" name="Table 25">
            <a:extLst>
              <a:ext uri="{FF2B5EF4-FFF2-40B4-BE49-F238E27FC236}">
                <a16:creationId xmlns:a16="http://schemas.microsoft.com/office/drawing/2014/main" id="{4E48BC95-68BB-D24F-9D5D-235A1248BC03}"/>
              </a:ext>
            </a:extLst>
          </p:cNvPr>
          <p:cNvGraphicFramePr>
            <a:graphicFrameLocks noGrp="1"/>
          </p:cNvGraphicFramePr>
          <p:nvPr/>
        </p:nvGraphicFramePr>
        <p:xfrm>
          <a:off x="8987175"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00</a:t>
                      </a:r>
                    </a:p>
                  </a:txBody>
                  <a:tcPr/>
                </a:tc>
                <a:extLst>
                  <a:ext uri="{0D108BD9-81ED-4DB2-BD59-A6C34878D82A}">
                    <a16:rowId xmlns:a16="http://schemas.microsoft.com/office/drawing/2014/main" val="507602585"/>
                  </a:ext>
                </a:extLst>
              </a:tr>
            </a:tbl>
          </a:graphicData>
        </a:graphic>
      </p:graphicFrame>
      <p:sp>
        <p:nvSpPr>
          <p:cNvPr id="30" name="Text Placeholder 2">
            <a:extLst>
              <a:ext uri="{FF2B5EF4-FFF2-40B4-BE49-F238E27FC236}">
                <a16:creationId xmlns:a16="http://schemas.microsoft.com/office/drawing/2014/main" id="{42F318E4-CD92-074F-9EAB-510FC8CDBA96}"/>
              </a:ext>
            </a:extLst>
          </p:cNvPr>
          <p:cNvSpPr txBox="1">
            <a:spLocks/>
          </p:cNvSpPr>
          <p:nvPr/>
        </p:nvSpPr>
        <p:spPr>
          <a:xfrm>
            <a:off x="1402733" y="2061256"/>
            <a:ext cx="9290766" cy="6632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558786" algn="l" rtl="0" eaLnBrk="1" hangingPunct="1">
              <a:lnSpc>
                <a:spcPct val="100000"/>
              </a:lnSpc>
              <a:spcBef>
                <a:spcPts val="800"/>
              </a:spcBef>
              <a:spcAft>
                <a:spcPts val="0"/>
              </a:spcAft>
              <a:buClr>
                <a:schemeClr val="dk1"/>
              </a:buClr>
              <a:buSzPts val="3000"/>
              <a:buFont typeface="Sniglet"/>
              <a:buChar char="×"/>
              <a:defRPr sz="2400" b="0" i="0" u="none" strike="noStrike" cap="none">
                <a:solidFill>
                  <a:schemeClr val="dk1"/>
                </a:solidFill>
                <a:latin typeface="Sniglet"/>
                <a:ea typeface="Sniglet"/>
                <a:cs typeface="Sniglet"/>
                <a:sym typeface="Sniglet"/>
              </a:defRPr>
            </a:lvl1pPr>
            <a:lvl2pPr marL="1219170" marR="0" lvl="1"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828754" marR="0" lvl="2" indent="-507987"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2438339" marR="0" lvl="3"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3047924" marR="0" lvl="4"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3657509" marR="0" lvl="5"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4267093" marR="0" lvl="6"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4876678" marR="0" lvl="7"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5486263" marR="0" lvl="8" indent="-457189"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pPr marL="50799" indent="0">
              <a:buFont typeface="Sniglet"/>
              <a:buNone/>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1100;</a:t>
            </a:r>
          </a:p>
        </p:txBody>
      </p:sp>
      <p:sp>
        <p:nvSpPr>
          <p:cNvPr id="32" name="Title 1">
            <a:extLst>
              <a:ext uri="{FF2B5EF4-FFF2-40B4-BE49-F238E27FC236}">
                <a16:creationId xmlns:a16="http://schemas.microsoft.com/office/drawing/2014/main" id="{27D45FCA-792E-2B41-B03B-7748ED771306}"/>
              </a:ext>
            </a:extLst>
          </p:cNvPr>
          <p:cNvSpPr>
            <a:spLocks noGrp="1"/>
          </p:cNvSpPr>
          <p:nvPr>
            <p:ph type="title"/>
          </p:nvPr>
        </p:nvSpPr>
        <p:spPr/>
        <p:txBody>
          <a:bodyPr/>
          <a:lstStyle/>
          <a:p>
            <a:r>
              <a:rPr lang="en-US" sz="3600" dirty="0">
                <a:latin typeface="Bangers" pitchFamily="2" charset="77"/>
                <a:cs typeface="Courier New" panose="02070309020205020404" pitchFamily="49" charset="0"/>
              </a:rPr>
              <a:t>Little Endian: </a:t>
            </a:r>
            <a:r>
              <a:rPr lang="en-US" sz="3600" dirty="0">
                <a:solidFill>
                  <a:schemeClr val="accent6"/>
                </a:solidFill>
                <a:latin typeface="Bangers" pitchFamily="2" charset="77"/>
                <a:cs typeface="Courier New" panose="02070309020205020404" pitchFamily="49" charset="0"/>
              </a:rPr>
              <a:t>least</a:t>
            </a:r>
            <a:r>
              <a:rPr lang="en-US" sz="3600" dirty="0">
                <a:latin typeface="Bangers" pitchFamily="2" charset="77"/>
                <a:cs typeface="Courier New" panose="02070309020205020404" pitchFamily="49" charset="0"/>
              </a:rPr>
              <a:t> significant byte -&gt; </a:t>
            </a:r>
            <a:r>
              <a:rPr lang="en-US" sz="3600" dirty="0">
                <a:solidFill>
                  <a:schemeClr val="accent6"/>
                </a:solidFill>
                <a:latin typeface="Bangers" pitchFamily="2" charset="77"/>
                <a:cs typeface="Courier New" panose="02070309020205020404" pitchFamily="49" charset="0"/>
              </a:rPr>
              <a:t>low</a:t>
            </a:r>
            <a:r>
              <a:rPr lang="en-US" sz="3600" dirty="0">
                <a:latin typeface="Bangers" pitchFamily="2" charset="77"/>
                <a:cs typeface="Courier New" panose="02070309020205020404" pitchFamily="49" charset="0"/>
              </a:rPr>
              <a:t> address</a:t>
            </a:r>
            <a:endParaRPr lang="en-US" sz="3600" dirty="0">
              <a:latin typeface="Bangers" pitchFamily="2" charset="77"/>
            </a:endParaRPr>
          </a:p>
        </p:txBody>
      </p:sp>
    </p:spTree>
    <p:extLst>
      <p:ext uri="{BB962C8B-B14F-4D97-AF65-F5344CB8AC3E}">
        <p14:creationId xmlns:p14="http://schemas.microsoft.com/office/powerpoint/2010/main" val="106330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a:extLst>
              <a:ext uri="{FF2B5EF4-FFF2-40B4-BE49-F238E27FC236}">
                <a16:creationId xmlns:a16="http://schemas.microsoft.com/office/drawing/2014/main" id="{52A4D4CE-E5BC-904A-A44C-3C12EF38A2F1}"/>
              </a:ext>
            </a:extLst>
          </p:cNvPr>
          <p:cNvSpPr>
            <a:spLocks noGrp="1"/>
          </p:cNvSpPr>
          <p:nvPr>
            <p:ph type="body" idx="1"/>
          </p:nvPr>
        </p:nvSpPr>
        <p:spPr>
          <a:xfrm>
            <a:off x="1402733" y="2061256"/>
            <a:ext cx="9290766" cy="663219"/>
          </a:xfrm>
        </p:spPr>
        <p:txBody>
          <a:bodyPr/>
          <a:lstStyle/>
          <a:p>
            <a:pPr marL="50799" indent="0">
              <a:buNone/>
            </a:pPr>
            <a:r>
              <a:rPr lang="en-US" dirty="0">
                <a:latin typeface="Courier New" panose="02070309020205020404" pitchFamily="49" charset="0"/>
                <a:cs typeface="Courier New" panose="02070309020205020404" pitchFamily="49" charset="0"/>
              </a:rPr>
              <a:t>char s[4] = “\x4c\x04\x00\x00”;</a:t>
            </a:r>
          </a:p>
        </p:txBody>
      </p:sp>
      <p:sp>
        <p:nvSpPr>
          <p:cNvPr id="30" name="TextBox 29">
            <a:extLst>
              <a:ext uri="{FF2B5EF4-FFF2-40B4-BE49-F238E27FC236}">
                <a16:creationId xmlns:a16="http://schemas.microsoft.com/office/drawing/2014/main" id="{0141AA0B-B480-D247-A569-0E52BB5EF2CC}"/>
              </a:ext>
            </a:extLst>
          </p:cNvPr>
          <p:cNvSpPr txBox="1"/>
          <p:nvPr/>
        </p:nvSpPr>
        <p:spPr>
          <a:xfrm>
            <a:off x="2197765" y="3597932"/>
            <a:ext cx="982961" cy="461665"/>
          </a:xfrm>
          <a:prstGeom prst="rect">
            <a:avLst/>
          </a:prstGeom>
          <a:noFill/>
        </p:spPr>
        <p:txBody>
          <a:bodyPr wrap="none" rtlCol="0">
            <a:spAutoFit/>
          </a:bodyPr>
          <a:lstStyle/>
          <a:p>
            <a:pPr algn="l"/>
            <a:r>
              <a:rPr lang="en-US" sz="2400" b="1" dirty="0">
                <a:latin typeface="Sniglet" pitchFamily="82" charset="0"/>
              </a:rPr>
              <a:t>Byte 1</a:t>
            </a:r>
          </a:p>
        </p:txBody>
      </p:sp>
      <p:sp>
        <p:nvSpPr>
          <p:cNvPr id="31" name="TextBox 30">
            <a:extLst>
              <a:ext uri="{FF2B5EF4-FFF2-40B4-BE49-F238E27FC236}">
                <a16:creationId xmlns:a16="http://schemas.microsoft.com/office/drawing/2014/main" id="{96D46142-ADB5-2340-9084-84C1DFA1D70A}"/>
              </a:ext>
            </a:extLst>
          </p:cNvPr>
          <p:cNvSpPr txBox="1"/>
          <p:nvPr/>
        </p:nvSpPr>
        <p:spPr>
          <a:xfrm>
            <a:off x="4549355" y="3599861"/>
            <a:ext cx="1050288" cy="461665"/>
          </a:xfrm>
          <a:prstGeom prst="rect">
            <a:avLst/>
          </a:prstGeom>
          <a:noFill/>
        </p:spPr>
        <p:txBody>
          <a:bodyPr wrap="none" rtlCol="0">
            <a:spAutoFit/>
          </a:bodyPr>
          <a:lstStyle/>
          <a:p>
            <a:pPr algn="l"/>
            <a:r>
              <a:rPr lang="en-US" sz="2400" b="1" dirty="0">
                <a:latin typeface="Sniglet" pitchFamily="82" charset="0"/>
              </a:rPr>
              <a:t>Byte 2</a:t>
            </a:r>
          </a:p>
        </p:txBody>
      </p:sp>
      <p:sp>
        <p:nvSpPr>
          <p:cNvPr id="32" name="TextBox 31">
            <a:extLst>
              <a:ext uri="{FF2B5EF4-FFF2-40B4-BE49-F238E27FC236}">
                <a16:creationId xmlns:a16="http://schemas.microsoft.com/office/drawing/2014/main" id="{18F9F240-78BD-684D-B8D8-C7D617B35DA4}"/>
              </a:ext>
            </a:extLst>
          </p:cNvPr>
          <p:cNvSpPr txBox="1"/>
          <p:nvPr/>
        </p:nvSpPr>
        <p:spPr>
          <a:xfrm>
            <a:off x="6829567" y="3597932"/>
            <a:ext cx="1055097" cy="461665"/>
          </a:xfrm>
          <a:prstGeom prst="rect">
            <a:avLst/>
          </a:prstGeom>
          <a:noFill/>
        </p:spPr>
        <p:txBody>
          <a:bodyPr wrap="none" rtlCol="0">
            <a:spAutoFit/>
          </a:bodyPr>
          <a:lstStyle/>
          <a:p>
            <a:pPr algn="l"/>
            <a:r>
              <a:rPr lang="en-US" sz="2400" b="1" dirty="0">
                <a:latin typeface="Sniglet" pitchFamily="82" charset="0"/>
              </a:rPr>
              <a:t>Byte 3</a:t>
            </a:r>
          </a:p>
        </p:txBody>
      </p:sp>
      <p:sp>
        <p:nvSpPr>
          <p:cNvPr id="33" name="TextBox 32">
            <a:extLst>
              <a:ext uri="{FF2B5EF4-FFF2-40B4-BE49-F238E27FC236}">
                <a16:creationId xmlns:a16="http://schemas.microsoft.com/office/drawing/2014/main" id="{BBFC552E-444E-734C-97C0-C2C1F46AB6EF}"/>
              </a:ext>
            </a:extLst>
          </p:cNvPr>
          <p:cNvSpPr txBox="1"/>
          <p:nvPr/>
        </p:nvSpPr>
        <p:spPr>
          <a:xfrm>
            <a:off x="9181157" y="3599861"/>
            <a:ext cx="1042273" cy="461665"/>
          </a:xfrm>
          <a:prstGeom prst="rect">
            <a:avLst/>
          </a:prstGeom>
          <a:noFill/>
        </p:spPr>
        <p:txBody>
          <a:bodyPr wrap="none" rtlCol="0">
            <a:spAutoFit/>
          </a:bodyPr>
          <a:lstStyle/>
          <a:p>
            <a:pPr algn="l"/>
            <a:r>
              <a:rPr lang="en-US" sz="2400" b="1" dirty="0">
                <a:latin typeface="Sniglet" pitchFamily="82" charset="0"/>
              </a:rPr>
              <a:t>Byte 4</a:t>
            </a:r>
          </a:p>
        </p:txBody>
      </p:sp>
      <p:graphicFrame>
        <p:nvGraphicFramePr>
          <p:cNvPr id="38" name="Table 37">
            <a:extLst>
              <a:ext uri="{FF2B5EF4-FFF2-40B4-BE49-F238E27FC236}">
                <a16:creationId xmlns:a16="http://schemas.microsoft.com/office/drawing/2014/main" id="{DB7E761D-C525-1C4C-BC5D-2C40FAA2F4D4}"/>
              </a:ext>
            </a:extLst>
          </p:cNvPr>
          <p:cNvGraphicFramePr>
            <a:graphicFrameLocks noGrp="1"/>
          </p:cNvGraphicFramePr>
          <p:nvPr/>
        </p:nvGraphicFramePr>
        <p:xfrm>
          <a:off x="4319305" y="2963376"/>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04</a:t>
                      </a:r>
                    </a:p>
                  </a:txBody>
                  <a:tcPr/>
                </a:tc>
                <a:extLst>
                  <a:ext uri="{0D108BD9-81ED-4DB2-BD59-A6C34878D82A}">
                    <a16:rowId xmlns:a16="http://schemas.microsoft.com/office/drawing/2014/main" val="507602585"/>
                  </a:ext>
                </a:extLst>
              </a:tr>
            </a:tbl>
          </a:graphicData>
        </a:graphic>
      </p:graphicFrame>
      <p:graphicFrame>
        <p:nvGraphicFramePr>
          <p:cNvPr id="39" name="Table 38">
            <a:extLst>
              <a:ext uri="{FF2B5EF4-FFF2-40B4-BE49-F238E27FC236}">
                <a16:creationId xmlns:a16="http://schemas.microsoft.com/office/drawing/2014/main" id="{2C4686CC-D646-4C49-993D-0CCA6F393911}"/>
              </a:ext>
            </a:extLst>
          </p:cNvPr>
          <p:cNvGraphicFramePr>
            <a:graphicFrameLocks noGrp="1"/>
          </p:cNvGraphicFramePr>
          <p:nvPr/>
        </p:nvGraphicFramePr>
        <p:xfrm>
          <a:off x="6653240" y="2963376"/>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00</a:t>
                      </a:r>
                    </a:p>
                  </a:txBody>
                  <a:tcPr/>
                </a:tc>
                <a:extLst>
                  <a:ext uri="{0D108BD9-81ED-4DB2-BD59-A6C34878D82A}">
                    <a16:rowId xmlns:a16="http://schemas.microsoft.com/office/drawing/2014/main" val="507602585"/>
                  </a:ext>
                </a:extLst>
              </a:tr>
            </a:tbl>
          </a:graphicData>
        </a:graphic>
      </p:graphicFrame>
      <p:graphicFrame>
        <p:nvGraphicFramePr>
          <p:cNvPr id="40" name="Table 39">
            <a:extLst>
              <a:ext uri="{FF2B5EF4-FFF2-40B4-BE49-F238E27FC236}">
                <a16:creationId xmlns:a16="http://schemas.microsoft.com/office/drawing/2014/main" id="{AA4D167B-3914-0A44-A366-6233E5FAB0F9}"/>
              </a:ext>
            </a:extLst>
          </p:cNvPr>
          <p:cNvGraphicFramePr>
            <a:graphicFrameLocks noGrp="1"/>
          </p:cNvGraphicFramePr>
          <p:nvPr/>
        </p:nvGraphicFramePr>
        <p:xfrm>
          <a:off x="1985370" y="2963376"/>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4c</a:t>
                      </a:r>
                    </a:p>
                  </a:txBody>
                  <a:tcPr/>
                </a:tc>
                <a:extLst>
                  <a:ext uri="{0D108BD9-81ED-4DB2-BD59-A6C34878D82A}">
                    <a16:rowId xmlns:a16="http://schemas.microsoft.com/office/drawing/2014/main" val="507602585"/>
                  </a:ext>
                </a:extLst>
              </a:tr>
            </a:tbl>
          </a:graphicData>
        </a:graphic>
      </p:graphicFrame>
      <p:graphicFrame>
        <p:nvGraphicFramePr>
          <p:cNvPr id="41" name="Table 40">
            <a:extLst>
              <a:ext uri="{FF2B5EF4-FFF2-40B4-BE49-F238E27FC236}">
                <a16:creationId xmlns:a16="http://schemas.microsoft.com/office/drawing/2014/main" id="{E26D12A3-C8E6-7B4E-B038-6F8D7534BA45}"/>
              </a:ext>
            </a:extLst>
          </p:cNvPr>
          <p:cNvGraphicFramePr>
            <a:graphicFrameLocks noGrp="1"/>
          </p:cNvGraphicFramePr>
          <p:nvPr/>
        </p:nvGraphicFramePr>
        <p:xfrm>
          <a:off x="8987175" y="2963376"/>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00</a:t>
                      </a:r>
                    </a:p>
                  </a:txBody>
                  <a:tcPr/>
                </a:tc>
                <a:extLst>
                  <a:ext uri="{0D108BD9-81ED-4DB2-BD59-A6C34878D82A}">
                    <a16:rowId xmlns:a16="http://schemas.microsoft.com/office/drawing/2014/main" val="507602585"/>
                  </a:ext>
                </a:extLst>
              </a:tr>
            </a:tbl>
          </a:graphicData>
        </a:graphic>
      </p:graphicFrame>
      <p:sp>
        <p:nvSpPr>
          <p:cNvPr id="42" name="TextBox 41">
            <a:extLst>
              <a:ext uri="{FF2B5EF4-FFF2-40B4-BE49-F238E27FC236}">
                <a16:creationId xmlns:a16="http://schemas.microsoft.com/office/drawing/2014/main" id="{434FA130-6207-2F4F-8C5A-C8E41D8A9CFB}"/>
              </a:ext>
            </a:extLst>
          </p:cNvPr>
          <p:cNvSpPr txBox="1"/>
          <p:nvPr/>
        </p:nvSpPr>
        <p:spPr>
          <a:xfrm>
            <a:off x="2696542" y="5081648"/>
            <a:ext cx="6792244" cy="584775"/>
          </a:xfrm>
          <a:prstGeom prst="rect">
            <a:avLst/>
          </a:prstGeom>
          <a:noFill/>
        </p:spPr>
        <p:txBody>
          <a:bodyPr wrap="none" rtlCol="0">
            <a:spAutoFit/>
          </a:bodyPr>
          <a:lstStyle/>
          <a:p>
            <a:pPr algn="l"/>
            <a:r>
              <a:rPr lang="en-US" sz="3200" b="1" dirty="0">
                <a:latin typeface="Sniglet" pitchFamily="82" charset="0"/>
              </a:rPr>
              <a:t>To int:  0x 00 00 04 4c = 0x44c = 1100</a:t>
            </a:r>
          </a:p>
        </p:txBody>
      </p:sp>
      <p:grpSp>
        <p:nvGrpSpPr>
          <p:cNvPr id="44" name="Group 43">
            <a:extLst>
              <a:ext uri="{FF2B5EF4-FFF2-40B4-BE49-F238E27FC236}">
                <a16:creationId xmlns:a16="http://schemas.microsoft.com/office/drawing/2014/main" id="{B47B189B-2D02-C041-833B-EA72BC2DBECE}"/>
              </a:ext>
            </a:extLst>
          </p:cNvPr>
          <p:cNvGrpSpPr/>
          <p:nvPr/>
        </p:nvGrpSpPr>
        <p:grpSpPr>
          <a:xfrm>
            <a:off x="1510437" y="4236335"/>
            <a:ext cx="9263854" cy="461665"/>
            <a:chOff x="1510437" y="5463251"/>
            <a:chExt cx="7803399" cy="461665"/>
          </a:xfrm>
        </p:grpSpPr>
        <p:cxnSp>
          <p:nvCxnSpPr>
            <p:cNvPr id="45" name="Straight Arrow Connector 44">
              <a:extLst>
                <a:ext uri="{FF2B5EF4-FFF2-40B4-BE49-F238E27FC236}">
                  <a16:creationId xmlns:a16="http://schemas.microsoft.com/office/drawing/2014/main" id="{C5F5660A-F277-0144-90F7-22F46ADB5CC7}"/>
                </a:ext>
              </a:extLst>
            </p:cNvPr>
            <p:cNvCxnSpPr>
              <a:cxnSpLocks/>
            </p:cNvCxnSpPr>
            <p:nvPr/>
          </p:nvCxnSpPr>
          <p:spPr>
            <a:xfrm>
              <a:off x="1615310" y="5463251"/>
              <a:ext cx="763047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41C99606-BACD-EA4E-9A1C-ED6E30554578}"/>
                </a:ext>
              </a:extLst>
            </p:cNvPr>
            <p:cNvSpPr txBox="1"/>
            <p:nvPr/>
          </p:nvSpPr>
          <p:spPr>
            <a:xfrm>
              <a:off x="6648097" y="5463251"/>
              <a:ext cx="2665739" cy="461665"/>
            </a:xfrm>
            <a:prstGeom prst="rect">
              <a:avLst/>
            </a:prstGeom>
            <a:noFill/>
          </p:spPr>
          <p:txBody>
            <a:bodyPr wrap="none" rtlCol="0">
              <a:spAutoFit/>
            </a:bodyPr>
            <a:lstStyle/>
            <a:p>
              <a:pPr algn="l"/>
              <a:r>
                <a:rPr lang="en-US" sz="2400" b="1" dirty="0">
                  <a:latin typeface="Sniglet" pitchFamily="82" charset="0"/>
                </a:rPr>
                <a:t>High memory address</a:t>
              </a:r>
            </a:p>
          </p:txBody>
        </p:sp>
        <p:sp>
          <p:nvSpPr>
            <p:cNvPr id="47" name="TextBox 46">
              <a:extLst>
                <a:ext uri="{FF2B5EF4-FFF2-40B4-BE49-F238E27FC236}">
                  <a16:creationId xmlns:a16="http://schemas.microsoft.com/office/drawing/2014/main" id="{0189003A-5F01-C447-AA69-00450D61C198}"/>
                </a:ext>
              </a:extLst>
            </p:cNvPr>
            <p:cNvSpPr txBox="1"/>
            <p:nvPr/>
          </p:nvSpPr>
          <p:spPr>
            <a:xfrm>
              <a:off x="1510437" y="5463251"/>
              <a:ext cx="2604976" cy="461665"/>
            </a:xfrm>
            <a:prstGeom prst="rect">
              <a:avLst/>
            </a:prstGeom>
            <a:noFill/>
          </p:spPr>
          <p:txBody>
            <a:bodyPr wrap="none" rtlCol="0">
              <a:spAutoFit/>
            </a:bodyPr>
            <a:lstStyle/>
            <a:p>
              <a:pPr algn="l"/>
              <a:r>
                <a:rPr lang="en-US" sz="2400" b="1" dirty="0">
                  <a:latin typeface="Sniglet" pitchFamily="82" charset="0"/>
                </a:rPr>
                <a:t>Low memory address</a:t>
              </a:r>
            </a:p>
          </p:txBody>
        </p:sp>
      </p:grpSp>
      <p:cxnSp>
        <p:nvCxnSpPr>
          <p:cNvPr id="43" name="Straight Arrow Connector 42">
            <a:extLst>
              <a:ext uri="{FF2B5EF4-FFF2-40B4-BE49-F238E27FC236}">
                <a16:creationId xmlns:a16="http://schemas.microsoft.com/office/drawing/2014/main" id="{2C8C4354-87A5-8E40-956D-84D8C8E3F46A}"/>
              </a:ext>
            </a:extLst>
          </p:cNvPr>
          <p:cNvCxnSpPr>
            <a:cxnSpLocks/>
            <a:stCxn id="30" idx="2"/>
          </p:cNvCxnSpPr>
          <p:nvPr/>
        </p:nvCxnSpPr>
        <p:spPr>
          <a:xfrm>
            <a:off x="2689246" y="4059597"/>
            <a:ext cx="3815726" cy="11142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F2575BC-179B-D848-9B05-1FC0A07D6FCC}"/>
              </a:ext>
            </a:extLst>
          </p:cNvPr>
          <p:cNvCxnSpPr>
            <a:cxnSpLocks/>
            <a:stCxn id="31" idx="2"/>
          </p:cNvCxnSpPr>
          <p:nvPr/>
        </p:nvCxnSpPr>
        <p:spPr>
          <a:xfrm>
            <a:off x="5074499" y="4061526"/>
            <a:ext cx="921187" cy="111235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1F980FD-2D31-5E41-976B-F46ECB8BF6FD}"/>
              </a:ext>
            </a:extLst>
          </p:cNvPr>
          <p:cNvCxnSpPr>
            <a:cxnSpLocks/>
            <a:stCxn id="32" idx="2"/>
          </p:cNvCxnSpPr>
          <p:nvPr/>
        </p:nvCxnSpPr>
        <p:spPr>
          <a:xfrm flipH="1">
            <a:off x="5362434" y="4059597"/>
            <a:ext cx="1994682" cy="11142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2510EEC-1762-B144-A72C-18A432C95268}"/>
              </a:ext>
            </a:extLst>
          </p:cNvPr>
          <p:cNvCxnSpPr>
            <a:cxnSpLocks/>
            <a:stCxn id="33" idx="2"/>
          </p:cNvCxnSpPr>
          <p:nvPr/>
        </p:nvCxnSpPr>
        <p:spPr>
          <a:xfrm flipH="1">
            <a:off x="4791919" y="4061526"/>
            <a:ext cx="4910375" cy="111235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4" name="Title 1">
            <a:extLst>
              <a:ext uri="{FF2B5EF4-FFF2-40B4-BE49-F238E27FC236}">
                <a16:creationId xmlns:a16="http://schemas.microsoft.com/office/drawing/2014/main" id="{9F31114E-CBDD-1F4B-875A-14B639C5C013}"/>
              </a:ext>
            </a:extLst>
          </p:cNvPr>
          <p:cNvSpPr>
            <a:spLocks noGrp="1"/>
          </p:cNvSpPr>
          <p:nvPr>
            <p:ph type="title"/>
          </p:nvPr>
        </p:nvSpPr>
        <p:spPr/>
        <p:txBody>
          <a:bodyPr/>
          <a:lstStyle/>
          <a:p>
            <a:r>
              <a:rPr lang="en-US" sz="3600" dirty="0">
                <a:latin typeface="Bangers" pitchFamily="2" charset="77"/>
                <a:cs typeface="Courier New" panose="02070309020205020404" pitchFamily="49" charset="0"/>
              </a:rPr>
              <a:t>Little Endian: </a:t>
            </a:r>
            <a:r>
              <a:rPr lang="en-US" sz="3600" dirty="0">
                <a:solidFill>
                  <a:schemeClr val="accent6"/>
                </a:solidFill>
                <a:latin typeface="Bangers" pitchFamily="2" charset="77"/>
                <a:cs typeface="Courier New" panose="02070309020205020404" pitchFamily="49" charset="0"/>
              </a:rPr>
              <a:t>least</a:t>
            </a:r>
            <a:r>
              <a:rPr lang="en-US" sz="3600" dirty="0">
                <a:latin typeface="Bangers" pitchFamily="2" charset="77"/>
                <a:cs typeface="Courier New" panose="02070309020205020404" pitchFamily="49" charset="0"/>
              </a:rPr>
              <a:t> significant byte -&gt; </a:t>
            </a:r>
            <a:r>
              <a:rPr lang="en-US" sz="3600" dirty="0">
                <a:solidFill>
                  <a:schemeClr val="accent6"/>
                </a:solidFill>
                <a:latin typeface="Bangers" pitchFamily="2" charset="77"/>
                <a:cs typeface="Courier New" panose="02070309020205020404" pitchFamily="49" charset="0"/>
              </a:rPr>
              <a:t>low</a:t>
            </a:r>
            <a:r>
              <a:rPr lang="en-US" sz="3600" dirty="0">
                <a:latin typeface="Bangers" pitchFamily="2" charset="77"/>
                <a:cs typeface="Courier New" panose="02070309020205020404" pitchFamily="49" charset="0"/>
              </a:rPr>
              <a:t> address</a:t>
            </a:r>
            <a:endParaRPr lang="en-US" sz="3600" dirty="0">
              <a:latin typeface="Bangers" pitchFamily="2" charset="77"/>
            </a:endParaRPr>
          </a:p>
        </p:txBody>
      </p:sp>
    </p:spTree>
    <p:extLst>
      <p:ext uri="{BB962C8B-B14F-4D97-AF65-F5344CB8AC3E}">
        <p14:creationId xmlns:p14="http://schemas.microsoft.com/office/powerpoint/2010/main" val="36824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A342-9345-1045-AF5A-E4D32127B319}"/>
              </a:ext>
            </a:extLst>
          </p:cNvPr>
          <p:cNvSpPr>
            <a:spLocks noGrp="1"/>
          </p:cNvSpPr>
          <p:nvPr>
            <p:ph type="title"/>
          </p:nvPr>
        </p:nvSpPr>
        <p:spPr/>
        <p:txBody>
          <a:bodyPr/>
          <a:lstStyle/>
          <a:p>
            <a:r>
              <a:rPr lang="en-US" sz="3600" dirty="0">
                <a:latin typeface="Bangers" pitchFamily="2" charset="77"/>
                <a:cs typeface="Courier New" panose="02070309020205020404" pitchFamily="49" charset="0"/>
              </a:rPr>
              <a:t>Little Endian: </a:t>
            </a:r>
            <a:r>
              <a:rPr lang="en-US" sz="3600" dirty="0">
                <a:solidFill>
                  <a:schemeClr val="accent6"/>
                </a:solidFill>
                <a:latin typeface="Bangers" pitchFamily="2" charset="77"/>
                <a:cs typeface="Courier New" panose="02070309020205020404" pitchFamily="49" charset="0"/>
              </a:rPr>
              <a:t>least</a:t>
            </a:r>
            <a:r>
              <a:rPr lang="en-US" sz="3600" dirty="0">
                <a:latin typeface="Bangers" pitchFamily="2" charset="77"/>
                <a:cs typeface="Courier New" panose="02070309020205020404" pitchFamily="49" charset="0"/>
              </a:rPr>
              <a:t> significant byte -&gt; </a:t>
            </a:r>
            <a:r>
              <a:rPr lang="en-US" sz="3600" dirty="0">
                <a:solidFill>
                  <a:schemeClr val="accent6"/>
                </a:solidFill>
                <a:latin typeface="Bangers" pitchFamily="2" charset="77"/>
                <a:cs typeface="Courier New" panose="02070309020205020404" pitchFamily="49" charset="0"/>
              </a:rPr>
              <a:t>low</a:t>
            </a:r>
            <a:r>
              <a:rPr lang="en-US" sz="3600" dirty="0">
                <a:latin typeface="Bangers" pitchFamily="2" charset="77"/>
                <a:cs typeface="Courier New" panose="02070309020205020404" pitchFamily="49" charset="0"/>
              </a:rPr>
              <a:t> address</a:t>
            </a:r>
            <a:endParaRPr lang="en-US" sz="3600" dirty="0">
              <a:latin typeface="Bangers" pitchFamily="2" charset="77"/>
            </a:endParaRPr>
          </a:p>
        </p:txBody>
      </p:sp>
      <p:sp>
        <p:nvSpPr>
          <p:cNvPr id="5" name="TextBox 4">
            <a:extLst>
              <a:ext uri="{FF2B5EF4-FFF2-40B4-BE49-F238E27FC236}">
                <a16:creationId xmlns:a16="http://schemas.microsoft.com/office/drawing/2014/main" id="{E5233465-F512-A64C-9558-DFB7E0DCFF75}"/>
              </a:ext>
            </a:extLst>
          </p:cNvPr>
          <p:cNvSpPr txBox="1"/>
          <p:nvPr/>
        </p:nvSpPr>
        <p:spPr>
          <a:xfrm>
            <a:off x="1498501" y="2847733"/>
            <a:ext cx="6546985" cy="461665"/>
          </a:xfrm>
          <a:prstGeom prst="rect">
            <a:avLst/>
          </a:prstGeom>
          <a:noFill/>
        </p:spPr>
        <p:txBody>
          <a:bodyPr wrap="none" rtlCol="0">
            <a:spAutoFit/>
          </a:bodyPr>
          <a:lstStyle/>
          <a:p>
            <a:pPr algn="l"/>
            <a:r>
              <a:rPr lang="en-US" sz="2400" b="1" dirty="0">
                <a:latin typeface="Sniglet" pitchFamily="82" charset="0"/>
              </a:rPr>
              <a:t>int: 4 bytes,                     </a:t>
            </a:r>
            <a:r>
              <a:rPr lang="en-US" sz="2400" b="1" dirty="0" err="1">
                <a:latin typeface="Sniglet" pitchFamily="82" charset="0"/>
              </a:rPr>
              <a:t>i</a:t>
            </a:r>
            <a:r>
              <a:rPr lang="en-US" sz="2400" b="1" dirty="0">
                <a:latin typeface="Sniglet" pitchFamily="82" charset="0"/>
              </a:rPr>
              <a:t> = 0x44c = 0x 00 00 04 4c</a:t>
            </a:r>
          </a:p>
        </p:txBody>
      </p:sp>
      <p:sp>
        <p:nvSpPr>
          <p:cNvPr id="6" name="TextBox 5">
            <a:extLst>
              <a:ext uri="{FF2B5EF4-FFF2-40B4-BE49-F238E27FC236}">
                <a16:creationId xmlns:a16="http://schemas.microsoft.com/office/drawing/2014/main" id="{1C6128D6-29FD-7B4B-BE9E-19CBEFD8CD8F}"/>
              </a:ext>
            </a:extLst>
          </p:cNvPr>
          <p:cNvSpPr txBox="1"/>
          <p:nvPr/>
        </p:nvSpPr>
        <p:spPr>
          <a:xfrm>
            <a:off x="2197765" y="4176668"/>
            <a:ext cx="982961" cy="461665"/>
          </a:xfrm>
          <a:prstGeom prst="rect">
            <a:avLst/>
          </a:prstGeom>
          <a:noFill/>
        </p:spPr>
        <p:txBody>
          <a:bodyPr wrap="none" rtlCol="0">
            <a:spAutoFit/>
          </a:bodyPr>
          <a:lstStyle/>
          <a:p>
            <a:pPr algn="l"/>
            <a:r>
              <a:rPr lang="en-US" sz="2400" b="1" dirty="0">
                <a:latin typeface="Sniglet" pitchFamily="82" charset="0"/>
              </a:rPr>
              <a:t>Byte 1</a:t>
            </a:r>
          </a:p>
        </p:txBody>
      </p:sp>
      <p:sp>
        <p:nvSpPr>
          <p:cNvPr id="14" name="TextBox 13">
            <a:extLst>
              <a:ext uri="{FF2B5EF4-FFF2-40B4-BE49-F238E27FC236}">
                <a16:creationId xmlns:a16="http://schemas.microsoft.com/office/drawing/2014/main" id="{D8E4887E-79B7-B746-BC87-39E07FDE545D}"/>
              </a:ext>
            </a:extLst>
          </p:cNvPr>
          <p:cNvSpPr txBox="1"/>
          <p:nvPr/>
        </p:nvSpPr>
        <p:spPr>
          <a:xfrm>
            <a:off x="4549355" y="4178597"/>
            <a:ext cx="1050288" cy="461665"/>
          </a:xfrm>
          <a:prstGeom prst="rect">
            <a:avLst/>
          </a:prstGeom>
          <a:noFill/>
        </p:spPr>
        <p:txBody>
          <a:bodyPr wrap="none" rtlCol="0">
            <a:spAutoFit/>
          </a:bodyPr>
          <a:lstStyle/>
          <a:p>
            <a:pPr algn="l"/>
            <a:r>
              <a:rPr lang="en-US" sz="2400" b="1" dirty="0">
                <a:latin typeface="Sniglet" pitchFamily="82" charset="0"/>
              </a:rPr>
              <a:t>Byte 2</a:t>
            </a:r>
          </a:p>
        </p:txBody>
      </p:sp>
      <p:sp>
        <p:nvSpPr>
          <p:cNvPr id="16" name="TextBox 15">
            <a:extLst>
              <a:ext uri="{FF2B5EF4-FFF2-40B4-BE49-F238E27FC236}">
                <a16:creationId xmlns:a16="http://schemas.microsoft.com/office/drawing/2014/main" id="{1F6A31C5-E2EC-BA4B-8FE2-C810DCE8457D}"/>
              </a:ext>
            </a:extLst>
          </p:cNvPr>
          <p:cNvSpPr txBox="1"/>
          <p:nvPr/>
        </p:nvSpPr>
        <p:spPr>
          <a:xfrm>
            <a:off x="6829567" y="4176668"/>
            <a:ext cx="1055097" cy="461665"/>
          </a:xfrm>
          <a:prstGeom prst="rect">
            <a:avLst/>
          </a:prstGeom>
          <a:noFill/>
        </p:spPr>
        <p:txBody>
          <a:bodyPr wrap="none" rtlCol="0">
            <a:spAutoFit/>
          </a:bodyPr>
          <a:lstStyle/>
          <a:p>
            <a:pPr algn="l"/>
            <a:r>
              <a:rPr lang="en-US" sz="2400" b="1" dirty="0">
                <a:latin typeface="Sniglet" pitchFamily="82" charset="0"/>
              </a:rPr>
              <a:t>Byte 3</a:t>
            </a:r>
          </a:p>
        </p:txBody>
      </p:sp>
      <p:sp>
        <p:nvSpPr>
          <p:cNvPr id="17" name="TextBox 16">
            <a:extLst>
              <a:ext uri="{FF2B5EF4-FFF2-40B4-BE49-F238E27FC236}">
                <a16:creationId xmlns:a16="http://schemas.microsoft.com/office/drawing/2014/main" id="{F4A1AEC3-97AC-FA4D-9DA8-501F6243FF0E}"/>
              </a:ext>
            </a:extLst>
          </p:cNvPr>
          <p:cNvSpPr txBox="1"/>
          <p:nvPr/>
        </p:nvSpPr>
        <p:spPr>
          <a:xfrm>
            <a:off x="9181157" y="4178597"/>
            <a:ext cx="1042273" cy="461665"/>
          </a:xfrm>
          <a:prstGeom prst="rect">
            <a:avLst/>
          </a:prstGeom>
          <a:noFill/>
        </p:spPr>
        <p:txBody>
          <a:bodyPr wrap="none" rtlCol="0">
            <a:spAutoFit/>
          </a:bodyPr>
          <a:lstStyle/>
          <a:p>
            <a:pPr algn="l"/>
            <a:r>
              <a:rPr lang="en-US" sz="2400" b="1" dirty="0">
                <a:latin typeface="Sniglet" pitchFamily="82" charset="0"/>
              </a:rPr>
              <a:t>Byte 4</a:t>
            </a:r>
          </a:p>
        </p:txBody>
      </p:sp>
      <p:grpSp>
        <p:nvGrpSpPr>
          <p:cNvPr id="18" name="Group 17">
            <a:extLst>
              <a:ext uri="{FF2B5EF4-FFF2-40B4-BE49-F238E27FC236}">
                <a16:creationId xmlns:a16="http://schemas.microsoft.com/office/drawing/2014/main" id="{A760F811-3657-9549-BE66-1C8A544EACD7}"/>
              </a:ext>
            </a:extLst>
          </p:cNvPr>
          <p:cNvGrpSpPr/>
          <p:nvPr/>
        </p:nvGrpSpPr>
        <p:grpSpPr>
          <a:xfrm>
            <a:off x="1510437" y="5173883"/>
            <a:ext cx="9263854" cy="461665"/>
            <a:chOff x="1510437" y="5463251"/>
            <a:chExt cx="7803399" cy="461665"/>
          </a:xfrm>
        </p:grpSpPr>
        <p:cxnSp>
          <p:nvCxnSpPr>
            <p:cNvPr id="19" name="Straight Arrow Connector 18">
              <a:extLst>
                <a:ext uri="{FF2B5EF4-FFF2-40B4-BE49-F238E27FC236}">
                  <a16:creationId xmlns:a16="http://schemas.microsoft.com/office/drawing/2014/main" id="{B24A55DE-5145-0E4A-8825-9304709DFB0E}"/>
                </a:ext>
              </a:extLst>
            </p:cNvPr>
            <p:cNvCxnSpPr>
              <a:cxnSpLocks/>
            </p:cNvCxnSpPr>
            <p:nvPr/>
          </p:nvCxnSpPr>
          <p:spPr>
            <a:xfrm>
              <a:off x="1615310" y="5463251"/>
              <a:ext cx="763047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B0BCA1C-76AF-E944-B24F-3AB0E87B0E3F}"/>
                </a:ext>
              </a:extLst>
            </p:cNvPr>
            <p:cNvSpPr txBox="1"/>
            <p:nvPr/>
          </p:nvSpPr>
          <p:spPr>
            <a:xfrm>
              <a:off x="6648097" y="5463251"/>
              <a:ext cx="2665739" cy="461665"/>
            </a:xfrm>
            <a:prstGeom prst="rect">
              <a:avLst/>
            </a:prstGeom>
            <a:noFill/>
          </p:spPr>
          <p:txBody>
            <a:bodyPr wrap="none" rtlCol="0">
              <a:spAutoFit/>
            </a:bodyPr>
            <a:lstStyle/>
            <a:p>
              <a:pPr algn="l"/>
              <a:r>
                <a:rPr lang="en-US" sz="2400" b="1" dirty="0">
                  <a:latin typeface="Sniglet" pitchFamily="82" charset="0"/>
                </a:rPr>
                <a:t>High memory address</a:t>
              </a:r>
            </a:p>
          </p:txBody>
        </p:sp>
        <p:sp>
          <p:nvSpPr>
            <p:cNvPr id="21" name="TextBox 20">
              <a:extLst>
                <a:ext uri="{FF2B5EF4-FFF2-40B4-BE49-F238E27FC236}">
                  <a16:creationId xmlns:a16="http://schemas.microsoft.com/office/drawing/2014/main" id="{53E8D635-2F0A-804F-8BB3-91C72203E250}"/>
                </a:ext>
              </a:extLst>
            </p:cNvPr>
            <p:cNvSpPr txBox="1"/>
            <p:nvPr/>
          </p:nvSpPr>
          <p:spPr>
            <a:xfrm>
              <a:off x="1510437" y="5463251"/>
              <a:ext cx="2604976" cy="461665"/>
            </a:xfrm>
            <a:prstGeom prst="rect">
              <a:avLst/>
            </a:prstGeom>
            <a:noFill/>
          </p:spPr>
          <p:txBody>
            <a:bodyPr wrap="none" rtlCol="0">
              <a:spAutoFit/>
            </a:bodyPr>
            <a:lstStyle/>
            <a:p>
              <a:pPr algn="l"/>
              <a:r>
                <a:rPr lang="en-US" sz="2400" b="1" dirty="0">
                  <a:latin typeface="Sniglet" pitchFamily="82" charset="0"/>
                </a:rPr>
                <a:t>Low memory address</a:t>
              </a:r>
            </a:p>
          </p:txBody>
        </p:sp>
      </p:grpSp>
      <p:graphicFrame>
        <p:nvGraphicFramePr>
          <p:cNvPr id="23" name="Table 22">
            <a:extLst>
              <a:ext uri="{FF2B5EF4-FFF2-40B4-BE49-F238E27FC236}">
                <a16:creationId xmlns:a16="http://schemas.microsoft.com/office/drawing/2014/main" id="{ED6A8FB6-C83D-EF4A-947D-141DB15B1F48}"/>
              </a:ext>
            </a:extLst>
          </p:cNvPr>
          <p:cNvGraphicFramePr>
            <a:graphicFrameLocks noGrp="1"/>
          </p:cNvGraphicFramePr>
          <p:nvPr/>
        </p:nvGraphicFramePr>
        <p:xfrm>
          <a:off x="4319305"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04</a:t>
                      </a:r>
                    </a:p>
                  </a:txBody>
                  <a:tcPr/>
                </a:tc>
                <a:extLst>
                  <a:ext uri="{0D108BD9-81ED-4DB2-BD59-A6C34878D82A}">
                    <a16:rowId xmlns:a16="http://schemas.microsoft.com/office/drawing/2014/main" val="507602585"/>
                  </a:ext>
                </a:extLst>
              </a:tr>
            </a:tbl>
          </a:graphicData>
        </a:graphic>
      </p:graphicFrame>
      <p:graphicFrame>
        <p:nvGraphicFramePr>
          <p:cNvPr id="24" name="Table 23">
            <a:extLst>
              <a:ext uri="{FF2B5EF4-FFF2-40B4-BE49-F238E27FC236}">
                <a16:creationId xmlns:a16="http://schemas.microsoft.com/office/drawing/2014/main" id="{2714CB24-AD5C-4143-82EF-83F41ED38CDB}"/>
              </a:ext>
            </a:extLst>
          </p:cNvPr>
          <p:cNvGraphicFramePr>
            <a:graphicFrameLocks noGrp="1"/>
          </p:cNvGraphicFramePr>
          <p:nvPr/>
        </p:nvGraphicFramePr>
        <p:xfrm>
          <a:off x="6653240"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00</a:t>
                      </a:r>
                    </a:p>
                  </a:txBody>
                  <a:tcPr/>
                </a:tc>
                <a:extLst>
                  <a:ext uri="{0D108BD9-81ED-4DB2-BD59-A6C34878D82A}">
                    <a16:rowId xmlns:a16="http://schemas.microsoft.com/office/drawing/2014/main" val="507602585"/>
                  </a:ext>
                </a:extLst>
              </a:tr>
            </a:tbl>
          </a:graphicData>
        </a:graphic>
      </p:graphicFrame>
      <p:graphicFrame>
        <p:nvGraphicFramePr>
          <p:cNvPr id="25" name="Table 24">
            <a:extLst>
              <a:ext uri="{FF2B5EF4-FFF2-40B4-BE49-F238E27FC236}">
                <a16:creationId xmlns:a16="http://schemas.microsoft.com/office/drawing/2014/main" id="{18D8B7DF-04F0-3242-866F-CC3D8751C24F}"/>
              </a:ext>
            </a:extLst>
          </p:cNvPr>
          <p:cNvGraphicFramePr>
            <a:graphicFrameLocks noGrp="1"/>
          </p:cNvGraphicFramePr>
          <p:nvPr/>
        </p:nvGraphicFramePr>
        <p:xfrm>
          <a:off x="1985370"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4c</a:t>
                      </a:r>
                    </a:p>
                  </a:txBody>
                  <a:tcPr/>
                </a:tc>
                <a:extLst>
                  <a:ext uri="{0D108BD9-81ED-4DB2-BD59-A6C34878D82A}">
                    <a16:rowId xmlns:a16="http://schemas.microsoft.com/office/drawing/2014/main" val="507602585"/>
                  </a:ext>
                </a:extLst>
              </a:tr>
            </a:tbl>
          </a:graphicData>
        </a:graphic>
      </p:graphicFrame>
      <p:graphicFrame>
        <p:nvGraphicFramePr>
          <p:cNvPr id="26" name="Table 25">
            <a:extLst>
              <a:ext uri="{FF2B5EF4-FFF2-40B4-BE49-F238E27FC236}">
                <a16:creationId xmlns:a16="http://schemas.microsoft.com/office/drawing/2014/main" id="{4E48BC95-68BB-D24F-9D5D-235A1248BC03}"/>
              </a:ext>
            </a:extLst>
          </p:cNvPr>
          <p:cNvGraphicFramePr>
            <a:graphicFrameLocks noGrp="1"/>
          </p:cNvGraphicFramePr>
          <p:nvPr/>
        </p:nvGraphicFramePr>
        <p:xfrm>
          <a:off x="8987175" y="354211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00</a:t>
                      </a:r>
                    </a:p>
                  </a:txBody>
                  <a:tcPr/>
                </a:tc>
                <a:extLst>
                  <a:ext uri="{0D108BD9-81ED-4DB2-BD59-A6C34878D82A}">
                    <a16:rowId xmlns:a16="http://schemas.microsoft.com/office/drawing/2014/main" val="507602585"/>
                  </a:ext>
                </a:extLst>
              </a:tr>
            </a:tbl>
          </a:graphicData>
        </a:graphic>
      </p:graphicFrame>
      <p:cxnSp>
        <p:nvCxnSpPr>
          <p:cNvPr id="7" name="Straight Arrow Connector 6">
            <a:extLst>
              <a:ext uri="{FF2B5EF4-FFF2-40B4-BE49-F238E27FC236}">
                <a16:creationId xmlns:a16="http://schemas.microsoft.com/office/drawing/2014/main" id="{87F1E354-9537-514A-89D7-93196106C8B9}"/>
              </a:ext>
            </a:extLst>
          </p:cNvPr>
          <p:cNvCxnSpPr>
            <a:cxnSpLocks/>
          </p:cNvCxnSpPr>
          <p:nvPr/>
        </p:nvCxnSpPr>
        <p:spPr>
          <a:xfrm flipH="1">
            <a:off x="2997843" y="3171463"/>
            <a:ext cx="4745621" cy="54401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BCA2BD6-CB09-7244-BA69-DA48D9836376}"/>
              </a:ext>
            </a:extLst>
          </p:cNvPr>
          <p:cNvCxnSpPr>
            <a:cxnSpLocks/>
          </p:cNvCxnSpPr>
          <p:nvPr/>
        </p:nvCxnSpPr>
        <p:spPr>
          <a:xfrm flipH="1">
            <a:off x="4965539" y="3171463"/>
            <a:ext cx="2395961" cy="54401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515F47A-E850-3E45-B26A-163A1155C952}"/>
              </a:ext>
            </a:extLst>
          </p:cNvPr>
          <p:cNvCxnSpPr>
            <a:cxnSpLocks/>
          </p:cNvCxnSpPr>
          <p:nvPr/>
        </p:nvCxnSpPr>
        <p:spPr>
          <a:xfrm>
            <a:off x="6944810" y="3171463"/>
            <a:ext cx="416690" cy="62503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60EA8C-B3E9-2E46-ACE1-C1E64D686EE4}"/>
              </a:ext>
            </a:extLst>
          </p:cNvPr>
          <p:cNvCxnSpPr>
            <a:cxnSpLocks/>
          </p:cNvCxnSpPr>
          <p:nvPr/>
        </p:nvCxnSpPr>
        <p:spPr>
          <a:xfrm>
            <a:off x="6493397" y="3171463"/>
            <a:ext cx="3217762" cy="54401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52A4D4CE-E5BC-904A-A44C-3C12EF38A2F1}"/>
              </a:ext>
            </a:extLst>
          </p:cNvPr>
          <p:cNvSpPr>
            <a:spLocks noGrp="1"/>
          </p:cNvSpPr>
          <p:nvPr>
            <p:ph type="body" idx="1"/>
          </p:nvPr>
        </p:nvSpPr>
        <p:spPr>
          <a:xfrm>
            <a:off x="1402733" y="2061256"/>
            <a:ext cx="9290766" cy="663219"/>
          </a:xfrm>
        </p:spPr>
        <p:txBody>
          <a:bodyPr/>
          <a:lstStyle/>
          <a:p>
            <a:pPr marL="50799" indent="0">
              <a:buNone/>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1100;</a:t>
            </a:r>
          </a:p>
        </p:txBody>
      </p:sp>
      <p:sp>
        <p:nvSpPr>
          <p:cNvPr id="30" name="Rectangle 29">
            <a:extLst>
              <a:ext uri="{FF2B5EF4-FFF2-40B4-BE49-F238E27FC236}">
                <a16:creationId xmlns:a16="http://schemas.microsoft.com/office/drawing/2014/main" id="{DB4658C0-BC99-724D-A5BE-689D667DF2CE}"/>
              </a:ext>
            </a:extLst>
          </p:cNvPr>
          <p:cNvSpPr/>
          <p:nvPr/>
        </p:nvSpPr>
        <p:spPr>
          <a:xfrm>
            <a:off x="1521619" y="2268638"/>
            <a:ext cx="9252671" cy="3651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chemeClr val="bg1"/>
                </a:solidFill>
                <a:latin typeface="Courier" pitchFamily="2" charset="0"/>
                <a:cs typeface="Arial"/>
              </a:rPr>
              <a:t>32 bits: </a:t>
            </a:r>
            <a:r>
              <a:rPr lang="en-US" sz="3200" dirty="0" err="1">
                <a:solidFill>
                  <a:schemeClr val="bg1"/>
                </a:solidFill>
                <a:latin typeface="Courier" pitchFamily="2" charset="0"/>
                <a:cs typeface="Arial"/>
              </a:rPr>
              <a:t>struct.pack</a:t>
            </a:r>
            <a:r>
              <a:rPr lang="en-US" sz="3200" dirty="0">
                <a:solidFill>
                  <a:schemeClr val="bg1"/>
                </a:solidFill>
                <a:latin typeface="Courier" pitchFamily="2" charset="0"/>
                <a:cs typeface="Arial"/>
              </a:rPr>
              <a:t>(”&lt;</a:t>
            </a:r>
            <a:r>
              <a:rPr lang="en-US" sz="3200" dirty="0" err="1">
                <a:solidFill>
                  <a:schemeClr val="bg1"/>
                </a:solidFill>
                <a:latin typeface="Courier" pitchFamily="2" charset="0"/>
                <a:cs typeface="Arial"/>
              </a:rPr>
              <a:t>i</a:t>
            </a:r>
            <a:r>
              <a:rPr lang="en-US" sz="3200" dirty="0">
                <a:solidFill>
                  <a:schemeClr val="bg1"/>
                </a:solidFill>
                <a:latin typeface="Courier" pitchFamily="2" charset="0"/>
                <a:cs typeface="Arial"/>
              </a:rPr>
              <a:t>”, 1100)</a:t>
            </a:r>
          </a:p>
          <a:p>
            <a:pPr lvl="0" algn="ctr"/>
            <a:r>
              <a:rPr lang="en-US" sz="3200" dirty="0">
                <a:solidFill>
                  <a:schemeClr val="bg1"/>
                </a:solidFill>
                <a:latin typeface="Courier" pitchFamily="2" charset="0"/>
                <a:cs typeface="Arial"/>
              </a:rPr>
              <a:t>pwn.p32(1100)</a:t>
            </a:r>
          </a:p>
          <a:p>
            <a:pPr lvl="0" algn="ctr"/>
            <a:r>
              <a:rPr lang="en-US" sz="3200" dirty="0">
                <a:solidFill>
                  <a:schemeClr val="bg1"/>
                </a:solidFill>
                <a:latin typeface="Courier" pitchFamily="2" charset="0"/>
                <a:cs typeface="Arial"/>
              </a:rPr>
              <a:t>64 bits: </a:t>
            </a:r>
            <a:r>
              <a:rPr lang="en-US" sz="3200" dirty="0" err="1">
                <a:solidFill>
                  <a:schemeClr val="bg1"/>
                </a:solidFill>
                <a:latin typeface="Courier" pitchFamily="2" charset="0"/>
                <a:cs typeface="Arial"/>
              </a:rPr>
              <a:t>struct.pack</a:t>
            </a:r>
            <a:r>
              <a:rPr lang="en-US" sz="3200" dirty="0">
                <a:solidFill>
                  <a:schemeClr val="bg1"/>
                </a:solidFill>
                <a:latin typeface="Courier" pitchFamily="2" charset="0"/>
                <a:cs typeface="Arial"/>
              </a:rPr>
              <a:t>(”&lt;I”, 1100)</a:t>
            </a:r>
          </a:p>
          <a:p>
            <a:pPr lvl="0" algn="ctr"/>
            <a:r>
              <a:rPr lang="en-US" sz="3200" dirty="0">
                <a:solidFill>
                  <a:schemeClr val="bg1"/>
                </a:solidFill>
                <a:latin typeface="Courier" pitchFamily="2" charset="0"/>
                <a:cs typeface="Arial"/>
              </a:rPr>
              <a:t>pwn.p64(1100)</a:t>
            </a:r>
          </a:p>
        </p:txBody>
      </p:sp>
    </p:spTree>
    <p:extLst>
      <p:ext uri="{BB962C8B-B14F-4D97-AF65-F5344CB8AC3E}">
        <p14:creationId xmlns:p14="http://schemas.microsoft.com/office/powerpoint/2010/main" val="196960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a:extLst>
              <a:ext uri="{FF2B5EF4-FFF2-40B4-BE49-F238E27FC236}">
                <a16:creationId xmlns:a16="http://schemas.microsoft.com/office/drawing/2014/main" id="{52A4D4CE-E5BC-904A-A44C-3C12EF38A2F1}"/>
              </a:ext>
            </a:extLst>
          </p:cNvPr>
          <p:cNvSpPr>
            <a:spLocks noGrp="1"/>
          </p:cNvSpPr>
          <p:nvPr>
            <p:ph type="body" idx="1"/>
          </p:nvPr>
        </p:nvSpPr>
        <p:spPr>
          <a:xfrm>
            <a:off x="1402733" y="2061256"/>
            <a:ext cx="9290766" cy="663219"/>
          </a:xfrm>
        </p:spPr>
        <p:txBody>
          <a:bodyPr/>
          <a:lstStyle/>
          <a:p>
            <a:pPr marL="50799" indent="0">
              <a:buNone/>
            </a:pPr>
            <a:r>
              <a:rPr lang="en-US" dirty="0">
                <a:latin typeface="Courier New" panose="02070309020205020404" pitchFamily="49" charset="0"/>
                <a:cs typeface="Courier New" panose="02070309020205020404" pitchFamily="49" charset="0"/>
              </a:rPr>
              <a:t>char s[4] = “\x4c\x04\x00\x00”;</a:t>
            </a:r>
          </a:p>
        </p:txBody>
      </p:sp>
      <p:sp>
        <p:nvSpPr>
          <p:cNvPr id="30" name="TextBox 29">
            <a:extLst>
              <a:ext uri="{FF2B5EF4-FFF2-40B4-BE49-F238E27FC236}">
                <a16:creationId xmlns:a16="http://schemas.microsoft.com/office/drawing/2014/main" id="{0141AA0B-B480-D247-A569-0E52BB5EF2CC}"/>
              </a:ext>
            </a:extLst>
          </p:cNvPr>
          <p:cNvSpPr txBox="1"/>
          <p:nvPr/>
        </p:nvSpPr>
        <p:spPr>
          <a:xfrm>
            <a:off x="2197765" y="3597932"/>
            <a:ext cx="982961" cy="461665"/>
          </a:xfrm>
          <a:prstGeom prst="rect">
            <a:avLst/>
          </a:prstGeom>
          <a:noFill/>
        </p:spPr>
        <p:txBody>
          <a:bodyPr wrap="none" rtlCol="0">
            <a:spAutoFit/>
          </a:bodyPr>
          <a:lstStyle/>
          <a:p>
            <a:pPr algn="l"/>
            <a:r>
              <a:rPr lang="en-US" sz="2400" b="1" dirty="0">
                <a:latin typeface="Sniglet" pitchFamily="82" charset="0"/>
              </a:rPr>
              <a:t>Byte 1</a:t>
            </a:r>
          </a:p>
        </p:txBody>
      </p:sp>
      <p:sp>
        <p:nvSpPr>
          <p:cNvPr id="31" name="TextBox 30">
            <a:extLst>
              <a:ext uri="{FF2B5EF4-FFF2-40B4-BE49-F238E27FC236}">
                <a16:creationId xmlns:a16="http://schemas.microsoft.com/office/drawing/2014/main" id="{96D46142-ADB5-2340-9084-84C1DFA1D70A}"/>
              </a:ext>
            </a:extLst>
          </p:cNvPr>
          <p:cNvSpPr txBox="1"/>
          <p:nvPr/>
        </p:nvSpPr>
        <p:spPr>
          <a:xfrm>
            <a:off x="4549355" y="3599861"/>
            <a:ext cx="1050288" cy="461665"/>
          </a:xfrm>
          <a:prstGeom prst="rect">
            <a:avLst/>
          </a:prstGeom>
          <a:noFill/>
        </p:spPr>
        <p:txBody>
          <a:bodyPr wrap="none" rtlCol="0">
            <a:spAutoFit/>
          </a:bodyPr>
          <a:lstStyle/>
          <a:p>
            <a:pPr algn="l"/>
            <a:r>
              <a:rPr lang="en-US" sz="2400" b="1" dirty="0">
                <a:latin typeface="Sniglet" pitchFamily="82" charset="0"/>
              </a:rPr>
              <a:t>Byte 2</a:t>
            </a:r>
          </a:p>
        </p:txBody>
      </p:sp>
      <p:sp>
        <p:nvSpPr>
          <p:cNvPr id="32" name="TextBox 31">
            <a:extLst>
              <a:ext uri="{FF2B5EF4-FFF2-40B4-BE49-F238E27FC236}">
                <a16:creationId xmlns:a16="http://schemas.microsoft.com/office/drawing/2014/main" id="{18F9F240-78BD-684D-B8D8-C7D617B35DA4}"/>
              </a:ext>
            </a:extLst>
          </p:cNvPr>
          <p:cNvSpPr txBox="1"/>
          <p:nvPr/>
        </p:nvSpPr>
        <p:spPr>
          <a:xfrm>
            <a:off x="6829567" y="3597932"/>
            <a:ext cx="1055097" cy="461665"/>
          </a:xfrm>
          <a:prstGeom prst="rect">
            <a:avLst/>
          </a:prstGeom>
          <a:noFill/>
        </p:spPr>
        <p:txBody>
          <a:bodyPr wrap="none" rtlCol="0">
            <a:spAutoFit/>
          </a:bodyPr>
          <a:lstStyle/>
          <a:p>
            <a:pPr algn="l"/>
            <a:r>
              <a:rPr lang="en-US" sz="2400" b="1" dirty="0">
                <a:latin typeface="Sniglet" pitchFamily="82" charset="0"/>
              </a:rPr>
              <a:t>Byte 3</a:t>
            </a:r>
          </a:p>
        </p:txBody>
      </p:sp>
      <p:sp>
        <p:nvSpPr>
          <p:cNvPr id="33" name="TextBox 32">
            <a:extLst>
              <a:ext uri="{FF2B5EF4-FFF2-40B4-BE49-F238E27FC236}">
                <a16:creationId xmlns:a16="http://schemas.microsoft.com/office/drawing/2014/main" id="{BBFC552E-444E-734C-97C0-C2C1F46AB6EF}"/>
              </a:ext>
            </a:extLst>
          </p:cNvPr>
          <p:cNvSpPr txBox="1"/>
          <p:nvPr/>
        </p:nvSpPr>
        <p:spPr>
          <a:xfrm>
            <a:off x="9181157" y="3599861"/>
            <a:ext cx="1042273" cy="461665"/>
          </a:xfrm>
          <a:prstGeom prst="rect">
            <a:avLst/>
          </a:prstGeom>
          <a:noFill/>
        </p:spPr>
        <p:txBody>
          <a:bodyPr wrap="none" rtlCol="0">
            <a:spAutoFit/>
          </a:bodyPr>
          <a:lstStyle/>
          <a:p>
            <a:pPr algn="l"/>
            <a:r>
              <a:rPr lang="en-US" sz="2400" b="1" dirty="0">
                <a:latin typeface="Sniglet" pitchFamily="82" charset="0"/>
              </a:rPr>
              <a:t>Byte 4</a:t>
            </a:r>
          </a:p>
        </p:txBody>
      </p:sp>
      <p:graphicFrame>
        <p:nvGraphicFramePr>
          <p:cNvPr id="38" name="Table 37">
            <a:extLst>
              <a:ext uri="{FF2B5EF4-FFF2-40B4-BE49-F238E27FC236}">
                <a16:creationId xmlns:a16="http://schemas.microsoft.com/office/drawing/2014/main" id="{DB7E761D-C525-1C4C-BC5D-2C40FAA2F4D4}"/>
              </a:ext>
            </a:extLst>
          </p:cNvPr>
          <p:cNvGraphicFramePr>
            <a:graphicFrameLocks noGrp="1"/>
          </p:cNvGraphicFramePr>
          <p:nvPr/>
        </p:nvGraphicFramePr>
        <p:xfrm>
          <a:off x="4319305" y="2963376"/>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04</a:t>
                      </a:r>
                    </a:p>
                  </a:txBody>
                  <a:tcPr/>
                </a:tc>
                <a:extLst>
                  <a:ext uri="{0D108BD9-81ED-4DB2-BD59-A6C34878D82A}">
                    <a16:rowId xmlns:a16="http://schemas.microsoft.com/office/drawing/2014/main" val="507602585"/>
                  </a:ext>
                </a:extLst>
              </a:tr>
            </a:tbl>
          </a:graphicData>
        </a:graphic>
      </p:graphicFrame>
      <p:graphicFrame>
        <p:nvGraphicFramePr>
          <p:cNvPr id="39" name="Table 38">
            <a:extLst>
              <a:ext uri="{FF2B5EF4-FFF2-40B4-BE49-F238E27FC236}">
                <a16:creationId xmlns:a16="http://schemas.microsoft.com/office/drawing/2014/main" id="{2C4686CC-D646-4C49-993D-0CCA6F393911}"/>
              </a:ext>
            </a:extLst>
          </p:cNvPr>
          <p:cNvGraphicFramePr>
            <a:graphicFrameLocks noGrp="1"/>
          </p:cNvGraphicFramePr>
          <p:nvPr/>
        </p:nvGraphicFramePr>
        <p:xfrm>
          <a:off x="6653240" y="2963376"/>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00</a:t>
                      </a:r>
                    </a:p>
                  </a:txBody>
                  <a:tcPr/>
                </a:tc>
                <a:extLst>
                  <a:ext uri="{0D108BD9-81ED-4DB2-BD59-A6C34878D82A}">
                    <a16:rowId xmlns:a16="http://schemas.microsoft.com/office/drawing/2014/main" val="507602585"/>
                  </a:ext>
                </a:extLst>
              </a:tr>
            </a:tbl>
          </a:graphicData>
        </a:graphic>
      </p:graphicFrame>
      <p:graphicFrame>
        <p:nvGraphicFramePr>
          <p:cNvPr id="40" name="Table 39">
            <a:extLst>
              <a:ext uri="{FF2B5EF4-FFF2-40B4-BE49-F238E27FC236}">
                <a16:creationId xmlns:a16="http://schemas.microsoft.com/office/drawing/2014/main" id="{AA4D167B-3914-0A44-A366-6233E5FAB0F9}"/>
              </a:ext>
            </a:extLst>
          </p:cNvPr>
          <p:cNvGraphicFramePr>
            <a:graphicFrameLocks noGrp="1"/>
          </p:cNvGraphicFramePr>
          <p:nvPr/>
        </p:nvGraphicFramePr>
        <p:xfrm>
          <a:off x="1985370" y="2963376"/>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4c</a:t>
                      </a:r>
                    </a:p>
                  </a:txBody>
                  <a:tcPr/>
                </a:tc>
                <a:extLst>
                  <a:ext uri="{0D108BD9-81ED-4DB2-BD59-A6C34878D82A}">
                    <a16:rowId xmlns:a16="http://schemas.microsoft.com/office/drawing/2014/main" val="507602585"/>
                  </a:ext>
                </a:extLst>
              </a:tr>
            </a:tbl>
          </a:graphicData>
        </a:graphic>
      </p:graphicFrame>
      <p:graphicFrame>
        <p:nvGraphicFramePr>
          <p:cNvPr id="41" name="Table 40">
            <a:extLst>
              <a:ext uri="{FF2B5EF4-FFF2-40B4-BE49-F238E27FC236}">
                <a16:creationId xmlns:a16="http://schemas.microsoft.com/office/drawing/2014/main" id="{E26D12A3-C8E6-7B4E-B038-6F8D7534BA45}"/>
              </a:ext>
            </a:extLst>
          </p:cNvPr>
          <p:cNvGraphicFramePr>
            <a:graphicFrameLocks noGrp="1"/>
          </p:cNvGraphicFramePr>
          <p:nvPr/>
        </p:nvGraphicFramePr>
        <p:xfrm>
          <a:off x="8987175" y="2963376"/>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00</a:t>
                      </a:r>
                    </a:p>
                  </a:txBody>
                  <a:tcPr/>
                </a:tc>
                <a:extLst>
                  <a:ext uri="{0D108BD9-81ED-4DB2-BD59-A6C34878D82A}">
                    <a16:rowId xmlns:a16="http://schemas.microsoft.com/office/drawing/2014/main" val="507602585"/>
                  </a:ext>
                </a:extLst>
              </a:tr>
            </a:tbl>
          </a:graphicData>
        </a:graphic>
      </p:graphicFrame>
      <p:sp>
        <p:nvSpPr>
          <p:cNvPr id="42" name="TextBox 41">
            <a:extLst>
              <a:ext uri="{FF2B5EF4-FFF2-40B4-BE49-F238E27FC236}">
                <a16:creationId xmlns:a16="http://schemas.microsoft.com/office/drawing/2014/main" id="{434FA130-6207-2F4F-8C5A-C8E41D8A9CFB}"/>
              </a:ext>
            </a:extLst>
          </p:cNvPr>
          <p:cNvSpPr txBox="1"/>
          <p:nvPr/>
        </p:nvSpPr>
        <p:spPr>
          <a:xfrm>
            <a:off x="2696542" y="5081648"/>
            <a:ext cx="6792244" cy="584775"/>
          </a:xfrm>
          <a:prstGeom prst="rect">
            <a:avLst/>
          </a:prstGeom>
          <a:noFill/>
        </p:spPr>
        <p:txBody>
          <a:bodyPr wrap="none" rtlCol="0">
            <a:spAutoFit/>
          </a:bodyPr>
          <a:lstStyle/>
          <a:p>
            <a:pPr algn="l"/>
            <a:r>
              <a:rPr lang="en-US" sz="3200" b="1" dirty="0">
                <a:latin typeface="Sniglet" pitchFamily="82" charset="0"/>
              </a:rPr>
              <a:t>To int:  0x 00 00 04 4c = 0x44c = 1100</a:t>
            </a:r>
          </a:p>
        </p:txBody>
      </p:sp>
      <p:grpSp>
        <p:nvGrpSpPr>
          <p:cNvPr id="44" name="Group 43">
            <a:extLst>
              <a:ext uri="{FF2B5EF4-FFF2-40B4-BE49-F238E27FC236}">
                <a16:creationId xmlns:a16="http://schemas.microsoft.com/office/drawing/2014/main" id="{B47B189B-2D02-C041-833B-EA72BC2DBECE}"/>
              </a:ext>
            </a:extLst>
          </p:cNvPr>
          <p:cNvGrpSpPr/>
          <p:nvPr/>
        </p:nvGrpSpPr>
        <p:grpSpPr>
          <a:xfrm>
            <a:off x="1510437" y="4236335"/>
            <a:ext cx="9263854" cy="461665"/>
            <a:chOff x="1510437" y="5463251"/>
            <a:chExt cx="7803399" cy="461665"/>
          </a:xfrm>
        </p:grpSpPr>
        <p:cxnSp>
          <p:nvCxnSpPr>
            <p:cNvPr id="45" name="Straight Arrow Connector 44">
              <a:extLst>
                <a:ext uri="{FF2B5EF4-FFF2-40B4-BE49-F238E27FC236}">
                  <a16:creationId xmlns:a16="http://schemas.microsoft.com/office/drawing/2014/main" id="{C5F5660A-F277-0144-90F7-22F46ADB5CC7}"/>
                </a:ext>
              </a:extLst>
            </p:cNvPr>
            <p:cNvCxnSpPr>
              <a:cxnSpLocks/>
            </p:cNvCxnSpPr>
            <p:nvPr/>
          </p:nvCxnSpPr>
          <p:spPr>
            <a:xfrm>
              <a:off x="1615310" y="5463251"/>
              <a:ext cx="763047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41C99606-BACD-EA4E-9A1C-ED6E30554578}"/>
                </a:ext>
              </a:extLst>
            </p:cNvPr>
            <p:cNvSpPr txBox="1"/>
            <p:nvPr/>
          </p:nvSpPr>
          <p:spPr>
            <a:xfrm>
              <a:off x="6648097" y="5463251"/>
              <a:ext cx="2665739" cy="461665"/>
            </a:xfrm>
            <a:prstGeom prst="rect">
              <a:avLst/>
            </a:prstGeom>
            <a:noFill/>
          </p:spPr>
          <p:txBody>
            <a:bodyPr wrap="none" rtlCol="0">
              <a:spAutoFit/>
            </a:bodyPr>
            <a:lstStyle/>
            <a:p>
              <a:pPr algn="l"/>
              <a:r>
                <a:rPr lang="en-US" sz="2400" b="1" dirty="0">
                  <a:latin typeface="Sniglet" pitchFamily="82" charset="0"/>
                </a:rPr>
                <a:t>High memory address</a:t>
              </a:r>
            </a:p>
          </p:txBody>
        </p:sp>
        <p:sp>
          <p:nvSpPr>
            <p:cNvPr id="47" name="TextBox 46">
              <a:extLst>
                <a:ext uri="{FF2B5EF4-FFF2-40B4-BE49-F238E27FC236}">
                  <a16:creationId xmlns:a16="http://schemas.microsoft.com/office/drawing/2014/main" id="{0189003A-5F01-C447-AA69-00450D61C198}"/>
                </a:ext>
              </a:extLst>
            </p:cNvPr>
            <p:cNvSpPr txBox="1"/>
            <p:nvPr/>
          </p:nvSpPr>
          <p:spPr>
            <a:xfrm>
              <a:off x="1510437" y="5463251"/>
              <a:ext cx="2604976" cy="461665"/>
            </a:xfrm>
            <a:prstGeom prst="rect">
              <a:avLst/>
            </a:prstGeom>
            <a:noFill/>
          </p:spPr>
          <p:txBody>
            <a:bodyPr wrap="none" rtlCol="0">
              <a:spAutoFit/>
            </a:bodyPr>
            <a:lstStyle/>
            <a:p>
              <a:pPr algn="l"/>
              <a:r>
                <a:rPr lang="en-US" sz="2400" b="1" dirty="0">
                  <a:latin typeface="Sniglet" pitchFamily="82" charset="0"/>
                </a:rPr>
                <a:t>Low memory address</a:t>
              </a:r>
            </a:p>
          </p:txBody>
        </p:sp>
      </p:grpSp>
      <p:cxnSp>
        <p:nvCxnSpPr>
          <p:cNvPr id="43" name="Straight Arrow Connector 42">
            <a:extLst>
              <a:ext uri="{FF2B5EF4-FFF2-40B4-BE49-F238E27FC236}">
                <a16:creationId xmlns:a16="http://schemas.microsoft.com/office/drawing/2014/main" id="{2C8C4354-87A5-8E40-956D-84D8C8E3F46A}"/>
              </a:ext>
            </a:extLst>
          </p:cNvPr>
          <p:cNvCxnSpPr>
            <a:cxnSpLocks/>
            <a:stCxn id="30" idx="2"/>
          </p:cNvCxnSpPr>
          <p:nvPr/>
        </p:nvCxnSpPr>
        <p:spPr>
          <a:xfrm>
            <a:off x="2689246" y="4059597"/>
            <a:ext cx="3815726" cy="11142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F2575BC-179B-D848-9B05-1FC0A07D6FCC}"/>
              </a:ext>
            </a:extLst>
          </p:cNvPr>
          <p:cNvCxnSpPr>
            <a:cxnSpLocks/>
            <a:stCxn id="31" idx="2"/>
          </p:cNvCxnSpPr>
          <p:nvPr/>
        </p:nvCxnSpPr>
        <p:spPr>
          <a:xfrm>
            <a:off x="5074499" y="4061526"/>
            <a:ext cx="921187" cy="111235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1F980FD-2D31-5E41-976B-F46ECB8BF6FD}"/>
              </a:ext>
            </a:extLst>
          </p:cNvPr>
          <p:cNvCxnSpPr>
            <a:cxnSpLocks/>
            <a:stCxn id="32" idx="2"/>
          </p:cNvCxnSpPr>
          <p:nvPr/>
        </p:nvCxnSpPr>
        <p:spPr>
          <a:xfrm flipH="1">
            <a:off x="5362434" y="4059597"/>
            <a:ext cx="1994682" cy="11142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2510EEC-1762-B144-A72C-18A432C95268}"/>
              </a:ext>
            </a:extLst>
          </p:cNvPr>
          <p:cNvCxnSpPr>
            <a:cxnSpLocks/>
            <a:stCxn id="33" idx="2"/>
          </p:cNvCxnSpPr>
          <p:nvPr/>
        </p:nvCxnSpPr>
        <p:spPr>
          <a:xfrm flipH="1">
            <a:off x="4791919" y="4061526"/>
            <a:ext cx="4910375" cy="111235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4" name="Title 1">
            <a:extLst>
              <a:ext uri="{FF2B5EF4-FFF2-40B4-BE49-F238E27FC236}">
                <a16:creationId xmlns:a16="http://schemas.microsoft.com/office/drawing/2014/main" id="{9F31114E-CBDD-1F4B-875A-14B639C5C013}"/>
              </a:ext>
            </a:extLst>
          </p:cNvPr>
          <p:cNvSpPr>
            <a:spLocks noGrp="1"/>
          </p:cNvSpPr>
          <p:nvPr>
            <p:ph type="title"/>
          </p:nvPr>
        </p:nvSpPr>
        <p:spPr/>
        <p:txBody>
          <a:bodyPr/>
          <a:lstStyle/>
          <a:p>
            <a:r>
              <a:rPr lang="en-US" sz="3600" dirty="0">
                <a:latin typeface="Bangers" pitchFamily="2" charset="77"/>
                <a:cs typeface="Courier New" panose="02070309020205020404" pitchFamily="49" charset="0"/>
              </a:rPr>
              <a:t>Little Endian: </a:t>
            </a:r>
            <a:r>
              <a:rPr lang="en-US" sz="3600" dirty="0">
                <a:solidFill>
                  <a:schemeClr val="accent6"/>
                </a:solidFill>
                <a:latin typeface="Bangers" pitchFamily="2" charset="77"/>
                <a:cs typeface="Courier New" panose="02070309020205020404" pitchFamily="49" charset="0"/>
              </a:rPr>
              <a:t>least</a:t>
            </a:r>
            <a:r>
              <a:rPr lang="en-US" sz="3600" dirty="0">
                <a:latin typeface="Bangers" pitchFamily="2" charset="77"/>
                <a:cs typeface="Courier New" panose="02070309020205020404" pitchFamily="49" charset="0"/>
              </a:rPr>
              <a:t> significant byte -&gt; </a:t>
            </a:r>
            <a:r>
              <a:rPr lang="en-US" sz="3600" dirty="0">
                <a:solidFill>
                  <a:schemeClr val="accent6"/>
                </a:solidFill>
                <a:latin typeface="Bangers" pitchFamily="2" charset="77"/>
                <a:cs typeface="Courier New" panose="02070309020205020404" pitchFamily="49" charset="0"/>
              </a:rPr>
              <a:t>low</a:t>
            </a:r>
            <a:r>
              <a:rPr lang="en-US" sz="3600" dirty="0">
                <a:latin typeface="Bangers" pitchFamily="2" charset="77"/>
                <a:cs typeface="Courier New" panose="02070309020205020404" pitchFamily="49" charset="0"/>
              </a:rPr>
              <a:t> address</a:t>
            </a:r>
            <a:endParaRPr lang="en-US" sz="3600" dirty="0">
              <a:latin typeface="Bangers" pitchFamily="2" charset="77"/>
            </a:endParaRPr>
          </a:p>
        </p:txBody>
      </p:sp>
      <p:sp>
        <p:nvSpPr>
          <p:cNvPr id="21" name="Rectangle 20">
            <a:extLst>
              <a:ext uri="{FF2B5EF4-FFF2-40B4-BE49-F238E27FC236}">
                <a16:creationId xmlns:a16="http://schemas.microsoft.com/office/drawing/2014/main" id="{BD93061C-E375-2349-9764-D35A94BD5E5E}"/>
              </a:ext>
            </a:extLst>
          </p:cNvPr>
          <p:cNvSpPr/>
          <p:nvPr/>
        </p:nvSpPr>
        <p:spPr>
          <a:xfrm>
            <a:off x="1146596" y="2245489"/>
            <a:ext cx="9762370" cy="3420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bg1"/>
                </a:solidFill>
                <a:latin typeface="Courier" pitchFamily="2" charset="0"/>
                <a:cs typeface="Arial"/>
              </a:rPr>
              <a:t>32 bits: </a:t>
            </a:r>
            <a:r>
              <a:rPr lang="en-US" sz="2400" dirty="0" err="1">
                <a:solidFill>
                  <a:schemeClr val="bg1"/>
                </a:solidFill>
                <a:latin typeface="Courier" pitchFamily="2" charset="0"/>
                <a:cs typeface="Arial"/>
              </a:rPr>
              <a:t>struct.unpack</a:t>
            </a:r>
            <a:r>
              <a:rPr lang="en-US" sz="2400" dirty="0">
                <a:solidFill>
                  <a:schemeClr val="bg1"/>
                </a:solidFill>
                <a:latin typeface="Courier" pitchFamily="2" charset="0"/>
                <a:cs typeface="Arial"/>
              </a:rPr>
              <a:t>("&lt;</a:t>
            </a:r>
            <a:r>
              <a:rPr lang="en-US" sz="2400" dirty="0" err="1">
                <a:solidFill>
                  <a:schemeClr val="bg1"/>
                </a:solidFill>
                <a:latin typeface="Courier" pitchFamily="2" charset="0"/>
                <a:cs typeface="Arial"/>
              </a:rPr>
              <a:t>i</a:t>
            </a:r>
            <a:r>
              <a:rPr lang="en-US" sz="2400" dirty="0">
                <a:solidFill>
                  <a:schemeClr val="bg1"/>
                </a:solidFill>
                <a:latin typeface="Courier" pitchFamily="2" charset="0"/>
                <a:cs typeface="Arial"/>
              </a:rPr>
              <a:t>", "\x4c\x04\x00\x00")[0]</a:t>
            </a:r>
          </a:p>
          <a:p>
            <a:pPr algn="ctr"/>
            <a:r>
              <a:rPr lang="en-US" sz="2400" dirty="0">
                <a:solidFill>
                  <a:schemeClr val="bg1"/>
                </a:solidFill>
                <a:latin typeface="Courier" pitchFamily="2" charset="0"/>
                <a:cs typeface="Arial"/>
              </a:rPr>
              <a:t>64 bits: </a:t>
            </a:r>
            <a:r>
              <a:rPr lang="en-US" sz="2400" dirty="0" err="1">
                <a:solidFill>
                  <a:schemeClr val="bg1"/>
                </a:solidFill>
                <a:latin typeface="Courier" pitchFamily="2" charset="0"/>
                <a:cs typeface="Arial"/>
              </a:rPr>
              <a:t>struct.unpack</a:t>
            </a:r>
            <a:r>
              <a:rPr lang="en-US" sz="2400" dirty="0">
                <a:solidFill>
                  <a:schemeClr val="bg1"/>
                </a:solidFill>
                <a:latin typeface="Courier" pitchFamily="2" charset="0"/>
                <a:cs typeface="Arial"/>
              </a:rPr>
              <a:t>("&lt;I", "\x4c\x04\x00\x00")[0]</a:t>
            </a:r>
          </a:p>
        </p:txBody>
      </p:sp>
    </p:spTree>
    <p:extLst>
      <p:ext uri="{BB962C8B-B14F-4D97-AF65-F5344CB8AC3E}">
        <p14:creationId xmlns:p14="http://schemas.microsoft.com/office/powerpoint/2010/main" val="27849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76A0-D3A4-EA4E-AC1D-6CEA002263C6}"/>
              </a:ext>
            </a:extLst>
          </p:cNvPr>
          <p:cNvSpPr>
            <a:spLocks noGrp="1"/>
          </p:cNvSpPr>
          <p:nvPr>
            <p:ph type="ctrTitle"/>
          </p:nvPr>
        </p:nvSpPr>
        <p:spPr>
          <a:xfrm>
            <a:off x="5217007" y="2212733"/>
            <a:ext cx="5525520" cy="1546400"/>
          </a:xfrm>
        </p:spPr>
        <p:txBody>
          <a:bodyPr/>
          <a:lstStyle/>
          <a:p>
            <a:r>
              <a:rPr lang="en-US" dirty="0"/>
              <a:t>Stack overflow</a:t>
            </a:r>
          </a:p>
        </p:txBody>
      </p:sp>
      <p:sp>
        <p:nvSpPr>
          <p:cNvPr id="3" name="Slide Number Placeholder 2">
            <a:extLst>
              <a:ext uri="{FF2B5EF4-FFF2-40B4-BE49-F238E27FC236}">
                <a16:creationId xmlns:a16="http://schemas.microsoft.com/office/drawing/2014/main" id="{08B17614-17AC-A745-87A4-6AD5C7189924}"/>
              </a:ext>
            </a:extLst>
          </p:cNvPr>
          <p:cNvSpPr>
            <a:spLocks noGrp="1"/>
          </p:cNvSpPr>
          <p:nvPr>
            <p:ph type="sldNum" idx="12"/>
          </p:nvPr>
        </p:nvSpPr>
        <p:spPr/>
        <p:txBody>
          <a:bodyPr/>
          <a:lstStyle/>
          <a:p>
            <a:fld id="{B8AB1F1C-5B97-FA47-A21B-131B164DAC8F}" type="slidenum">
              <a:rPr lang="en-US" smtClean="0"/>
              <a:t>15</a:t>
            </a:fld>
            <a:endParaRPr lang="en-US"/>
          </a:p>
        </p:txBody>
      </p:sp>
    </p:spTree>
    <p:extLst>
      <p:ext uri="{BB962C8B-B14F-4D97-AF65-F5344CB8AC3E}">
        <p14:creationId xmlns:p14="http://schemas.microsoft.com/office/powerpoint/2010/main" val="210359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How stack works</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16</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533405" y="2239282"/>
            <a:ext cx="4148937" cy="3477875"/>
          </a:xfrm>
          <a:prstGeom prst="rect">
            <a:avLst/>
          </a:prstGeom>
        </p:spPr>
        <p:txBody>
          <a:bodyPr wrap="square">
            <a:spAutoFit/>
          </a:bodyPr>
          <a:lstStyle/>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foo</a:t>
            </a:r>
            <a:r>
              <a:rPr lang="en-US" sz="2000" dirty="0">
                <a:latin typeface="Courier" pitchFamily="2" charset="0"/>
              </a:rPr>
              <a:t>(){</a:t>
            </a:r>
          </a:p>
          <a:p>
            <a:r>
              <a:rPr lang="en-US" sz="2000" dirty="0">
                <a:latin typeface="Courier" pitchFamily="2" charset="0"/>
              </a:rPr>
              <a:t>  </a:t>
            </a:r>
            <a:r>
              <a:rPr lang="en-US" sz="2000" dirty="0">
                <a:solidFill>
                  <a:srgbClr val="B00040"/>
                </a:solidFill>
                <a:latin typeface="Courier" pitchFamily="2" charset="0"/>
              </a:rPr>
              <a:t>int</a:t>
            </a:r>
            <a:r>
              <a:rPr lang="en-US" sz="2000" dirty="0">
                <a:latin typeface="Courier" pitchFamily="2" charset="0"/>
              </a:rPr>
              <a:t> x = 0;</a:t>
            </a:r>
          </a:p>
          <a:p>
            <a:r>
              <a:rPr lang="en-US" sz="2000" dirty="0">
                <a:solidFill>
                  <a:srgbClr val="B00040"/>
                </a:solidFill>
                <a:latin typeface="Courier" pitchFamily="2" charset="0"/>
              </a:rPr>
              <a:t>  int</a:t>
            </a:r>
            <a:r>
              <a:rPr lang="en-US" sz="2000" dirty="0">
                <a:latin typeface="Courier" pitchFamily="2" charset="0"/>
              </a:rPr>
              <a:t> y = 1;</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”%d</a:t>
            </a:r>
            <a:r>
              <a:rPr lang="en-US" sz="2000" b="1" dirty="0">
                <a:solidFill>
                  <a:srgbClr val="BB6622"/>
                </a:solidFill>
                <a:latin typeface="Courier" pitchFamily="2" charset="0"/>
              </a:rPr>
              <a:t>\n</a:t>
            </a:r>
            <a:r>
              <a:rPr lang="en-US" sz="2000" dirty="0">
                <a:solidFill>
                  <a:srgbClr val="BA2121"/>
                </a:solidFill>
                <a:latin typeface="Courier" pitchFamily="2" charset="0"/>
              </a:rPr>
              <a:t>”, </a:t>
            </a:r>
            <a:r>
              <a:rPr lang="en-US" sz="2000" dirty="0">
                <a:latin typeface="Courier" pitchFamily="2" charset="0"/>
              </a:rPr>
              <a:t>x + y);</a:t>
            </a:r>
          </a:p>
          <a:p>
            <a:r>
              <a:rPr lang="en-US" sz="2000" dirty="0">
                <a:latin typeface="Courier" pitchFamily="2" charset="0"/>
              </a:rPr>
              <a:t>}</a:t>
            </a:r>
          </a:p>
          <a:p>
            <a:endParaRPr lang="en-US" sz="2000" dirty="0">
              <a:latin typeface="Courier" pitchFamily="2" charset="0"/>
            </a:endParaRPr>
          </a:p>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bar</a:t>
            </a:r>
            <a:r>
              <a:rPr lang="en-US" sz="2000" dirty="0">
                <a:latin typeface="Courier" pitchFamily="2" charset="0"/>
              </a:rPr>
              <a:t>(){</a:t>
            </a:r>
          </a:p>
          <a:p>
            <a:r>
              <a:rPr lang="en-US" sz="2000" dirty="0">
                <a:latin typeface="Courier" pitchFamily="2" charset="0"/>
              </a:rPr>
              <a:t>  foo();</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”bye</a:t>
            </a:r>
            <a:r>
              <a:rPr lang="en-US" sz="2000" b="1" dirty="0">
                <a:solidFill>
                  <a:srgbClr val="BB6622"/>
                </a:solidFill>
                <a:latin typeface="Courier" pitchFamily="2" charset="0"/>
              </a:rPr>
              <a:t>\n</a:t>
            </a:r>
            <a:r>
              <a:rPr lang="en-US" sz="2000" dirty="0">
                <a:solidFill>
                  <a:srgbClr val="BA2121"/>
                </a:solidFill>
                <a:latin typeface="Courier" pitchFamily="2" charset="0"/>
              </a:rPr>
              <a:t>”</a:t>
            </a:r>
            <a:r>
              <a:rPr lang="en-US" sz="2000" dirty="0">
                <a:latin typeface="Courier" pitchFamily="2" charset="0"/>
              </a:rPr>
              <a:t>);</a:t>
            </a:r>
          </a:p>
          <a:p>
            <a:r>
              <a:rPr lang="en-US" sz="2000" dirty="0">
                <a:latin typeface="Courier" pitchFamily="2" charset="0"/>
              </a:rPr>
              <a:t>}</a:t>
            </a:r>
          </a:p>
          <a:p>
            <a:endParaRPr lang="en-US" sz="2000" dirty="0">
              <a:effectLst/>
              <a:latin typeface="Courier" pitchFamily="2" charset="0"/>
            </a:endParaRPr>
          </a:p>
        </p:txBody>
      </p:sp>
      <p:graphicFrame>
        <p:nvGraphicFramePr>
          <p:cNvPr id="6" name="Table 5">
            <a:extLst>
              <a:ext uri="{FF2B5EF4-FFF2-40B4-BE49-F238E27FC236}">
                <a16:creationId xmlns:a16="http://schemas.microsoft.com/office/drawing/2014/main" id="{DC5843FB-EA2F-8246-A0D9-C6B5A84CF7E3}"/>
              </a:ext>
            </a:extLst>
          </p:cNvPr>
          <p:cNvGraphicFramePr>
            <a:graphicFrameLocks noGrp="1"/>
          </p:cNvGraphicFramePr>
          <p:nvPr>
            <p:extLst>
              <p:ext uri="{D42A27DB-BD31-4B8C-83A1-F6EECF244321}">
                <p14:modId xmlns:p14="http://schemas.microsoft.com/office/powerpoint/2010/main" val="153257007"/>
              </p:ext>
            </p:extLst>
          </p:nvPr>
        </p:nvGraphicFramePr>
        <p:xfrm>
          <a:off x="7408813" y="1438122"/>
          <a:ext cx="1928323" cy="4472821"/>
        </p:xfrm>
        <a:graphic>
          <a:graphicData uri="http://schemas.openxmlformats.org/drawingml/2006/table">
            <a:tbl>
              <a:tblPr firstRow="1" bandRow="1">
                <a:tableStyleId>{5940675A-B579-460E-94D1-54222C63F5DA}</a:tableStyleId>
              </a:tblPr>
              <a:tblGrid>
                <a:gridCol w="1928323">
                  <a:extLst>
                    <a:ext uri="{9D8B030D-6E8A-4147-A177-3AD203B41FA5}">
                      <a16:colId xmlns:a16="http://schemas.microsoft.com/office/drawing/2014/main" val="4137842853"/>
                    </a:ext>
                  </a:extLst>
                </a:gridCol>
              </a:tblGrid>
              <a:tr h="370840">
                <a:tc>
                  <a:txBody>
                    <a:bodyPr/>
                    <a:lstStyle/>
                    <a:p>
                      <a:pPr algn="ctr"/>
                      <a:endParaRPr lang="en-US" sz="1800" dirty="0">
                        <a:latin typeface="Courier" pitchFamily="2" charset="0"/>
                      </a:endParaRPr>
                    </a:p>
                  </a:txBody>
                  <a:tcPr marL="75570" marR="75570"/>
                </a:tc>
                <a:extLst>
                  <a:ext uri="{0D108BD9-81ED-4DB2-BD59-A6C34878D82A}">
                    <a16:rowId xmlns:a16="http://schemas.microsoft.com/office/drawing/2014/main" val="987878568"/>
                  </a:ext>
                </a:extLst>
              </a:tr>
              <a:tr h="2595880">
                <a:tc>
                  <a:txBody>
                    <a:bodyPr/>
                    <a:lstStyle/>
                    <a:p>
                      <a:pPr algn="ctr"/>
                      <a:endParaRPr lang="en-US" sz="1800" dirty="0">
                        <a:latin typeface="Courier" pitchFamily="2" charset="0"/>
                      </a:endParaRPr>
                    </a:p>
                  </a:txBody>
                  <a:tcPr marL="75570" marR="75570"/>
                </a:tc>
                <a:extLst>
                  <a:ext uri="{0D108BD9-81ED-4DB2-BD59-A6C34878D82A}">
                    <a16:rowId xmlns:a16="http://schemas.microsoft.com/office/drawing/2014/main" val="3553514581"/>
                  </a:ext>
                </a:extLst>
              </a:tr>
              <a:tr h="370840">
                <a:tc>
                  <a:txBody>
                    <a:bodyPr/>
                    <a:lstStyle/>
                    <a:p>
                      <a:pPr algn="ctr"/>
                      <a:r>
                        <a:rPr lang="en-US" sz="1800" dirty="0">
                          <a:solidFill>
                            <a:schemeClr val="bg1"/>
                          </a:solidFill>
                          <a:latin typeface="Sniglet" pitchFamily="82" charset="0"/>
                        </a:rPr>
                        <a:t>saved </a:t>
                      </a:r>
                      <a:r>
                        <a:rPr lang="en-US" sz="1800" dirty="0">
                          <a:solidFill>
                            <a:schemeClr val="bg1"/>
                          </a:solidFill>
                          <a:latin typeface="Courier" pitchFamily="2" charset="0"/>
                        </a:rPr>
                        <a:t>rip</a:t>
                      </a:r>
                      <a:r>
                        <a:rPr lang="en-US" sz="1800" dirty="0">
                          <a:latin typeface="Sniglet" pitchFamily="82" charset="0"/>
                        </a:rPr>
                        <a:t> </a:t>
                      </a:r>
                    </a:p>
                    <a:p>
                      <a:pPr algn="ctr"/>
                      <a:r>
                        <a:rPr lang="en-US" sz="1800" dirty="0">
                          <a:latin typeface="Sniglet" pitchFamily="82" charset="0"/>
                        </a:rPr>
                        <a:t>…</a:t>
                      </a:r>
                      <a:endParaRPr lang="en-US" sz="1800" dirty="0">
                        <a:latin typeface="Courier" pitchFamily="2" charset="0"/>
                      </a:endParaRPr>
                    </a:p>
                  </a:txBody>
                  <a:tcPr marL="75570" marR="75570"/>
                </a:tc>
                <a:extLst>
                  <a:ext uri="{0D108BD9-81ED-4DB2-BD59-A6C34878D82A}">
                    <a16:rowId xmlns:a16="http://schemas.microsoft.com/office/drawing/2014/main" val="2962680696"/>
                  </a:ext>
                </a:extLst>
              </a:tr>
              <a:tr h="866021">
                <a:tc>
                  <a:txBody>
                    <a:bodyPr/>
                    <a:lstStyle/>
                    <a:p>
                      <a:pPr algn="ctr"/>
                      <a:r>
                        <a:rPr lang="en-US" sz="1800" dirty="0">
                          <a:latin typeface="Courier" pitchFamily="2" charset="0"/>
                        </a:rPr>
                        <a:t>…</a:t>
                      </a:r>
                    </a:p>
                  </a:txBody>
                  <a:tcPr marL="75570" marR="75570"/>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BFDC997C-1EF2-E04E-8FB7-16E270C07BE9}"/>
              </a:ext>
            </a:extLst>
          </p:cNvPr>
          <p:cNvSpPr txBox="1"/>
          <p:nvPr/>
        </p:nvSpPr>
        <p:spPr>
          <a:xfrm>
            <a:off x="6330469" y="5733706"/>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2" name="TextBox 1">
            <a:extLst>
              <a:ext uri="{FF2B5EF4-FFF2-40B4-BE49-F238E27FC236}">
                <a16:creationId xmlns:a16="http://schemas.microsoft.com/office/drawing/2014/main" id="{F7F86F42-8677-7047-BD1E-4F431A2F56C7}"/>
              </a:ext>
            </a:extLst>
          </p:cNvPr>
          <p:cNvSpPr txBox="1"/>
          <p:nvPr/>
        </p:nvSpPr>
        <p:spPr>
          <a:xfrm>
            <a:off x="9534584" y="1522079"/>
            <a:ext cx="1140056" cy="307777"/>
          </a:xfrm>
          <a:prstGeom prst="rect">
            <a:avLst/>
          </a:prstGeom>
          <a:noFill/>
        </p:spPr>
        <p:txBody>
          <a:bodyPr wrap="none" rtlCol="0">
            <a:spAutoFit/>
          </a:bodyPr>
          <a:lstStyle/>
          <a:p>
            <a:r>
              <a:rPr lang="en-US" dirty="0">
                <a:latin typeface="Sniglet" pitchFamily="82" charset="0"/>
              </a:rPr>
              <a:t>low address</a:t>
            </a:r>
          </a:p>
        </p:txBody>
      </p:sp>
      <p:sp>
        <p:nvSpPr>
          <p:cNvPr id="14" name="TextBox 13">
            <a:extLst>
              <a:ext uri="{FF2B5EF4-FFF2-40B4-BE49-F238E27FC236}">
                <a16:creationId xmlns:a16="http://schemas.microsoft.com/office/drawing/2014/main" id="{E55BE62E-CB3D-A849-AF4B-0B0800B6B0B3}"/>
              </a:ext>
            </a:extLst>
          </p:cNvPr>
          <p:cNvSpPr txBox="1"/>
          <p:nvPr/>
        </p:nvSpPr>
        <p:spPr>
          <a:xfrm>
            <a:off x="9534585" y="4885763"/>
            <a:ext cx="1194558" cy="307777"/>
          </a:xfrm>
          <a:prstGeom prst="rect">
            <a:avLst/>
          </a:prstGeom>
          <a:noFill/>
        </p:spPr>
        <p:txBody>
          <a:bodyPr wrap="none" rtlCol="0">
            <a:spAutoFit/>
          </a:bodyPr>
          <a:lstStyle/>
          <a:p>
            <a:r>
              <a:rPr lang="en-US" dirty="0">
                <a:latin typeface="Sniglet" pitchFamily="82" charset="0"/>
              </a:rPr>
              <a:t>high address</a:t>
            </a:r>
          </a:p>
        </p:txBody>
      </p:sp>
      <p:cxnSp>
        <p:nvCxnSpPr>
          <p:cNvPr id="15" name="Straight Arrow Connector 14">
            <a:extLst>
              <a:ext uri="{FF2B5EF4-FFF2-40B4-BE49-F238E27FC236}">
                <a16:creationId xmlns:a16="http://schemas.microsoft.com/office/drawing/2014/main" id="{4B8F0DD6-0D04-EA4D-A2A2-89A62F8385E6}"/>
              </a:ext>
            </a:extLst>
          </p:cNvPr>
          <p:cNvCxnSpPr/>
          <p:nvPr/>
        </p:nvCxnSpPr>
        <p:spPr>
          <a:xfrm>
            <a:off x="9503228" y="1675967"/>
            <a:ext cx="0" cy="3363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D195B3-F353-FE44-884A-1E4434D5315F}"/>
              </a:ext>
            </a:extLst>
          </p:cNvPr>
          <p:cNvSpPr txBox="1"/>
          <p:nvPr/>
        </p:nvSpPr>
        <p:spPr>
          <a:xfrm>
            <a:off x="6330469" y="4880047"/>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Tree>
    <p:extLst>
      <p:ext uri="{BB962C8B-B14F-4D97-AF65-F5344CB8AC3E}">
        <p14:creationId xmlns:p14="http://schemas.microsoft.com/office/powerpoint/2010/main" val="1476655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How stack works</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17</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533405" y="2239282"/>
            <a:ext cx="4148937" cy="3477875"/>
          </a:xfrm>
          <a:prstGeom prst="rect">
            <a:avLst/>
          </a:prstGeom>
        </p:spPr>
        <p:txBody>
          <a:bodyPr wrap="square">
            <a:spAutoFit/>
          </a:bodyPr>
          <a:lstStyle/>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foo</a:t>
            </a:r>
            <a:r>
              <a:rPr lang="en-US" sz="2000" dirty="0">
                <a:latin typeface="Courier" pitchFamily="2" charset="0"/>
              </a:rPr>
              <a:t>(){</a:t>
            </a:r>
          </a:p>
          <a:p>
            <a:r>
              <a:rPr lang="en-US" sz="2000" dirty="0">
                <a:latin typeface="Courier" pitchFamily="2" charset="0"/>
              </a:rPr>
              <a:t>  </a:t>
            </a:r>
            <a:r>
              <a:rPr lang="en-US" sz="2000" dirty="0">
                <a:solidFill>
                  <a:srgbClr val="B00040"/>
                </a:solidFill>
                <a:latin typeface="Courier" pitchFamily="2" charset="0"/>
              </a:rPr>
              <a:t>int</a:t>
            </a:r>
            <a:r>
              <a:rPr lang="en-US" sz="2000" dirty="0">
                <a:latin typeface="Courier" pitchFamily="2" charset="0"/>
              </a:rPr>
              <a:t> x = 0;</a:t>
            </a:r>
          </a:p>
          <a:p>
            <a:r>
              <a:rPr lang="en-US" sz="2000" dirty="0">
                <a:solidFill>
                  <a:srgbClr val="B00040"/>
                </a:solidFill>
                <a:latin typeface="Courier" pitchFamily="2" charset="0"/>
              </a:rPr>
              <a:t>  int</a:t>
            </a:r>
            <a:r>
              <a:rPr lang="en-US" sz="2000" dirty="0">
                <a:latin typeface="Courier" pitchFamily="2" charset="0"/>
              </a:rPr>
              <a:t> y = 1;</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”%d</a:t>
            </a:r>
            <a:r>
              <a:rPr lang="en-US" sz="2000" b="1" dirty="0">
                <a:solidFill>
                  <a:srgbClr val="BB6622"/>
                </a:solidFill>
                <a:latin typeface="Courier" pitchFamily="2" charset="0"/>
              </a:rPr>
              <a:t>\n</a:t>
            </a:r>
            <a:r>
              <a:rPr lang="en-US" sz="2000" dirty="0">
                <a:solidFill>
                  <a:srgbClr val="BA2121"/>
                </a:solidFill>
                <a:latin typeface="Courier" pitchFamily="2" charset="0"/>
              </a:rPr>
              <a:t>”, </a:t>
            </a:r>
            <a:r>
              <a:rPr lang="en-US" sz="2000" dirty="0">
                <a:latin typeface="Courier" pitchFamily="2" charset="0"/>
              </a:rPr>
              <a:t>x + y);</a:t>
            </a:r>
          </a:p>
          <a:p>
            <a:r>
              <a:rPr lang="en-US" sz="2000" dirty="0">
                <a:latin typeface="Courier" pitchFamily="2" charset="0"/>
              </a:rPr>
              <a:t>}</a:t>
            </a:r>
          </a:p>
          <a:p>
            <a:endParaRPr lang="en-US" sz="2000" dirty="0">
              <a:latin typeface="Courier" pitchFamily="2" charset="0"/>
            </a:endParaRPr>
          </a:p>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bar</a:t>
            </a:r>
            <a:r>
              <a:rPr lang="en-US" sz="2000" dirty="0">
                <a:latin typeface="Courier" pitchFamily="2" charset="0"/>
              </a:rPr>
              <a:t>(){</a:t>
            </a:r>
          </a:p>
          <a:p>
            <a:r>
              <a:rPr lang="en-US" sz="2000" dirty="0">
                <a:latin typeface="Courier" pitchFamily="2" charset="0"/>
              </a:rPr>
              <a:t>  foo();</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”bye</a:t>
            </a:r>
            <a:r>
              <a:rPr lang="en-US" sz="2000" b="1" dirty="0">
                <a:solidFill>
                  <a:srgbClr val="BB6622"/>
                </a:solidFill>
                <a:latin typeface="Courier" pitchFamily="2" charset="0"/>
              </a:rPr>
              <a:t>\n</a:t>
            </a:r>
            <a:r>
              <a:rPr lang="en-US" sz="2000" dirty="0">
                <a:solidFill>
                  <a:srgbClr val="BA2121"/>
                </a:solidFill>
                <a:latin typeface="Courier" pitchFamily="2" charset="0"/>
              </a:rPr>
              <a:t>”</a:t>
            </a:r>
            <a:r>
              <a:rPr lang="en-US" sz="2000" dirty="0">
                <a:latin typeface="Courier" pitchFamily="2" charset="0"/>
              </a:rPr>
              <a:t>);</a:t>
            </a:r>
          </a:p>
          <a:p>
            <a:r>
              <a:rPr lang="en-US" sz="2000" dirty="0">
                <a:latin typeface="Courier" pitchFamily="2" charset="0"/>
              </a:rPr>
              <a:t>}</a:t>
            </a:r>
          </a:p>
          <a:p>
            <a:endParaRPr lang="en-US" sz="2000" dirty="0">
              <a:effectLst/>
              <a:latin typeface="Courier" pitchFamily="2" charset="0"/>
            </a:endParaRPr>
          </a:p>
        </p:txBody>
      </p:sp>
      <p:graphicFrame>
        <p:nvGraphicFramePr>
          <p:cNvPr id="6" name="Table 5">
            <a:extLst>
              <a:ext uri="{FF2B5EF4-FFF2-40B4-BE49-F238E27FC236}">
                <a16:creationId xmlns:a16="http://schemas.microsoft.com/office/drawing/2014/main" id="{DC5843FB-EA2F-8246-A0D9-C6B5A84CF7E3}"/>
              </a:ext>
            </a:extLst>
          </p:cNvPr>
          <p:cNvGraphicFramePr>
            <a:graphicFrameLocks noGrp="1"/>
          </p:cNvGraphicFramePr>
          <p:nvPr>
            <p:extLst>
              <p:ext uri="{D42A27DB-BD31-4B8C-83A1-F6EECF244321}">
                <p14:modId xmlns:p14="http://schemas.microsoft.com/office/powerpoint/2010/main" val="3784376699"/>
              </p:ext>
            </p:extLst>
          </p:nvPr>
        </p:nvGraphicFramePr>
        <p:xfrm>
          <a:off x="7408813" y="1438122"/>
          <a:ext cx="1928323" cy="4472821"/>
        </p:xfrm>
        <a:graphic>
          <a:graphicData uri="http://schemas.openxmlformats.org/drawingml/2006/table">
            <a:tbl>
              <a:tblPr firstRow="1" bandRow="1">
                <a:tableStyleId>{5940675A-B579-460E-94D1-54222C63F5DA}</a:tableStyleId>
              </a:tblPr>
              <a:tblGrid>
                <a:gridCol w="1928323">
                  <a:extLst>
                    <a:ext uri="{9D8B030D-6E8A-4147-A177-3AD203B41FA5}">
                      <a16:colId xmlns:a16="http://schemas.microsoft.com/office/drawing/2014/main" val="4137842853"/>
                    </a:ext>
                  </a:extLst>
                </a:gridCol>
              </a:tblGrid>
              <a:tr h="2966720">
                <a:tc>
                  <a:txBody>
                    <a:bodyPr/>
                    <a:lstStyle/>
                    <a:p>
                      <a:pPr algn="ctr"/>
                      <a:r>
                        <a:rPr lang="en-US" sz="1800" dirty="0">
                          <a:latin typeface="Courier" pitchFamily="2" charset="0"/>
                        </a:rPr>
                        <a:t>…</a:t>
                      </a:r>
                    </a:p>
                  </a:txBody>
                  <a:tcPr marL="75570" marR="75570" anchor="b"/>
                </a:tc>
                <a:extLst>
                  <a:ext uri="{0D108BD9-81ED-4DB2-BD59-A6C34878D82A}">
                    <a16:rowId xmlns:a16="http://schemas.microsoft.com/office/drawing/2014/main" val="987878568"/>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marL="75570" marR="75570"/>
                </a:tc>
                <a:extLst>
                  <a:ext uri="{0D108BD9-81ED-4DB2-BD59-A6C34878D82A}">
                    <a16:rowId xmlns:a16="http://schemas.microsoft.com/office/drawing/2014/main" val="2962680696"/>
                  </a:ext>
                </a:extLst>
              </a:tr>
              <a:tr h="866021">
                <a:tc>
                  <a:txBody>
                    <a:bodyPr/>
                    <a:lstStyle/>
                    <a:p>
                      <a:pPr algn="ctr"/>
                      <a:r>
                        <a:rPr lang="en-US" sz="1800" dirty="0">
                          <a:latin typeface="Courier" pitchFamily="2" charset="0"/>
                        </a:rPr>
                        <a:t>…</a:t>
                      </a:r>
                    </a:p>
                  </a:txBody>
                  <a:tcPr marL="75570" marR="75570"/>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BFDC997C-1EF2-E04E-8FB7-16E270C07BE9}"/>
              </a:ext>
            </a:extLst>
          </p:cNvPr>
          <p:cNvSpPr txBox="1"/>
          <p:nvPr/>
        </p:nvSpPr>
        <p:spPr>
          <a:xfrm>
            <a:off x="6330469" y="5733706"/>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2" name="TextBox 1">
            <a:extLst>
              <a:ext uri="{FF2B5EF4-FFF2-40B4-BE49-F238E27FC236}">
                <a16:creationId xmlns:a16="http://schemas.microsoft.com/office/drawing/2014/main" id="{F7F86F42-8677-7047-BD1E-4F431A2F56C7}"/>
              </a:ext>
            </a:extLst>
          </p:cNvPr>
          <p:cNvSpPr txBox="1"/>
          <p:nvPr/>
        </p:nvSpPr>
        <p:spPr>
          <a:xfrm>
            <a:off x="9534584" y="1522079"/>
            <a:ext cx="1140056" cy="307777"/>
          </a:xfrm>
          <a:prstGeom prst="rect">
            <a:avLst/>
          </a:prstGeom>
          <a:noFill/>
        </p:spPr>
        <p:txBody>
          <a:bodyPr wrap="none" rtlCol="0">
            <a:spAutoFit/>
          </a:bodyPr>
          <a:lstStyle/>
          <a:p>
            <a:r>
              <a:rPr lang="en-US" dirty="0">
                <a:latin typeface="Sniglet" pitchFamily="82" charset="0"/>
              </a:rPr>
              <a:t>low address</a:t>
            </a:r>
          </a:p>
        </p:txBody>
      </p:sp>
      <p:sp>
        <p:nvSpPr>
          <p:cNvPr id="14" name="TextBox 13">
            <a:extLst>
              <a:ext uri="{FF2B5EF4-FFF2-40B4-BE49-F238E27FC236}">
                <a16:creationId xmlns:a16="http://schemas.microsoft.com/office/drawing/2014/main" id="{E55BE62E-CB3D-A849-AF4B-0B0800B6B0B3}"/>
              </a:ext>
            </a:extLst>
          </p:cNvPr>
          <p:cNvSpPr txBox="1"/>
          <p:nvPr/>
        </p:nvSpPr>
        <p:spPr>
          <a:xfrm>
            <a:off x="9534585" y="4885763"/>
            <a:ext cx="1194558" cy="307777"/>
          </a:xfrm>
          <a:prstGeom prst="rect">
            <a:avLst/>
          </a:prstGeom>
          <a:noFill/>
        </p:spPr>
        <p:txBody>
          <a:bodyPr wrap="none" rtlCol="0">
            <a:spAutoFit/>
          </a:bodyPr>
          <a:lstStyle/>
          <a:p>
            <a:r>
              <a:rPr lang="en-US" dirty="0">
                <a:latin typeface="Sniglet" pitchFamily="82" charset="0"/>
              </a:rPr>
              <a:t>high address</a:t>
            </a:r>
          </a:p>
        </p:txBody>
      </p:sp>
      <p:cxnSp>
        <p:nvCxnSpPr>
          <p:cNvPr id="15" name="Straight Arrow Connector 14">
            <a:extLst>
              <a:ext uri="{FF2B5EF4-FFF2-40B4-BE49-F238E27FC236}">
                <a16:creationId xmlns:a16="http://schemas.microsoft.com/office/drawing/2014/main" id="{4B8F0DD6-0D04-EA4D-A2A2-89A62F8385E6}"/>
              </a:ext>
            </a:extLst>
          </p:cNvPr>
          <p:cNvCxnSpPr/>
          <p:nvPr/>
        </p:nvCxnSpPr>
        <p:spPr>
          <a:xfrm>
            <a:off x="9503228" y="1675967"/>
            <a:ext cx="0" cy="3363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D195B3-F353-FE44-884A-1E4434D5315F}"/>
              </a:ext>
            </a:extLst>
          </p:cNvPr>
          <p:cNvSpPr txBox="1"/>
          <p:nvPr/>
        </p:nvSpPr>
        <p:spPr>
          <a:xfrm>
            <a:off x="6313952" y="4227224"/>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cxnSp>
        <p:nvCxnSpPr>
          <p:cNvPr id="10" name="Straight Arrow Connector 9">
            <a:extLst>
              <a:ext uri="{FF2B5EF4-FFF2-40B4-BE49-F238E27FC236}">
                <a16:creationId xmlns:a16="http://schemas.microsoft.com/office/drawing/2014/main" id="{988C01EA-448D-C14F-B3D5-065109E9CFA1}"/>
              </a:ext>
            </a:extLst>
          </p:cNvPr>
          <p:cNvCxnSpPr/>
          <p:nvPr/>
        </p:nvCxnSpPr>
        <p:spPr>
          <a:xfrm flipH="1">
            <a:off x="4441371" y="4669971"/>
            <a:ext cx="2900913" cy="210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EF3DD1E-2A80-2746-A9C1-90943685C9DF}"/>
              </a:ext>
            </a:extLst>
          </p:cNvPr>
          <p:cNvSpPr/>
          <p:nvPr/>
        </p:nvSpPr>
        <p:spPr>
          <a:xfrm>
            <a:off x="3773020" y="2253873"/>
            <a:ext cx="3144070" cy="809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a:latin typeface="Courier" pitchFamily="2" charset="0"/>
              </a:rPr>
              <a:t>&lt;+0&gt;:	push   </a:t>
            </a:r>
            <a:r>
              <a:rPr lang="en-US" sz="1600" dirty="0" err="1">
                <a:latin typeface="Courier" pitchFamily="2" charset="0"/>
              </a:rPr>
              <a:t>rbp</a:t>
            </a:r>
            <a:endParaRPr lang="en-US" sz="1600" dirty="0">
              <a:latin typeface="Courier" pitchFamily="2" charset="0"/>
            </a:endParaRPr>
          </a:p>
          <a:p>
            <a:r>
              <a:rPr lang="en-US" sz="1600" dirty="0">
                <a:latin typeface="Courier" pitchFamily="2" charset="0"/>
              </a:rPr>
              <a:t>&lt;+1&gt;:	mov    </a:t>
            </a:r>
            <a:r>
              <a:rPr lang="en-US" sz="1600" dirty="0" err="1">
                <a:latin typeface="Courier" pitchFamily="2" charset="0"/>
              </a:rPr>
              <a:t>rbp,rsp</a:t>
            </a:r>
            <a:endParaRPr lang="en-US" sz="1600" dirty="0">
              <a:latin typeface="Courier" pitchFamily="2" charset="0"/>
            </a:endParaRPr>
          </a:p>
          <a:p>
            <a:r>
              <a:rPr lang="en-US" sz="1600" dirty="0">
                <a:latin typeface="Courier" pitchFamily="2" charset="0"/>
              </a:rPr>
              <a:t>&lt;+4&gt;:	sub    rsp,0x50</a:t>
            </a:r>
          </a:p>
        </p:txBody>
      </p:sp>
    </p:spTree>
    <p:extLst>
      <p:ext uri="{BB962C8B-B14F-4D97-AF65-F5344CB8AC3E}">
        <p14:creationId xmlns:p14="http://schemas.microsoft.com/office/powerpoint/2010/main" val="660704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How stack works</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18</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533405" y="2239282"/>
            <a:ext cx="4148937" cy="3477875"/>
          </a:xfrm>
          <a:prstGeom prst="rect">
            <a:avLst/>
          </a:prstGeom>
        </p:spPr>
        <p:txBody>
          <a:bodyPr wrap="square">
            <a:spAutoFit/>
          </a:bodyPr>
          <a:lstStyle/>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foo</a:t>
            </a:r>
            <a:r>
              <a:rPr lang="en-US" sz="2000" dirty="0">
                <a:latin typeface="Courier" pitchFamily="2" charset="0"/>
              </a:rPr>
              <a:t>(){</a:t>
            </a:r>
          </a:p>
          <a:p>
            <a:r>
              <a:rPr lang="en-US" sz="2000" dirty="0">
                <a:latin typeface="Courier" pitchFamily="2" charset="0"/>
              </a:rPr>
              <a:t>  </a:t>
            </a:r>
            <a:r>
              <a:rPr lang="en-US" sz="2000" dirty="0">
                <a:solidFill>
                  <a:srgbClr val="B00040"/>
                </a:solidFill>
                <a:latin typeface="Courier" pitchFamily="2" charset="0"/>
              </a:rPr>
              <a:t>int</a:t>
            </a:r>
            <a:r>
              <a:rPr lang="en-US" sz="2000" dirty="0">
                <a:latin typeface="Courier" pitchFamily="2" charset="0"/>
              </a:rPr>
              <a:t> x = 0;</a:t>
            </a:r>
          </a:p>
          <a:p>
            <a:r>
              <a:rPr lang="en-US" sz="2000" dirty="0">
                <a:solidFill>
                  <a:srgbClr val="B00040"/>
                </a:solidFill>
                <a:latin typeface="Courier" pitchFamily="2" charset="0"/>
              </a:rPr>
              <a:t>  int</a:t>
            </a:r>
            <a:r>
              <a:rPr lang="en-US" sz="2000" dirty="0">
                <a:latin typeface="Courier" pitchFamily="2" charset="0"/>
              </a:rPr>
              <a:t> y = 1;</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”%d</a:t>
            </a:r>
            <a:r>
              <a:rPr lang="en-US" sz="2000" b="1" dirty="0">
                <a:solidFill>
                  <a:srgbClr val="BB6622"/>
                </a:solidFill>
                <a:latin typeface="Courier" pitchFamily="2" charset="0"/>
              </a:rPr>
              <a:t>\n</a:t>
            </a:r>
            <a:r>
              <a:rPr lang="en-US" sz="2000" dirty="0">
                <a:solidFill>
                  <a:srgbClr val="BA2121"/>
                </a:solidFill>
                <a:latin typeface="Courier" pitchFamily="2" charset="0"/>
              </a:rPr>
              <a:t>”, </a:t>
            </a:r>
            <a:r>
              <a:rPr lang="en-US" sz="2000" dirty="0">
                <a:latin typeface="Courier" pitchFamily="2" charset="0"/>
              </a:rPr>
              <a:t>x + y);</a:t>
            </a:r>
          </a:p>
          <a:p>
            <a:r>
              <a:rPr lang="en-US" sz="2000" dirty="0">
                <a:latin typeface="Courier" pitchFamily="2" charset="0"/>
              </a:rPr>
              <a:t>}</a:t>
            </a:r>
          </a:p>
          <a:p>
            <a:endParaRPr lang="en-US" sz="2000" dirty="0">
              <a:latin typeface="Courier" pitchFamily="2" charset="0"/>
            </a:endParaRPr>
          </a:p>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bar</a:t>
            </a:r>
            <a:r>
              <a:rPr lang="en-US" sz="2000" dirty="0">
                <a:latin typeface="Courier" pitchFamily="2" charset="0"/>
              </a:rPr>
              <a:t>(){</a:t>
            </a:r>
          </a:p>
          <a:p>
            <a:r>
              <a:rPr lang="en-US" sz="2000" dirty="0">
                <a:latin typeface="Courier" pitchFamily="2" charset="0"/>
              </a:rPr>
              <a:t>  foo();</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”bye</a:t>
            </a:r>
            <a:r>
              <a:rPr lang="en-US" sz="2000" b="1" dirty="0">
                <a:solidFill>
                  <a:srgbClr val="BB6622"/>
                </a:solidFill>
                <a:latin typeface="Courier" pitchFamily="2" charset="0"/>
              </a:rPr>
              <a:t>\n</a:t>
            </a:r>
            <a:r>
              <a:rPr lang="en-US" sz="2000" dirty="0">
                <a:solidFill>
                  <a:srgbClr val="BA2121"/>
                </a:solidFill>
                <a:latin typeface="Courier" pitchFamily="2" charset="0"/>
              </a:rPr>
              <a:t>”</a:t>
            </a:r>
            <a:r>
              <a:rPr lang="en-US" sz="2000" dirty="0">
                <a:latin typeface="Courier" pitchFamily="2" charset="0"/>
              </a:rPr>
              <a:t>);</a:t>
            </a:r>
          </a:p>
          <a:p>
            <a:r>
              <a:rPr lang="en-US" sz="2000" dirty="0">
                <a:latin typeface="Courier" pitchFamily="2" charset="0"/>
              </a:rPr>
              <a:t>}</a:t>
            </a:r>
          </a:p>
          <a:p>
            <a:endParaRPr lang="en-US" sz="2000" dirty="0">
              <a:effectLst/>
              <a:latin typeface="Courier" pitchFamily="2" charset="0"/>
            </a:endParaRPr>
          </a:p>
        </p:txBody>
      </p:sp>
      <p:graphicFrame>
        <p:nvGraphicFramePr>
          <p:cNvPr id="6" name="Table 5">
            <a:extLst>
              <a:ext uri="{FF2B5EF4-FFF2-40B4-BE49-F238E27FC236}">
                <a16:creationId xmlns:a16="http://schemas.microsoft.com/office/drawing/2014/main" id="{DC5843FB-EA2F-8246-A0D9-C6B5A84CF7E3}"/>
              </a:ext>
            </a:extLst>
          </p:cNvPr>
          <p:cNvGraphicFramePr>
            <a:graphicFrameLocks noGrp="1"/>
          </p:cNvGraphicFramePr>
          <p:nvPr>
            <p:extLst>
              <p:ext uri="{D42A27DB-BD31-4B8C-83A1-F6EECF244321}">
                <p14:modId xmlns:p14="http://schemas.microsoft.com/office/powerpoint/2010/main" val="474695351"/>
              </p:ext>
            </p:extLst>
          </p:nvPr>
        </p:nvGraphicFramePr>
        <p:xfrm>
          <a:off x="7408813" y="1438122"/>
          <a:ext cx="1928323" cy="4472821"/>
        </p:xfrm>
        <a:graphic>
          <a:graphicData uri="http://schemas.openxmlformats.org/drawingml/2006/table">
            <a:tbl>
              <a:tblPr firstRow="1" bandRow="1">
                <a:tableStyleId>{5940675A-B579-460E-94D1-54222C63F5DA}</a:tableStyleId>
              </a:tblPr>
              <a:tblGrid>
                <a:gridCol w="1928323">
                  <a:extLst>
                    <a:ext uri="{9D8B030D-6E8A-4147-A177-3AD203B41FA5}">
                      <a16:colId xmlns:a16="http://schemas.microsoft.com/office/drawing/2014/main" val="4137842853"/>
                    </a:ext>
                  </a:extLst>
                </a:gridCol>
              </a:tblGrid>
              <a:tr h="2595880">
                <a:tc>
                  <a:txBody>
                    <a:bodyPr/>
                    <a:lstStyle/>
                    <a:p>
                      <a:pPr algn="ctr"/>
                      <a:r>
                        <a:rPr lang="en-US" sz="1800" dirty="0">
                          <a:latin typeface="Courier" pitchFamily="2" charset="0"/>
                        </a:rPr>
                        <a:t>…</a:t>
                      </a:r>
                    </a:p>
                  </a:txBody>
                  <a:tcPr marL="75570" marR="75570" anchor="b"/>
                </a:tc>
                <a:extLst>
                  <a:ext uri="{0D108BD9-81ED-4DB2-BD59-A6C34878D82A}">
                    <a16:rowId xmlns:a16="http://schemas.microsoft.com/office/drawing/2014/main" val="987878568"/>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marL="75570" marR="75570"/>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marL="75570" marR="75570"/>
                </a:tc>
                <a:extLst>
                  <a:ext uri="{0D108BD9-81ED-4DB2-BD59-A6C34878D82A}">
                    <a16:rowId xmlns:a16="http://schemas.microsoft.com/office/drawing/2014/main" val="2962680696"/>
                  </a:ext>
                </a:extLst>
              </a:tr>
              <a:tr h="866021">
                <a:tc>
                  <a:txBody>
                    <a:bodyPr/>
                    <a:lstStyle/>
                    <a:p>
                      <a:pPr algn="ctr"/>
                      <a:r>
                        <a:rPr lang="en-US" sz="1800" dirty="0">
                          <a:latin typeface="Courier" pitchFamily="2" charset="0"/>
                        </a:rPr>
                        <a:t>…</a:t>
                      </a:r>
                    </a:p>
                  </a:txBody>
                  <a:tcPr marL="75570" marR="75570"/>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BFDC997C-1EF2-E04E-8FB7-16E270C07BE9}"/>
              </a:ext>
            </a:extLst>
          </p:cNvPr>
          <p:cNvSpPr txBox="1"/>
          <p:nvPr/>
        </p:nvSpPr>
        <p:spPr>
          <a:xfrm>
            <a:off x="6330469" y="5733706"/>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2" name="TextBox 1">
            <a:extLst>
              <a:ext uri="{FF2B5EF4-FFF2-40B4-BE49-F238E27FC236}">
                <a16:creationId xmlns:a16="http://schemas.microsoft.com/office/drawing/2014/main" id="{F7F86F42-8677-7047-BD1E-4F431A2F56C7}"/>
              </a:ext>
            </a:extLst>
          </p:cNvPr>
          <p:cNvSpPr txBox="1"/>
          <p:nvPr/>
        </p:nvSpPr>
        <p:spPr>
          <a:xfrm>
            <a:off x="9534584" y="1522079"/>
            <a:ext cx="1140056" cy="307777"/>
          </a:xfrm>
          <a:prstGeom prst="rect">
            <a:avLst/>
          </a:prstGeom>
          <a:noFill/>
        </p:spPr>
        <p:txBody>
          <a:bodyPr wrap="none" rtlCol="0">
            <a:spAutoFit/>
          </a:bodyPr>
          <a:lstStyle/>
          <a:p>
            <a:r>
              <a:rPr lang="en-US" dirty="0">
                <a:latin typeface="Sniglet" pitchFamily="82" charset="0"/>
              </a:rPr>
              <a:t>low address</a:t>
            </a:r>
          </a:p>
        </p:txBody>
      </p:sp>
      <p:sp>
        <p:nvSpPr>
          <p:cNvPr id="14" name="TextBox 13">
            <a:extLst>
              <a:ext uri="{FF2B5EF4-FFF2-40B4-BE49-F238E27FC236}">
                <a16:creationId xmlns:a16="http://schemas.microsoft.com/office/drawing/2014/main" id="{E55BE62E-CB3D-A849-AF4B-0B0800B6B0B3}"/>
              </a:ext>
            </a:extLst>
          </p:cNvPr>
          <p:cNvSpPr txBox="1"/>
          <p:nvPr/>
        </p:nvSpPr>
        <p:spPr>
          <a:xfrm>
            <a:off x="9534585" y="4885763"/>
            <a:ext cx="1194558" cy="307777"/>
          </a:xfrm>
          <a:prstGeom prst="rect">
            <a:avLst/>
          </a:prstGeom>
          <a:noFill/>
        </p:spPr>
        <p:txBody>
          <a:bodyPr wrap="none" rtlCol="0">
            <a:spAutoFit/>
          </a:bodyPr>
          <a:lstStyle/>
          <a:p>
            <a:r>
              <a:rPr lang="en-US" dirty="0">
                <a:latin typeface="Sniglet" pitchFamily="82" charset="0"/>
              </a:rPr>
              <a:t>high address</a:t>
            </a:r>
          </a:p>
        </p:txBody>
      </p:sp>
      <p:cxnSp>
        <p:nvCxnSpPr>
          <p:cNvPr id="15" name="Straight Arrow Connector 14">
            <a:extLst>
              <a:ext uri="{FF2B5EF4-FFF2-40B4-BE49-F238E27FC236}">
                <a16:creationId xmlns:a16="http://schemas.microsoft.com/office/drawing/2014/main" id="{4B8F0DD6-0D04-EA4D-A2A2-89A62F8385E6}"/>
              </a:ext>
            </a:extLst>
          </p:cNvPr>
          <p:cNvCxnSpPr/>
          <p:nvPr/>
        </p:nvCxnSpPr>
        <p:spPr>
          <a:xfrm>
            <a:off x="9503228" y="1675967"/>
            <a:ext cx="0" cy="3363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D195B3-F353-FE44-884A-1E4434D5315F}"/>
              </a:ext>
            </a:extLst>
          </p:cNvPr>
          <p:cNvSpPr txBox="1"/>
          <p:nvPr/>
        </p:nvSpPr>
        <p:spPr>
          <a:xfrm>
            <a:off x="6313952" y="3857110"/>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cxnSp>
        <p:nvCxnSpPr>
          <p:cNvPr id="10" name="Straight Arrow Connector 9">
            <a:extLst>
              <a:ext uri="{FF2B5EF4-FFF2-40B4-BE49-F238E27FC236}">
                <a16:creationId xmlns:a16="http://schemas.microsoft.com/office/drawing/2014/main" id="{988C01EA-448D-C14F-B3D5-065109E9CFA1}"/>
              </a:ext>
            </a:extLst>
          </p:cNvPr>
          <p:cNvCxnSpPr/>
          <p:nvPr/>
        </p:nvCxnSpPr>
        <p:spPr>
          <a:xfrm flipH="1">
            <a:off x="4441371" y="4669971"/>
            <a:ext cx="2900913" cy="210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EF3DD1E-2A80-2746-A9C1-90943685C9DF}"/>
              </a:ext>
            </a:extLst>
          </p:cNvPr>
          <p:cNvSpPr/>
          <p:nvPr/>
        </p:nvSpPr>
        <p:spPr>
          <a:xfrm>
            <a:off x="3685933" y="2261444"/>
            <a:ext cx="3144070"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a:solidFill>
                  <a:schemeClr val="accent6"/>
                </a:solidFill>
                <a:latin typeface="Courier" pitchFamily="2" charset="0"/>
              </a:rPr>
              <a:t>&lt;+0&gt;:	push   </a:t>
            </a:r>
            <a:r>
              <a:rPr lang="en-US" sz="1600" dirty="0" err="1">
                <a:solidFill>
                  <a:schemeClr val="accent6"/>
                </a:solidFill>
                <a:latin typeface="Courier" pitchFamily="2" charset="0"/>
              </a:rPr>
              <a:t>rbp</a:t>
            </a:r>
            <a:endParaRPr lang="en-US" sz="1600" dirty="0">
              <a:solidFill>
                <a:schemeClr val="accent6"/>
              </a:solidFill>
              <a:latin typeface="Courier" pitchFamily="2" charset="0"/>
            </a:endParaRPr>
          </a:p>
          <a:p>
            <a:r>
              <a:rPr lang="en-US" sz="1600" dirty="0">
                <a:latin typeface="Courier" pitchFamily="2" charset="0"/>
              </a:rPr>
              <a:t>&lt;+1&gt;:	mov    </a:t>
            </a:r>
            <a:r>
              <a:rPr lang="en-US" sz="1600" dirty="0" err="1">
                <a:latin typeface="Courier" pitchFamily="2" charset="0"/>
              </a:rPr>
              <a:t>rbp,rsp</a:t>
            </a:r>
            <a:endParaRPr lang="en-US" sz="1600" dirty="0">
              <a:latin typeface="Courier" pitchFamily="2" charset="0"/>
            </a:endParaRPr>
          </a:p>
          <a:p>
            <a:r>
              <a:rPr lang="en-US" sz="1600" dirty="0">
                <a:latin typeface="Courier" pitchFamily="2" charset="0"/>
              </a:rPr>
              <a:t>&lt;+4&gt;:	sub    rsp,0x50</a:t>
            </a:r>
          </a:p>
        </p:txBody>
      </p:sp>
    </p:spTree>
    <p:extLst>
      <p:ext uri="{BB962C8B-B14F-4D97-AF65-F5344CB8AC3E}">
        <p14:creationId xmlns:p14="http://schemas.microsoft.com/office/powerpoint/2010/main" val="54468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3D3E32-A288-594B-9406-B1E35F7ECB05}"/>
              </a:ext>
            </a:extLst>
          </p:cNvPr>
          <p:cNvSpPr>
            <a:spLocks noGrp="1"/>
          </p:cNvSpPr>
          <p:nvPr>
            <p:ph type="sldNum" idx="12"/>
          </p:nvPr>
        </p:nvSpPr>
        <p:spPr/>
        <p:txBody>
          <a:bodyPr/>
          <a:lstStyle/>
          <a:p>
            <a:fld id="{B8AB1F1C-5B97-FA47-A21B-131B164DAC8F}" type="slidenum">
              <a:rPr lang="en-US" smtClean="0"/>
              <a:t>1</a:t>
            </a:fld>
            <a:endParaRPr lang="en-US"/>
          </a:p>
        </p:txBody>
      </p:sp>
      <p:sp>
        <p:nvSpPr>
          <p:cNvPr id="4" name="Google Shape;105;p16">
            <a:extLst>
              <a:ext uri="{FF2B5EF4-FFF2-40B4-BE49-F238E27FC236}">
                <a16:creationId xmlns:a16="http://schemas.microsoft.com/office/drawing/2014/main" id="{34B10ABF-803B-B142-856D-3B358A0F594E}"/>
              </a:ext>
            </a:extLst>
          </p:cNvPr>
          <p:cNvSpPr txBox="1">
            <a:spLocks/>
          </p:cNvSpPr>
          <p:nvPr/>
        </p:nvSpPr>
        <p:spPr>
          <a:xfrm rot="161729">
            <a:off x="1301681" y="1169209"/>
            <a:ext cx="9373171" cy="1013519"/>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dirty="0">
                <a:latin typeface="Bangers" pitchFamily="2" charset="77"/>
              </a:rPr>
              <a:t>BEFORE the lab:</a:t>
            </a:r>
          </a:p>
        </p:txBody>
      </p:sp>
      <p:sp>
        <p:nvSpPr>
          <p:cNvPr id="5" name="Google Shape;106;p16">
            <a:extLst>
              <a:ext uri="{FF2B5EF4-FFF2-40B4-BE49-F238E27FC236}">
                <a16:creationId xmlns:a16="http://schemas.microsoft.com/office/drawing/2014/main" id="{0213CA5D-756E-F24F-9937-24387E3AE8AC}"/>
              </a:ext>
            </a:extLst>
          </p:cNvPr>
          <p:cNvSpPr txBox="1">
            <a:spLocks/>
          </p:cNvSpPr>
          <p:nvPr/>
        </p:nvSpPr>
        <p:spPr>
          <a:xfrm>
            <a:off x="1402733" y="2061267"/>
            <a:ext cx="9290800" cy="393948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304792" algn="ctr" rtl="0" eaLnBrk="1" hangingPunct="1">
              <a:lnSpc>
                <a:spcPct val="100000"/>
              </a:lnSpc>
              <a:spcBef>
                <a:spcPts val="480"/>
              </a:spcBef>
              <a:spcAft>
                <a:spcPts val="0"/>
              </a:spcAft>
              <a:buClr>
                <a:schemeClr val="dk1"/>
              </a:buClr>
              <a:buSzPts val="1400"/>
              <a:buFont typeface="Sniglet"/>
              <a:buNone/>
              <a:defRPr sz="1867" b="0" i="0" u="none" strike="noStrike" cap="none">
                <a:solidFill>
                  <a:schemeClr val="dk1"/>
                </a:solidFill>
                <a:latin typeface="Sniglet"/>
                <a:ea typeface="Sniglet"/>
                <a:cs typeface="Sniglet"/>
                <a:sym typeface="Sniglet"/>
              </a:defRPr>
            </a:lvl1pPr>
            <a:lvl2pPr marL="914400" marR="0" lvl="1" indent="-381000"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371600" marR="0" lvl="2" indent="-381000" algn="l" rtl="0" eaLnBrk="1" hangingPunct="1">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1828800" marR="0" lvl="3" indent="-342900"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2286000" marR="0" lvl="4" indent="-342900"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2743200" marR="0" lvl="5" indent="-342900"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3200400" marR="0" lvl="6" indent="-342900"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3657600" marR="0" lvl="7" indent="-342900"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4114800" marR="0" lvl="8" indent="-342900" algn="l" rtl="0" eaLnBrk="1" hangingPunct="1">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pPr marL="101598" indent="0" algn="l">
              <a:buSzPts val="2400"/>
            </a:pPr>
            <a:endParaRPr lang="en-US" sz="2400" dirty="0">
              <a:solidFill>
                <a:schemeClr val="tx1"/>
              </a:solidFill>
            </a:endParaRPr>
          </a:p>
          <a:p>
            <a:pPr marL="101598" indent="0" algn="l">
              <a:buSzPts val="2400"/>
            </a:pPr>
            <a:endParaRPr lang="en-US" sz="2400" dirty="0">
              <a:solidFill>
                <a:schemeClr val="tx1"/>
              </a:solidFill>
            </a:endParaRPr>
          </a:p>
          <a:p>
            <a:pPr marL="101598" indent="0" algn="l">
              <a:buSzPts val="2400"/>
            </a:pPr>
            <a:r>
              <a:rPr lang="en-US" sz="2400" dirty="0">
                <a:solidFill>
                  <a:schemeClr val="tx1"/>
                </a:solidFill>
              </a:rPr>
              <a:t>Please install </a:t>
            </a:r>
            <a:r>
              <a:rPr lang="en-US" sz="2400" dirty="0" err="1">
                <a:solidFill>
                  <a:schemeClr val="accent6"/>
                </a:solidFill>
              </a:rPr>
              <a:t>gdbserver</a:t>
            </a:r>
            <a:r>
              <a:rPr lang="en-US" sz="2400" dirty="0">
                <a:solidFill>
                  <a:schemeClr val="tx1"/>
                </a:solidFill>
              </a:rPr>
              <a:t> in your Linux environment.</a:t>
            </a:r>
          </a:p>
          <a:p>
            <a:pPr marL="101598" indent="0" algn="l">
              <a:buSzPts val="2400"/>
            </a:pPr>
            <a:endParaRPr lang="en-US" sz="2400" dirty="0">
              <a:solidFill>
                <a:schemeClr val="tx1"/>
              </a:solidFill>
            </a:endParaRPr>
          </a:p>
          <a:p>
            <a:pPr marL="101598" indent="0" algn="l">
              <a:buSzPts val="2400"/>
            </a:pPr>
            <a:r>
              <a:rPr lang="en-US" sz="2400" dirty="0">
                <a:solidFill>
                  <a:schemeClr val="tx1"/>
                </a:solidFill>
              </a:rPr>
              <a:t>e.g., </a:t>
            </a:r>
            <a:r>
              <a:rPr lang="en-US" sz="2400" dirty="0">
                <a:solidFill>
                  <a:schemeClr val="tx1"/>
                </a:solidFill>
                <a:latin typeface="Courier New" panose="02070309020205020404" pitchFamily="49" charset="0"/>
                <a:cs typeface="Courier New" panose="02070309020205020404" pitchFamily="49" charset="0"/>
              </a:rPr>
              <a:t>sudo apt install </a:t>
            </a:r>
            <a:r>
              <a:rPr lang="en-US" sz="2400">
                <a:solidFill>
                  <a:schemeClr val="tx1"/>
                </a:solidFill>
                <a:latin typeface="Courier New" panose="02070309020205020404" pitchFamily="49" charset="0"/>
                <a:cs typeface="Courier New" panose="02070309020205020404" pitchFamily="49" charset="0"/>
              </a:rPr>
              <a:t>gdbserver</a:t>
            </a:r>
            <a:endParaRPr lang="en-US" sz="2400" dirty="0">
              <a:solidFill>
                <a:schemeClr val="tx1"/>
              </a:solidFill>
              <a:latin typeface="Courier New" panose="02070309020205020404" pitchFamily="49" charset="0"/>
              <a:cs typeface="Courier New" panose="02070309020205020404" pitchFamily="49" charset="0"/>
            </a:endParaRPr>
          </a:p>
          <a:p>
            <a:pPr indent="-507987" algn="l">
              <a:buSzPts val="2400"/>
              <a:buFont typeface="Arial" panose="020B0604020202020204" pitchFamily="34" charset="0"/>
              <a:buChar char="•"/>
            </a:pPr>
            <a:endParaRPr lang="en-US" sz="2400" dirty="0"/>
          </a:p>
          <a:p>
            <a:pPr indent="-507987" algn="l">
              <a:buSzPts val="2400"/>
              <a:buFont typeface="Arial" panose="020B0604020202020204" pitchFamily="34" charset="0"/>
              <a:buChar char="•"/>
            </a:pPr>
            <a:endParaRPr lang="en-US" sz="2400" dirty="0"/>
          </a:p>
        </p:txBody>
      </p:sp>
    </p:spTree>
    <p:extLst>
      <p:ext uri="{BB962C8B-B14F-4D97-AF65-F5344CB8AC3E}">
        <p14:creationId xmlns:p14="http://schemas.microsoft.com/office/powerpoint/2010/main" val="4028443184"/>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How stack works</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19</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533405" y="2239282"/>
            <a:ext cx="4148937" cy="3477875"/>
          </a:xfrm>
          <a:prstGeom prst="rect">
            <a:avLst/>
          </a:prstGeom>
        </p:spPr>
        <p:txBody>
          <a:bodyPr wrap="square">
            <a:spAutoFit/>
          </a:bodyPr>
          <a:lstStyle/>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foo</a:t>
            </a:r>
            <a:r>
              <a:rPr lang="en-US" sz="2000" dirty="0">
                <a:latin typeface="Courier" pitchFamily="2" charset="0"/>
              </a:rPr>
              <a:t>(){</a:t>
            </a:r>
          </a:p>
          <a:p>
            <a:r>
              <a:rPr lang="en-US" sz="2000" dirty="0">
                <a:latin typeface="Courier" pitchFamily="2" charset="0"/>
              </a:rPr>
              <a:t>  </a:t>
            </a:r>
            <a:r>
              <a:rPr lang="en-US" sz="2000" dirty="0">
                <a:solidFill>
                  <a:srgbClr val="B00040"/>
                </a:solidFill>
                <a:latin typeface="Courier" pitchFamily="2" charset="0"/>
              </a:rPr>
              <a:t>int</a:t>
            </a:r>
            <a:r>
              <a:rPr lang="en-US" sz="2000" dirty="0">
                <a:latin typeface="Courier" pitchFamily="2" charset="0"/>
              </a:rPr>
              <a:t> x = 0;</a:t>
            </a:r>
          </a:p>
          <a:p>
            <a:r>
              <a:rPr lang="en-US" sz="2000" dirty="0">
                <a:solidFill>
                  <a:srgbClr val="B00040"/>
                </a:solidFill>
                <a:latin typeface="Courier" pitchFamily="2" charset="0"/>
              </a:rPr>
              <a:t>  int</a:t>
            </a:r>
            <a:r>
              <a:rPr lang="en-US" sz="2000" dirty="0">
                <a:latin typeface="Courier" pitchFamily="2" charset="0"/>
              </a:rPr>
              <a:t> y = 1;</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”%d</a:t>
            </a:r>
            <a:r>
              <a:rPr lang="en-US" sz="2000" b="1" dirty="0">
                <a:solidFill>
                  <a:srgbClr val="BB6622"/>
                </a:solidFill>
                <a:latin typeface="Courier" pitchFamily="2" charset="0"/>
              </a:rPr>
              <a:t>\n</a:t>
            </a:r>
            <a:r>
              <a:rPr lang="en-US" sz="2000" dirty="0">
                <a:solidFill>
                  <a:srgbClr val="BA2121"/>
                </a:solidFill>
                <a:latin typeface="Courier" pitchFamily="2" charset="0"/>
              </a:rPr>
              <a:t>”, </a:t>
            </a:r>
            <a:r>
              <a:rPr lang="en-US" sz="2000" dirty="0">
                <a:latin typeface="Courier" pitchFamily="2" charset="0"/>
              </a:rPr>
              <a:t>x + y);</a:t>
            </a:r>
          </a:p>
          <a:p>
            <a:r>
              <a:rPr lang="en-US" sz="2000" dirty="0">
                <a:latin typeface="Courier" pitchFamily="2" charset="0"/>
              </a:rPr>
              <a:t>}</a:t>
            </a:r>
          </a:p>
          <a:p>
            <a:endParaRPr lang="en-US" sz="2000" dirty="0">
              <a:latin typeface="Courier" pitchFamily="2" charset="0"/>
            </a:endParaRPr>
          </a:p>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bar</a:t>
            </a:r>
            <a:r>
              <a:rPr lang="en-US" sz="2000" dirty="0">
                <a:latin typeface="Courier" pitchFamily="2" charset="0"/>
              </a:rPr>
              <a:t>(){</a:t>
            </a:r>
          </a:p>
          <a:p>
            <a:r>
              <a:rPr lang="en-US" sz="2000" dirty="0">
                <a:latin typeface="Courier" pitchFamily="2" charset="0"/>
              </a:rPr>
              <a:t>  foo();</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”bye</a:t>
            </a:r>
            <a:r>
              <a:rPr lang="en-US" sz="2000" b="1" dirty="0">
                <a:solidFill>
                  <a:srgbClr val="BB6622"/>
                </a:solidFill>
                <a:latin typeface="Courier" pitchFamily="2" charset="0"/>
              </a:rPr>
              <a:t>\n</a:t>
            </a:r>
            <a:r>
              <a:rPr lang="en-US" sz="2000" dirty="0">
                <a:solidFill>
                  <a:srgbClr val="BA2121"/>
                </a:solidFill>
                <a:latin typeface="Courier" pitchFamily="2" charset="0"/>
              </a:rPr>
              <a:t>”</a:t>
            </a:r>
            <a:r>
              <a:rPr lang="en-US" sz="2000" dirty="0">
                <a:latin typeface="Courier" pitchFamily="2" charset="0"/>
              </a:rPr>
              <a:t>);</a:t>
            </a:r>
          </a:p>
          <a:p>
            <a:r>
              <a:rPr lang="en-US" sz="2000" dirty="0">
                <a:latin typeface="Courier" pitchFamily="2" charset="0"/>
              </a:rPr>
              <a:t>}</a:t>
            </a:r>
          </a:p>
          <a:p>
            <a:endParaRPr lang="en-US" sz="2000" dirty="0">
              <a:effectLst/>
              <a:latin typeface="Courier" pitchFamily="2" charset="0"/>
            </a:endParaRPr>
          </a:p>
        </p:txBody>
      </p:sp>
      <p:graphicFrame>
        <p:nvGraphicFramePr>
          <p:cNvPr id="6" name="Table 5">
            <a:extLst>
              <a:ext uri="{FF2B5EF4-FFF2-40B4-BE49-F238E27FC236}">
                <a16:creationId xmlns:a16="http://schemas.microsoft.com/office/drawing/2014/main" id="{DC5843FB-EA2F-8246-A0D9-C6B5A84CF7E3}"/>
              </a:ext>
            </a:extLst>
          </p:cNvPr>
          <p:cNvGraphicFramePr>
            <a:graphicFrameLocks noGrp="1"/>
          </p:cNvGraphicFramePr>
          <p:nvPr>
            <p:extLst>
              <p:ext uri="{D42A27DB-BD31-4B8C-83A1-F6EECF244321}">
                <p14:modId xmlns:p14="http://schemas.microsoft.com/office/powerpoint/2010/main" val="3064815661"/>
              </p:ext>
            </p:extLst>
          </p:nvPr>
        </p:nvGraphicFramePr>
        <p:xfrm>
          <a:off x="7408813" y="1438122"/>
          <a:ext cx="1928323" cy="4472821"/>
        </p:xfrm>
        <a:graphic>
          <a:graphicData uri="http://schemas.openxmlformats.org/drawingml/2006/table">
            <a:tbl>
              <a:tblPr firstRow="1" bandRow="1">
                <a:tableStyleId>{5940675A-B579-460E-94D1-54222C63F5DA}</a:tableStyleId>
              </a:tblPr>
              <a:tblGrid>
                <a:gridCol w="1928323">
                  <a:extLst>
                    <a:ext uri="{9D8B030D-6E8A-4147-A177-3AD203B41FA5}">
                      <a16:colId xmlns:a16="http://schemas.microsoft.com/office/drawing/2014/main" val="4137842853"/>
                    </a:ext>
                  </a:extLst>
                </a:gridCol>
              </a:tblGrid>
              <a:tr h="2595880">
                <a:tc>
                  <a:txBody>
                    <a:bodyPr/>
                    <a:lstStyle/>
                    <a:p>
                      <a:pPr algn="ctr"/>
                      <a:r>
                        <a:rPr lang="en-US" sz="1800" dirty="0">
                          <a:latin typeface="Courier" pitchFamily="2" charset="0"/>
                        </a:rPr>
                        <a:t>…</a:t>
                      </a:r>
                    </a:p>
                  </a:txBody>
                  <a:tcPr marL="75570" marR="75570" anchor="b"/>
                </a:tc>
                <a:extLst>
                  <a:ext uri="{0D108BD9-81ED-4DB2-BD59-A6C34878D82A}">
                    <a16:rowId xmlns:a16="http://schemas.microsoft.com/office/drawing/2014/main" val="987878568"/>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marL="75570" marR="75570"/>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marL="75570" marR="75570"/>
                </a:tc>
                <a:extLst>
                  <a:ext uri="{0D108BD9-81ED-4DB2-BD59-A6C34878D82A}">
                    <a16:rowId xmlns:a16="http://schemas.microsoft.com/office/drawing/2014/main" val="2962680696"/>
                  </a:ext>
                </a:extLst>
              </a:tr>
              <a:tr h="866021">
                <a:tc>
                  <a:txBody>
                    <a:bodyPr/>
                    <a:lstStyle/>
                    <a:p>
                      <a:pPr algn="ctr"/>
                      <a:r>
                        <a:rPr lang="en-US" sz="1800" dirty="0">
                          <a:latin typeface="Courier" pitchFamily="2" charset="0"/>
                        </a:rPr>
                        <a:t>…</a:t>
                      </a:r>
                    </a:p>
                  </a:txBody>
                  <a:tcPr marL="75570" marR="75570"/>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BFDC997C-1EF2-E04E-8FB7-16E270C07BE9}"/>
              </a:ext>
            </a:extLst>
          </p:cNvPr>
          <p:cNvSpPr txBox="1"/>
          <p:nvPr/>
        </p:nvSpPr>
        <p:spPr>
          <a:xfrm>
            <a:off x="5372141" y="3878882"/>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2" name="TextBox 1">
            <a:extLst>
              <a:ext uri="{FF2B5EF4-FFF2-40B4-BE49-F238E27FC236}">
                <a16:creationId xmlns:a16="http://schemas.microsoft.com/office/drawing/2014/main" id="{F7F86F42-8677-7047-BD1E-4F431A2F56C7}"/>
              </a:ext>
            </a:extLst>
          </p:cNvPr>
          <p:cNvSpPr txBox="1"/>
          <p:nvPr/>
        </p:nvSpPr>
        <p:spPr>
          <a:xfrm>
            <a:off x="9534584" y="1522079"/>
            <a:ext cx="1140056" cy="307777"/>
          </a:xfrm>
          <a:prstGeom prst="rect">
            <a:avLst/>
          </a:prstGeom>
          <a:noFill/>
        </p:spPr>
        <p:txBody>
          <a:bodyPr wrap="none" rtlCol="0">
            <a:spAutoFit/>
          </a:bodyPr>
          <a:lstStyle/>
          <a:p>
            <a:r>
              <a:rPr lang="en-US" dirty="0">
                <a:latin typeface="Sniglet" pitchFamily="82" charset="0"/>
              </a:rPr>
              <a:t>low address</a:t>
            </a:r>
          </a:p>
        </p:txBody>
      </p:sp>
      <p:sp>
        <p:nvSpPr>
          <p:cNvPr id="14" name="TextBox 13">
            <a:extLst>
              <a:ext uri="{FF2B5EF4-FFF2-40B4-BE49-F238E27FC236}">
                <a16:creationId xmlns:a16="http://schemas.microsoft.com/office/drawing/2014/main" id="{E55BE62E-CB3D-A849-AF4B-0B0800B6B0B3}"/>
              </a:ext>
            </a:extLst>
          </p:cNvPr>
          <p:cNvSpPr txBox="1"/>
          <p:nvPr/>
        </p:nvSpPr>
        <p:spPr>
          <a:xfrm>
            <a:off x="9534585" y="4885763"/>
            <a:ext cx="1194558" cy="307777"/>
          </a:xfrm>
          <a:prstGeom prst="rect">
            <a:avLst/>
          </a:prstGeom>
          <a:noFill/>
        </p:spPr>
        <p:txBody>
          <a:bodyPr wrap="none" rtlCol="0">
            <a:spAutoFit/>
          </a:bodyPr>
          <a:lstStyle/>
          <a:p>
            <a:r>
              <a:rPr lang="en-US" dirty="0">
                <a:latin typeface="Sniglet" pitchFamily="82" charset="0"/>
              </a:rPr>
              <a:t>high address</a:t>
            </a:r>
          </a:p>
        </p:txBody>
      </p:sp>
      <p:cxnSp>
        <p:nvCxnSpPr>
          <p:cNvPr id="15" name="Straight Arrow Connector 14">
            <a:extLst>
              <a:ext uri="{FF2B5EF4-FFF2-40B4-BE49-F238E27FC236}">
                <a16:creationId xmlns:a16="http://schemas.microsoft.com/office/drawing/2014/main" id="{4B8F0DD6-0D04-EA4D-A2A2-89A62F8385E6}"/>
              </a:ext>
            </a:extLst>
          </p:cNvPr>
          <p:cNvCxnSpPr/>
          <p:nvPr/>
        </p:nvCxnSpPr>
        <p:spPr>
          <a:xfrm>
            <a:off x="9503228" y="1675967"/>
            <a:ext cx="0" cy="3363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D195B3-F353-FE44-884A-1E4434D5315F}"/>
              </a:ext>
            </a:extLst>
          </p:cNvPr>
          <p:cNvSpPr txBox="1"/>
          <p:nvPr/>
        </p:nvSpPr>
        <p:spPr>
          <a:xfrm>
            <a:off x="6313952" y="3857110"/>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cxnSp>
        <p:nvCxnSpPr>
          <p:cNvPr id="10" name="Straight Arrow Connector 9">
            <a:extLst>
              <a:ext uri="{FF2B5EF4-FFF2-40B4-BE49-F238E27FC236}">
                <a16:creationId xmlns:a16="http://schemas.microsoft.com/office/drawing/2014/main" id="{988C01EA-448D-C14F-B3D5-065109E9CFA1}"/>
              </a:ext>
            </a:extLst>
          </p:cNvPr>
          <p:cNvCxnSpPr/>
          <p:nvPr/>
        </p:nvCxnSpPr>
        <p:spPr>
          <a:xfrm flipH="1">
            <a:off x="4441371" y="4669971"/>
            <a:ext cx="2900913" cy="210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EF3DD1E-2A80-2746-A9C1-90943685C9DF}"/>
              </a:ext>
            </a:extLst>
          </p:cNvPr>
          <p:cNvSpPr/>
          <p:nvPr/>
        </p:nvSpPr>
        <p:spPr>
          <a:xfrm>
            <a:off x="3685933" y="2261444"/>
            <a:ext cx="3144070"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a:latin typeface="Courier" pitchFamily="2" charset="0"/>
              </a:rPr>
              <a:t>&lt;+0&gt;:	push   </a:t>
            </a:r>
            <a:r>
              <a:rPr lang="en-US" sz="1600" dirty="0" err="1">
                <a:latin typeface="Courier" pitchFamily="2" charset="0"/>
              </a:rPr>
              <a:t>rbp</a:t>
            </a:r>
            <a:endParaRPr lang="en-US" sz="1600" dirty="0">
              <a:latin typeface="Courier" pitchFamily="2" charset="0"/>
            </a:endParaRPr>
          </a:p>
          <a:p>
            <a:r>
              <a:rPr lang="en-US" sz="1600" dirty="0">
                <a:solidFill>
                  <a:schemeClr val="accent6"/>
                </a:solidFill>
                <a:latin typeface="Courier" pitchFamily="2" charset="0"/>
              </a:rPr>
              <a:t>&lt;+1&gt;:	mov    </a:t>
            </a:r>
            <a:r>
              <a:rPr lang="en-US" sz="1600" dirty="0" err="1">
                <a:solidFill>
                  <a:schemeClr val="accent6"/>
                </a:solidFill>
                <a:latin typeface="Courier" pitchFamily="2" charset="0"/>
              </a:rPr>
              <a:t>rbp,rsp</a:t>
            </a:r>
            <a:endParaRPr lang="en-US" sz="1600" dirty="0">
              <a:solidFill>
                <a:schemeClr val="accent6"/>
              </a:solidFill>
              <a:latin typeface="Courier" pitchFamily="2" charset="0"/>
            </a:endParaRPr>
          </a:p>
          <a:p>
            <a:r>
              <a:rPr lang="en-US" sz="1600" dirty="0">
                <a:latin typeface="Courier" pitchFamily="2" charset="0"/>
              </a:rPr>
              <a:t>&lt;+4&gt;:	sub    rsp,0x50</a:t>
            </a:r>
          </a:p>
        </p:txBody>
      </p:sp>
    </p:spTree>
    <p:extLst>
      <p:ext uri="{BB962C8B-B14F-4D97-AF65-F5344CB8AC3E}">
        <p14:creationId xmlns:p14="http://schemas.microsoft.com/office/powerpoint/2010/main" val="240757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How stack works</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20</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533405" y="2239282"/>
            <a:ext cx="4148937" cy="3477875"/>
          </a:xfrm>
          <a:prstGeom prst="rect">
            <a:avLst/>
          </a:prstGeom>
        </p:spPr>
        <p:txBody>
          <a:bodyPr wrap="square">
            <a:spAutoFit/>
          </a:bodyPr>
          <a:lstStyle/>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foo</a:t>
            </a:r>
            <a:r>
              <a:rPr lang="en-US" sz="2000" dirty="0">
                <a:latin typeface="Courier" pitchFamily="2" charset="0"/>
              </a:rPr>
              <a:t>(){</a:t>
            </a:r>
          </a:p>
          <a:p>
            <a:r>
              <a:rPr lang="en-US" sz="2000" dirty="0">
                <a:latin typeface="Courier" pitchFamily="2" charset="0"/>
              </a:rPr>
              <a:t>  </a:t>
            </a:r>
            <a:r>
              <a:rPr lang="en-US" sz="2000" dirty="0">
                <a:solidFill>
                  <a:srgbClr val="B00040"/>
                </a:solidFill>
                <a:latin typeface="Courier" pitchFamily="2" charset="0"/>
              </a:rPr>
              <a:t>int</a:t>
            </a:r>
            <a:r>
              <a:rPr lang="en-US" sz="2000" dirty="0">
                <a:latin typeface="Courier" pitchFamily="2" charset="0"/>
              </a:rPr>
              <a:t> x = 0;</a:t>
            </a:r>
          </a:p>
          <a:p>
            <a:r>
              <a:rPr lang="en-US" sz="2000" dirty="0">
                <a:solidFill>
                  <a:srgbClr val="B00040"/>
                </a:solidFill>
                <a:latin typeface="Courier" pitchFamily="2" charset="0"/>
              </a:rPr>
              <a:t>  int</a:t>
            </a:r>
            <a:r>
              <a:rPr lang="en-US" sz="2000" dirty="0">
                <a:latin typeface="Courier" pitchFamily="2" charset="0"/>
              </a:rPr>
              <a:t> y = 1;</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”%d</a:t>
            </a:r>
            <a:r>
              <a:rPr lang="en-US" sz="2000" b="1" dirty="0">
                <a:solidFill>
                  <a:srgbClr val="BB6622"/>
                </a:solidFill>
                <a:latin typeface="Courier" pitchFamily="2" charset="0"/>
              </a:rPr>
              <a:t>\n</a:t>
            </a:r>
            <a:r>
              <a:rPr lang="en-US" sz="2000" dirty="0">
                <a:solidFill>
                  <a:srgbClr val="BA2121"/>
                </a:solidFill>
                <a:latin typeface="Courier" pitchFamily="2" charset="0"/>
              </a:rPr>
              <a:t>”, </a:t>
            </a:r>
            <a:r>
              <a:rPr lang="en-US" sz="2000" dirty="0">
                <a:latin typeface="Courier" pitchFamily="2" charset="0"/>
              </a:rPr>
              <a:t>x + y);</a:t>
            </a:r>
          </a:p>
          <a:p>
            <a:r>
              <a:rPr lang="en-US" sz="2000" dirty="0">
                <a:latin typeface="Courier" pitchFamily="2" charset="0"/>
              </a:rPr>
              <a:t>}</a:t>
            </a:r>
          </a:p>
          <a:p>
            <a:endParaRPr lang="en-US" sz="2000" dirty="0">
              <a:latin typeface="Courier" pitchFamily="2" charset="0"/>
            </a:endParaRPr>
          </a:p>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bar</a:t>
            </a:r>
            <a:r>
              <a:rPr lang="en-US" sz="2000" dirty="0">
                <a:latin typeface="Courier" pitchFamily="2" charset="0"/>
              </a:rPr>
              <a:t>(){</a:t>
            </a:r>
          </a:p>
          <a:p>
            <a:r>
              <a:rPr lang="en-US" sz="2000" dirty="0">
                <a:latin typeface="Courier" pitchFamily="2" charset="0"/>
              </a:rPr>
              <a:t>  foo();</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”bye</a:t>
            </a:r>
            <a:r>
              <a:rPr lang="en-US" sz="2000" b="1" dirty="0">
                <a:solidFill>
                  <a:srgbClr val="BB6622"/>
                </a:solidFill>
                <a:latin typeface="Courier" pitchFamily="2" charset="0"/>
              </a:rPr>
              <a:t>\n</a:t>
            </a:r>
            <a:r>
              <a:rPr lang="en-US" sz="2000" dirty="0">
                <a:solidFill>
                  <a:srgbClr val="BA2121"/>
                </a:solidFill>
                <a:latin typeface="Courier" pitchFamily="2" charset="0"/>
              </a:rPr>
              <a:t>”</a:t>
            </a:r>
            <a:r>
              <a:rPr lang="en-US" sz="2000" dirty="0">
                <a:latin typeface="Courier" pitchFamily="2" charset="0"/>
              </a:rPr>
              <a:t>);</a:t>
            </a:r>
          </a:p>
          <a:p>
            <a:r>
              <a:rPr lang="en-US" sz="2000" dirty="0">
                <a:latin typeface="Courier" pitchFamily="2" charset="0"/>
              </a:rPr>
              <a:t>}</a:t>
            </a:r>
          </a:p>
          <a:p>
            <a:endParaRPr lang="en-US" sz="2000" dirty="0">
              <a:effectLst/>
              <a:latin typeface="Courier" pitchFamily="2" charset="0"/>
            </a:endParaRPr>
          </a:p>
        </p:txBody>
      </p:sp>
      <p:graphicFrame>
        <p:nvGraphicFramePr>
          <p:cNvPr id="6" name="Table 5">
            <a:extLst>
              <a:ext uri="{FF2B5EF4-FFF2-40B4-BE49-F238E27FC236}">
                <a16:creationId xmlns:a16="http://schemas.microsoft.com/office/drawing/2014/main" id="{DC5843FB-EA2F-8246-A0D9-C6B5A84CF7E3}"/>
              </a:ext>
            </a:extLst>
          </p:cNvPr>
          <p:cNvGraphicFramePr>
            <a:graphicFrameLocks noGrp="1"/>
          </p:cNvGraphicFramePr>
          <p:nvPr>
            <p:extLst>
              <p:ext uri="{D42A27DB-BD31-4B8C-83A1-F6EECF244321}">
                <p14:modId xmlns:p14="http://schemas.microsoft.com/office/powerpoint/2010/main" val="2117501577"/>
              </p:ext>
            </p:extLst>
          </p:nvPr>
        </p:nvGraphicFramePr>
        <p:xfrm>
          <a:off x="7408813" y="1438122"/>
          <a:ext cx="1928323" cy="4472821"/>
        </p:xfrm>
        <a:graphic>
          <a:graphicData uri="http://schemas.openxmlformats.org/drawingml/2006/table">
            <a:tbl>
              <a:tblPr firstRow="1" bandRow="1">
                <a:tableStyleId>{5940675A-B579-460E-94D1-54222C63F5DA}</a:tableStyleId>
              </a:tblPr>
              <a:tblGrid>
                <a:gridCol w="1928323">
                  <a:extLst>
                    <a:ext uri="{9D8B030D-6E8A-4147-A177-3AD203B41FA5}">
                      <a16:colId xmlns:a16="http://schemas.microsoft.com/office/drawing/2014/main" val="4137842853"/>
                    </a:ext>
                  </a:extLst>
                </a:gridCol>
              </a:tblGrid>
              <a:tr h="370840">
                <a:tc>
                  <a:txBody>
                    <a:bodyPr/>
                    <a:lstStyle/>
                    <a:p>
                      <a:pPr algn="ctr"/>
                      <a:endParaRPr lang="en-US" sz="1800" dirty="0">
                        <a:latin typeface="Courier" pitchFamily="2" charset="0"/>
                      </a:endParaRPr>
                    </a:p>
                  </a:txBody>
                  <a:tcPr marL="75570" marR="75570"/>
                </a:tc>
                <a:extLst>
                  <a:ext uri="{0D108BD9-81ED-4DB2-BD59-A6C34878D82A}">
                    <a16:rowId xmlns:a16="http://schemas.microsoft.com/office/drawing/2014/main" val="987878568"/>
                  </a:ext>
                </a:extLst>
              </a:tr>
              <a:tr h="2225040">
                <a:tc>
                  <a:txBody>
                    <a:bodyPr/>
                    <a:lstStyle/>
                    <a:p>
                      <a:pPr algn="ctr"/>
                      <a:r>
                        <a:rPr lang="en-US" sz="1800" dirty="0">
                          <a:latin typeface="Courier" pitchFamily="2" charset="0"/>
                        </a:rPr>
                        <a:t>…</a:t>
                      </a:r>
                    </a:p>
                  </a:txBody>
                  <a:tcPr marL="75570" marR="75570" anchor="ctr"/>
                </a:tc>
                <a:extLst>
                  <a:ext uri="{0D108BD9-81ED-4DB2-BD59-A6C34878D82A}">
                    <a16:rowId xmlns:a16="http://schemas.microsoft.com/office/drawing/2014/main" val="3553514581"/>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marL="75570" marR="75570"/>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marL="75570" marR="75570"/>
                </a:tc>
                <a:extLst>
                  <a:ext uri="{0D108BD9-81ED-4DB2-BD59-A6C34878D82A}">
                    <a16:rowId xmlns:a16="http://schemas.microsoft.com/office/drawing/2014/main" val="2962680696"/>
                  </a:ext>
                </a:extLst>
              </a:tr>
              <a:tr h="866021">
                <a:tc>
                  <a:txBody>
                    <a:bodyPr/>
                    <a:lstStyle/>
                    <a:p>
                      <a:pPr algn="ctr"/>
                      <a:r>
                        <a:rPr lang="en-US" sz="1800" dirty="0">
                          <a:latin typeface="Courier" pitchFamily="2" charset="0"/>
                        </a:rPr>
                        <a:t>…</a:t>
                      </a:r>
                    </a:p>
                  </a:txBody>
                  <a:tcPr marL="75570" marR="75570"/>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BFDC997C-1EF2-E04E-8FB7-16E270C07BE9}"/>
              </a:ext>
            </a:extLst>
          </p:cNvPr>
          <p:cNvSpPr txBox="1"/>
          <p:nvPr/>
        </p:nvSpPr>
        <p:spPr>
          <a:xfrm>
            <a:off x="6308313" y="3878882"/>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2" name="TextBox 1">
            <a:extLst>
              <a:ext uri="{FF2B5EF4-FFF2-40B4-BE49-F238E27FC236}">
                <a16:creationId xmlns:a16="http://schemas.microsoft.com/office/drawing/2014/main" id="{F7F86F42-8677-7047-BD1E-4F431A2F56C7}"/>
              </a:ext>
            </a:extLst>
          </p:cNvPr>
          <p:cNvSpPr txBox="1"/>
          <p:nvPr/>
        </p:nvSpPr>
        <p:spPr>
          <a:xfrm>
            <a:off x="9534584" y="1522079"/>
            <a:ext cx="1140056" cy="307777"/>
          </a:xfrm>
          <a:prstGeom prst="rect">
            <a:avLst/>
          </a:prstGeom>
          <a:noFill/>
        </p:spPr>
        <p:txBody>
          <a:bodyPr wrap="none" rtlCol="0">
            <a:spAutoFit/>
          </a:bodyPr>
          <a:lstStyle/>
          <a:p>
            <a:r>
              <a:rPr lang="en-US" dirty="0">
                <a:latin typeface="Sniglet" pitchFamily="82" charset="0"/>
              </a:rPr>
              <a:t>low address</a:t>
            </a:r>
          </a:p>
        </p:txBody>
      </p:sp>
      <p:sp>
        <p:nvSpPr>
          <p:cNvPr id="14" name="TextBox 13">
            <a:extLst>
              <a:ext uri="{FF2B5EF4-FFF2-40B4-BE49-F238E27FC236}">
                <a16:creationId xmlns:a16="http://schemas.microsoft.com/office/drawing/2014/main" id="{E55BE62E-CB3D-A849-AF4B-0B0800B6B0B3}"/>
              </a:ext>
            </a:extLst>
          </p:cNvPr>
          <p:cNvSpPr txBox="1"/>
          <p:nvPr/>
        </p:nvSpPr>
        <p:spPr>
          <a:xfrm>
            <a:off x="9534585" y="4885763"/>
            <a:ext cx="1194558" cy="307777"/>
          </a:xfrm>
          <a:prstGeom prst="rect">
            <a:avLst/>
          </a:prstGeom>
          <a:noFill/>
        </p:spPr>
        <p:txBody>
          <a:bodyPr wrap="none" rtlCol="0">
            <a:spAutoFit/>
          </a:bodyPr>
          <a:lstStyle/>
          <a:p>
            <a:r>
              <a:rPr lang="en-US" dirty="0">
                <a:latin typeface="Sniglet" pitchFamily="82" charset="0"/>
              </a:rPr>
              <a:t>high address</a:t>
            </a:r>
          </a:p>
        </p:txBody>
      </p:sp>
      <p:cxnSp>
        <p:nvCxnSpPr>
          <p:cNvPr id="15" name="Straight Arrow Connector 14">
            <a:extLst>
              <a:ext uri="{FF2B5EF4-FFF2-40B4-BE49-F238E27FC236}">
                <a16:creationId xmlns:a16="http://schemas.microsoft.com/office/drawing/2014/main" id="{4B8F0DD6-0D04-EA4D-A2A2-89A62F8385E6}"/>
              </a:ext>
            </a:extLst>
          </p:cNvPr>
          <p:cNvCxnSpPr/>
          <p:nvPr/>
        </p:nvCxnSpPr>
        <p:spPr>
          <a:xfrm>
            <a:off x="9503228" y="1675967"/>
            <a:ext cx="0" cy="3363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D195B3-F353-FE44-884A-1E4434D5315F}"/>
              </a:ext>
            </a:extLst>
          </p:cNvPr>
          <p:cNvSpPr txBox="1"/>
          <p:nvPr/>
        </p:nvSpPr>
        <p:spPr>
          <a:xfrm>
            <a:off x="6313952" y="1636423"/>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cxnSp>
        <p:nvCxnSpPr>
          <p:cNvPr id="10" name="Straight Arrow Connector 9">
            <a:extLst>
              <a:ext uri="{FF2B5EF4-FFF2-40B4-BE49-F238E27FC236}">
                <a16:creationId xmlns:a16="http://schemas.microsoft.com/office/drawing/2014/main" id="{988C01EA-448D-C14F-B3D5-065109E9CFA1}"/>
              </a:ext>
            </a:extLst>
          </p:cNvPr>
          <p:cNvCxnSpPr/>
          <p:nvPr/>
        </p:nvCxnSpPr>
        <p:spPr>
          <a:xfrm flipH="1">
            <a:off x="4441371" y="4669971"/>
            <a:ext cx="2900913" cy="210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EF3DD1E-2A80-2746-A9C1-90943685C9DF}"/>
              </a:ext>
            </a:extLst>
          </p:cNvPr>
          <p:cNvSpPr/>
          <p:nvPr/>
        </p:nvSpPr>
        <p:spPr>
          <a:xfrm>
            <a:off x="3685933" y="2261444"/>
            <a:ext cx="314407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latin typeface="Courier" pitchFamily="2" charset="0"/>
              </a:rPr>
              <a:t>&lt;+0&gt;:	push   </a:t>
            </a:r>
            <a:r>
              <a:rPr lang="en-US" sz="1600" dirty="0" err="1">
                <a:latin typeface="Courier" pitchFamily="2" charset="0"/>
              </a:rPr>
              <a:t>rbp</a:t>
            </a:r>
            <a:endParaRPr lang="en-US" sz="1600" dirty="0">
              <a:latin typeface="Courier" pitchFamily="2" charset="0"/>
            </a:endParaRPr>
          </a:p>
          <a:p>
            <a:r>
              <a:rPr lang="en-US" sz="1600" dirty="0">
                <a:solidFill>
                  <a:schemeClr val="tx1"/>
                </a:solidFill>
                <a:latin typeface="Courier" pitchFamily="2" charset="0"/>
              </a:rPr>
              <a:t>&lt;+1&gt;:	mov    </a:t>
            </a:r>
            <a:r>
              <a:rPr lang="en-US" sz="1600" dirty="0" err="1">
                <a:solidFill>
                  <a:schemeClr val="tx1"/>
                </a:solidFill>
                <a:latin typeface="Courier" pitchFamily="2" charset="0"/>
              </a:rPr>
              <a:t>rbp,rsp</a:t>
            </a:r>
            <a:endParaRPr lang="en-US" sz="1600" dirty="0">
              <a:solidFill>
                <a:schemeClr val="tx1"/>
              </a:solidFill>
              <a:latin typeface="Courier" pitchFamily="2" charset="0"/>
            </a:endParaRPr>
          </a:p>
          <a:p>
            <a:r>
              <a:rPr lang="en-US" sz="1600" dirty="0">
                <a:solidFill>
                  <a:schemeClr val="accent6"/>
                </a:solidFill>
                <a:latin typeface="Courier" pitchFamily="2" charset="0"/>
              </a:rPr>
              <a:t>&lt;+4&gt;:	sub    rsp,0x50</a:t>
            </a:r>
          </a:p>
        </p:txBody>
      </p:sp>
    </p:spTree>
    <p:extLst>
      <p:ext uri="{BB962C8B-B14F-4D97-AF65-F5344CB8AC3E}">
        <p14:creationId xmlns:p14="http://schemas.microsoft.com/office/powerpoint/2010/main" val="628230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How stack works</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21</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533405" y="2239282"/>
            <a:ext cx="4148937" cy="3477875"/>
          </a:xfrm>
          <a:prstGeom prst="rect">
            <a:avLst/>
          </a:prstGeom>
        </p:spPr>
        <p:txBody>
          <a:bodyPr wrap="square">
            <a:spAutoFit/>
          </a:bodyPr>
          <a:lstStyle/>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foo</a:t>
            </a:r>
            <a:r>
              <a:rPr lang="en-US" sz="2000" dirty="0">
                <a:latin typeface="Courier" pitchFamily="2" charset="0"/>
              </a:rPr>
              <a:t>(){</a:t>
            </a:r>
          </a:p>
          <a:p>
            <a:r>
              <a:rPr lang="en-US" sz="2000" dirty="0">
                <a:latin typeface="Courier" pitchFamily="2" charset="0"/>
              </a:rPr>
              <a:t>  </a:t>
            </a:r>
            <a:r>
              <a:rPr lang="en-US" sz="2000" dirty="0">
                <a:solidFill>
                  <a:srgbClr val="B00040"/>
                </a:solidFill>
                <a:latin typeface="Courier" pitchFamily="2" charset="0"/>
              </a:rPr>
              <a:t>int</a:t>
            </a:r>
            <a:r>
              <a:rPr lang="en-US" sz="2000" dirty="0">
                <a:latin typeface="Courier" pitchFamily="2" charset="0"/>
              </a:rPr>
              <a:t> x = 0;</a:t>
            </a:r>
          </a:p>
          <a:p>
            <a:r>
              <a:rPr lang="en-US" sz="2000" dirty="0">
                <a:solidFill>
                  <a:srgbClr val="B00040"/>
                </a:solidFill>
                <a:latin typeface="Courier" pitchFamily="2" charset="0"/>
              </a:rPr>
              <a:t>  int</a:t>
            </a:r>
            <a:r>
              <a:rPr lang="en-US" sz="2000" dirty="0">
                <a:latin typeface="Courier" pitchFamily="2" charset="0"/>
              </a:rPr>
              <a:t> y = 1;</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”%d</a:t>
            </a:r>
            <a:r>
              <a:rPr lang="en-US" sz="2000" b="1" dirty="0">
                <a:solidFill>
                  <a:srgbClr val="BB6622"/>
                </a:solidFill>
                <a:latin typeface="Courier" pitchFamily="2" charset="0"/>
              </a:rPr>
              <a:t>\n</a:t>
            </a:r>
            <a:r>
              <a:rPr lang="en-US" sz="2000" dirty="0">
                <a:solidFill>
                  <a:srgbClr val="BA2121"/>
                </a:solidFill>
                <a:latin typeface="Courier" pitchFamily="2" charset="0"/>
              </a:rPr>
              <a:t>”, </a:t>
            </a:r>
            <a:r>
              <a:rPr lang="en-US" sz="2000" dirty="0">
                <a:latin typeface="Courier" pitchFamily="2" charset="0"/>
              </a:rPr>
              <a:t>x + y);</a:t>
            </a:r>
          </a:p>
          <a:p>
            <a:r>
              <a:rPr lang="en-US" sz="2000" dirty="0">
                <a:latin typeface="Courier" pitchFamily="2" charset="0"/>
              </a:rPr>
              <a:t>}</a:t>
            </a:r>
          </a:p>
          <a:p>
            <a:endParaRPr lang="en-US" sz="2000" dirty="0">
              <a:latin typeface="Courier" pitchFamily="2" charset="0"/>
            </a:endParaRPr>
          </a:p>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bar</a:t>
            </a:r>
            <a:r>
              <a:rPr lang="en-US" sz="2000" dirty="0">
                <a:latin typeface="Courier" pitchFamily="2" charset="0"/>
              </a:rPr>
              <a:t>(){</a:t>
            </a:r>
          </a:p>
          <a:p>
            <a:r>
              <a:rPr lang="en-US" sz="2000" dirty="0">
                <a:latin typeface="Courier" pitchFamily="2" charset="0"/>
              </a:rPr>
              <a:t>  foo();</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”bye</a:t>
            </a:r>
            <a:r>
              <a:rPr lang="en-US" sz="2000" b="1" dirty="0">
                <a:solidFill>
                  <a:srgbClr val="BB6622"/>
                </a:solidFill>
                <a:latin typeface="Courier" pitchFamily="2" charset="0"/>
              </a:rPr>
              <a:t>\n</a:t>
            </a:r>
            <a:r>
              <a:rPr lang="en-US" sz="2000" dirty="0">
                <a:solidFill>
                  <a:srgbClr val="BA2121"/>
                </a:solidFill>
                <a:latin typeface="Courier" pitchFamily="2" charset="0"/>
              </a:rPr>
              <a:t>”</a:t>
            </a:r>
            <a:r>
              <a:rPr lang="en-US" sz="2000" dirty="0">
                <a:latin typeface="Courier" pitchFamily="2" charset="0"/>
              </a:rPr>
              <a:t>);</a:t>
            </a:r>
          </a:p>
          <a:p>
            <a:r>
              <a:rPr lang="en-US" sz="2000" dirty="0">
                <a:latin typeface="Courier" pitchFamily="2" charset="0"/>
              </a:rPr>
              <a:t>}</a:t>
            </a:r>
          </a:p>
          <a:p>
            <a:endParaRPr lang="en-US" sz="2000" dirty="0">
              <a:effectLst/>
              <a:latin typeface="Courier" pitchFamily="2" charset="0"/>
            </a:endParaRPr>
          </a:p>
        </p:txBody>
      </p:sp>
      <p:graphicFrame>
        <p:nvGraphicFramePr>
          <p:cNvPr id="6" name="Table 5">
            <a:extLst>
              <a:ext uri="{FF2B5EF4-FFF2-40B4-BE49-F238E27FC236}">
                <a16:creationId xmlns:a16="http://schemas.microsoft.com/office/drawing/2014/main" id="{DC5843FB-EA2F-8246-A0D9-C6B5A84CF7E3}"/>
              </a:ext>
            </a:extLst>
          </p:cNvPr>
          <p:cNvGraphicFramePr>
            <a:graphicFrameLocks noGrp="1"/>
          </p:cNvGraphicFramePr>
          <p:nvPr/>
        </p:nvGraphicFramePr>
        <p:xfrm>
          <a:off x="7408813" y="1438122"/>
          <a:ext cx="1928323" cy="4472821"/>
        </p:xfrm>
        <a:graphic>
          <a:graphicData uri="http://schemas.openxmlformats.org/drawingml/2006/table">
            <a:tbl>
              <a:tblPr firstRow="1" bandRow="1">
                <a:tableStyleId>{5940675A-B579-460E-94D1-54222C63F5DA}</a:tableStyleId>
              </a:tblPr>
              <a:tblGrid>
                <a:gridCol w="1928323">
                  <a:extLst>
                    <a:ext uri="{9D8B030D-6E8A-4147-A177-3AD203B41FA5}">
                      <a16:colId xmlns:a16="http://schemas.microsoft.com/office/drawing/2014/main" val="4137842853"/>
                    </a:ext>
                  </a:extLst>
                </a:gridCol>
              </a:tblGrid>
              <a:tr h="370840">
                <a:tc>
                  <a:txBody>
                    <a:bodyPr/>
                    <a:lstStyle/>
                    <a:p>
                      <a:pPr algn="ctr"/>
                      <a:endParaRPr lang="en-US" sz="1800" dirty="0">
                        <a:latin typeface="Courier" pitchFamily="2" charset="0"/>
                      </a:endParaRPr>
                    </a:p>
                  </a:txBody>
                  <a:tcPr marL="75570" marR="75570"/>
                </a:tc>
                <a:extLst>
                  <a:ext uri="{0D108BD9-81ED-4DB2-BD59-A6C34878D82A}">
                    <a16:rowId xmlns:a16="http://schemas.microsoft.com/office/drawing/2014/main" val="987878568"/>
                  </a:ext>
                </a:extLst>
              </a:tr>
              <a:tr h="2225040">
                <a:tc>
                  <a:txBody>
                    <a:bodyPr/>
                    <a:lstStyle/>
                    <a:p>
                      <a:pPr algn="ctr"/>
                      <a:r>
                        <a:rPr lang="en-US" sz="1800" dirty="0">
                          <a:latin typeface="Courier" pitchFamily="2" charset="0"/>
                        </a:rPr>
                        <a:t>…</a:t>
                      </a:r>
                    </a:p>
                  </a:txBody>
                  <a:tcPr marL="75570" marR="75570" anchor="ctr"/>
                </a:tc>
                <a:extLst>
                  <a:ext uri="{0D108BD9-81ED-4DB2-BD59-A6C34878D82A}">
                    <a16:rowId xmlns:a16="http://schemas.microsoft.com/office/drawing/2014/main" val="3553514581"/>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marL="75570" marR="75570"/>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marL="75570" marR="75570"/>
                </a:tc>
                <a:extLst>
                  <a:ext uri="{0D108BD9-81ED-4DB2-BD59-A6C34878D82A}">
                    <a16:rowId xmlns:a16="http://schemas.microsoft.com/office/drawing/2014/main" val="2962680696"/>
                  </a:ext>
                </a:extLst>
              </a:tr>
              <a:tr h="866021">
                <a:tc>
                  <a:txBody>
                    <a:bodyPr/>
                    <a:lstStyle/>
                    <a:p>
                      <a:pPr algn="ctr"/>
                      <a:r>
                        <a:rPr lang="en-US" sz="1800" dirty="0">
                          <a:latin typeface="Courier" pitchFamily="2" charset="0"/>
                        </a:rPr>
                        <a:t>…</a:t>
                      </a:r>
                    </a:p>
                  </a:txBody>
                  <a:tcPr marL="75570" marR="75570"/>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BFDC997C-1EF2-E04E-8FB7-16E270C07BE9}"/>
              </a:ext>
            </a:extLst>
          </p:cNvPr>
          <p:cNvSpPr txBox="1"/>
          <p:nvPr/>
        </p:nvSpPr>
        <p:spPr>
          <a:xfrm>
            <a:off x="5275159" y="3867675"/>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
        <p:nvSpPr>
          <p:cNvPr id="2" name="TextBox 1">
            <a:extLst>
              <a:ext uri="{FF2B5EF4-FFF2-40B4-BE49-F238E27FC236}">
                <a16:creationId xmlns:a16="http://schemas.microsoft.com/office/drawing/2014/main" id="{F7F86F42-8677-7047-BD1E-4F431A2F56C7}"/>
              </a:ext>
            </a:extLst>
          </p:cNvPr>
          <p:cNvSpPr txBox="1"/>
          <p:nvPr/>
        </p:nvSpPr>
        <p:spPr>
          <a:xfrm>
            <a:off x="9534584" y="1522079"/>
            <a:ext cx="1140056" cy="307777"/>
          </a:xfrm>
          <a:prstGeom prst="rect">
            <a:avLst/>
          </a:prstGeom>
          <a:noFill/>
        </p:spPr>
        <p:txBody>
          <a:bodyPr wrap="none" rtlCol="0">
            <a:spAutoFit/>
          </a:bodyPr>
          <a:lstStyle/>
          <a:p>
            <a:r>
              <a:rPr lang="en-US" dirty="0">
                <a:latin typeface="Sniglet" pitchFamily="82" charset="0"/>
              </a:rPr>
              <a:t>low address</a:t>
            </a:r>
          </a:p>
        </p:txBody>
      </p:sp>
      <p:sp>
        <p:nvSpPr>
          <p:cNvPr id="14" name="TextBox 13">
            <a:extLst>
              <a:ext uri="{FF2B5EF4-FFF2-40B4-BE49-F238E27FC236}">
                <a16:creationId xmlns:a16="http://schemas.microsoft.com/office/drawing/2014/main" id="{E55BE62E-CB3D-A849-AF4B-0B0800B6B0B3}"/>
              </a:ext>
            </a:extLst>
          </p:cNvPr>
          <p:cNvSpPr txBox="1"/>
          <p:nvPr/>
        </p:nvSpPr>
        <p:spPr>
          <a:xfrm>
            <a:off x="9534585" y="4885763"/>
            <a:ext cx="1194558" cy="307777"/>
          </a:xfrm>
          <a:prstGeom prst="rect">
            <a:avLst/>
          </a:prstGeom>
          <a:noFill/>
        </p:spPr>
        <p:txBody>
          <a:bodyPr wrap="none" rtlCol="0">
            <a:spAutoFit/>
          </a:bodyPr>
          <a:lstStyle/>
          <a:p>
            <a:r>
              <a:rPr lang="en-US" dirty="0">
                <a:latin typeface="Sniglet" pitchFamily="82" charset="0"/>
              </a:rPr>
              <a:t>high address</a:t>
            </a:r>
          </a:p>
        </p:txBody>
      </p:sp>
      <p:cxnSp>
        <p:nvCxnSpPr>
          <p:cNvPr id="15" name="Straight Arrow Connector 14">
            <a:extLst>
              <a:ext uri="{FF2B5EF4-FFF2-40B4-BE49-F238E27FC236}">
                <a16:creationId xmlns:a16="http://schemas.microsoft.com/office/drawing/2014/main" id="{4B8F0DD6-0D04-EA4D-A2A2-89A62F8385E6}"/>
              </a:ext>
            </a:extLst>
          </p:cNvPr>
          <p:cNvCxnSpPr/>
          <p:nvPr/>
        </p:nvCxnSpPr>
        <p:spPr>
          <a:xfrm>
            <a:off x="9503228" y="1675967"/>
            <a:ext cx="0" cy="3363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D195B3-F353-FE44-884A-1E4434D5315F}"/>
              </a:ext>
            </a:extLst>
          </p:cNvPr>
          <p:cNvSpPr txBox="1"/>
          <p:nvPr/>
        </p:nvSpPr>
        <p:spPr>
          <a:xfrm>
            <a:off x="6308312" y="3868781"/>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cxnSp>
        <p:nvCxnSpPr>
          <p:cNvPr id="10" name="Straight Arrow Connector 9">
            <a:extLst>
              <a:ext uri="{FF2B5EF4-FFF2-40B4-BE49-F238E27FC236}">
                <a16:creationId xmlns:a16="http://schemas.microsoft.com/office/drawing/2014/main" id="{988C01EA-448D-C14F-B3D5-065109E9CFA1}"/>
              </a:ext>
            </a:extLst>
          </p:cNvPr>
          <p:cNvCxnSpPr/>
          <p:nvPr/>
        </p:nvCxnSpPr>
        <p:spPr>
          <a:xfrm flipH="1">
            <a:off x="4441371" y="4669971"/>
            <a:ext cx="2900913" cy="210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EF3DD1E-2A80-2746-A9C1-90943685C9DF}"/>
              </a:ext>
            </a:extLst>
          </p:cNvPr>
          <p:cNvSpPr/>
          <p:nvPr/>
        </p:nvSpPr>
        <p:spPr>
          <a:xfrm>
            <a:off x="3981702" y="2303351"/>
            <a:ext cx="1862444" cy="60806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a:solidFill>
                  <a:schemeClr val="accent6"/>
                </a:solidFill>
                <a:latin typeface="Courier" pitchFamily="2" charset="0"/>
              </a:rPr>
              <a:t>&lt;+182&gt;:	leave</a:t>
            </a:r>
          </a:p>
          <a:p>
            <a:r>
              <a:rPr lang="en-US" sz="1600" dirty="0">
                <a:solidFill>
                  <a:schemeClr val="tx1"/>
                </a:solidFill>
                <a:latin typeface="Courier" pitchFamily="2" charset="0"/>
              </a:rPr>
              <a:t>&lt;+183&gt;:	ret</a:t>
            </a:r>
          </a:p>
        </p:txBody>
      </p:sp>
      <p:sp>
        <p:nvSpPr>
          <p:cNvPr id="7" name="Rectangle 6">
            <a:extLst>
              <a:ext uri="{FF2B5EF4-FFF2-40B4-BE49-F238E27FC236}">
                <a16:creationId xmlns:a16="http://schemas.microsoft.com/office/drawing/2014/main" id="{7B73BCD3-BE6D-A74F-AB69-9687112D5A68}"/>
              </a:ext>
            </a:extLst>
          </p:cNvPr>
          <p:cNvSpPr/>
          <p:nvPr/>
        </p:nvSpPr>
        <p:spPr>
          <a:xfrm>
            <a:off x="5827310" y="2135328"/>
            <a:ext cx="1473480" cy="523220"/>
          </a:xfrm>
          <a:prstGeom prst="rect">
            <a:avLst/>
          </a:prstGeom>
        </p:spPr>
        <p:txBody>
          <a:bodyPr wrap="none">
            <a:spAutoFit/>
          </a:bodyPr>
          <a:lstStyle/>
          <a:p>
            <a:r>
              <a:rPr lang="en-US" dirty="0">
                <a:solidFill>
                  <a:schemeClr val="accent6"/>
                </a:solidFill>
                <a:latin typeface="Courier" pitchFamily="2" charset="0"/>
              </a:rPr>
              <a:t>mov </a:t>
            </a:r>
            <a:r>
              <a:rPr lang="en-US" dirty="0" err="1">
                <a:solidFill>
                  <a:schemeClr val="accent6"/>
                </a:solidFill>
                <a:latin typeface="Courier" pitchFamily="2" charset="0"/>
              </a:rPr>
              <a:t>rsp</a:t>
            </a:r>
            <a:r>
              <a:rPr lang="en-US" dirty="0">
                <a:solidFill>
                  <a:schemeClr val="accent6"/>
                </a:solidFill>
                <a:latin typeface="Courier" pitchFamily="2" charset="0"/>
              </a:rPr>
              <a:t>, </a:t>
            </a:r>
            <a:r>
              <a:rPr lang="en-US" dirty="0" err="1">
                <a:solidFill>
                  <a:schemeClr val="accent6"/>
                </a:solidFill>
                <a:latin typeface="Courier" pitchFamily="2" charset="0"/>
              </a:rPr>
              <a:t>rbp</a:t>
            </a:r>
            <a:endParaRPr lang="en-US" dirty="0">
              <a:solidFill>
                <a:schemeClr val="accent6"/>
              </a:solidFill>
              <a:latin typeface="Courier" pitchFamily="2" charset="0"/>
            </a:endParaRPr>
          </a:p>
          <a:p>
            <a:r>
              <a:rPr lang="en-US" dirty="0">
                <a:solidFill>
                  <a:schemeClr val="tx1"/>
                </a:solidFill>
                <a:latin typeface="Courier" pitchFamily="2" charset="0"/>
              </a:rPr>
              <a:t>pop </a:t>
            </a:r>
            <a:r>
              <a:rPr lang="en-US" dirty="0" err="1">
                <a:solidFill>
                  <a:schemeClr val="tx1"/>
                </a:solidFill>
                <a:latin typeface="Courier" pitchFamily="2" charset="0"/>
              </a:rPr>
              <a:t>rbp</a:t>
            </a:r>
            <a:endParaRPr lang="en-US" dirty="0">
              <a:solidFill>
                <a:schemeClr val="tx1"/>
              </a:solidFill>
              <a:latin typeface="Courier" pitchFamily="2" charset="0"/>
            </a:endParaRPr>
          </a:p>
        </p:txBody>
      </p:sp>
    </p:spTree>
    <p:extLst>
      <p:ext uri="{BB962C8B-B14F-4D97-AF65-F5344CB8AC3E}">
        <p14:creationId xmlns:p14="http://schemas.microsoft.com/office/powerpoint/2010/main" val="232228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How stack works</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22</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533405" y="2239282"/>
            <a:ext cx="4148937" cy="3477875"/>
          </a:xfrm>
          <a:prstGeom prst="rect">
            <a:avLst/>
          </a:prstGeom>
        </p:spPr>
        <p:txBody>
          <a:bodyPr wrap="square">
            <a:spAutoFit/>
          </a:bodyPr>
          <a:lstStyle/>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foo</a:t>
            </a:r>
            <a:r>
              <a:rPr lang="en-US" sz="2000" dirty="0">
                <a:latin typeface="Courier" pitchFamily="2" charset="0"/>
              </a:rPr>
              <a:t>(){</a:t>
            </a:r>
          </a:p>
          <a:p>
            <a:r>
              <a:rPr lang="en-US" sz="2000" dirty="0">
                <a:latin typeface="Courier" pitchFamily="2" charset="0"/>
              </a:rPr>
              <a:t>  </a:t>
            </a:r>
            <a:r>
              <a:rPr lang="en-US" sz="2000" dirty="0">
                <a:solidFill>
                  <a:srgbClr val="B00040"/>
                </a:solidFill>
                <a:latin typeface="Courier" pitchFamily="2" charset="0"/>
              </a:rPr>
              <a:t>int</a:t>
            </a:r>
            <a:r>
              <a:rPr lang="en-US" sz="2000" dirty="0">
                <a:latin typeface="Courier" pitchFamily="2" charset="0"/>
              </a:rPr>
              <a:t> x = 0;</a:t>
            </a:r>
          </a:p>
          <a:p>
            <a:r>
              <a:rPr lang="en-US" sz="2000" dirty="0">
                <a:solidFill>
                  <a:srgbClr val="B00040"/>
                </a:solidFill>
                <a:latin typeface="Courier" pitchFamily="2" charset="0"/>
              </a:rPr>
              <a:t>  int</a:t>
            </a:r>
            <a:r>
              <a:rPr lang="en-US" sz="2000" dirty="0">
                <a:latin typeface="Courier" pitchFamily="2" charset="0"/>
              </a:rPr>
              <a:t> y = 1;</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”%d</a:t>
            </a:r>
            <a:r>
              <a:rPr lang="en-US" sz="2000" b="1" dirty="0">
                <a:solidFill>
                  <a:srgbClr val="BB6622"/>
                </a:solidFill>
                <a:latin typeface="Courier" pitchFamily="2" charset="0"/>
              </a:rPr>
              <a:t>\n</a:t>
            </a:r>
            <a:r>
              <a:rPr lang="en-US" sz="2000" dirty="0">
                <a:solidFill>
                  <a:srgbClr val="BA2121"/>
                </a:solidFill>
                <a:latin typeface="Courier" pitchFamily="2" charset="0"/>
              </a:rPr>
              <a:t>”, </a:t>
            </a:r>
            <a:r>
              <a:rPr lang="en-US" sz="2000" dirty="0">
                <a:latin typeface="Courier" pitchFamily="2" charset="0"/>
              </a:rPr>
              <a:t>x + y);</a:t>
            </a:r>
          </a:p>
          <a:p>
            <a:r>
              <a:rPr lang="en-US" sz="2000" dirty="0">
                <a:latin typeface="Courier" pitchFamily="2" charset="0"/>
              </a:rPr>
              <a:t>}</a:t>
            </a:r>
          </a:p>
          <a:p>
            <a:endParaRPr lang="en-US" sz="2000" dirty="0">
              <a:latin typeface="Courier" pitchFamily="2" charset="0"/>
            </a:endParaRPr>
          </a:p>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bar</a:t>
            </a:r>
            <a:r>
              <a:rPr lang="en-US" sz="2000" dirty="0">
                <a:latin typeface="Courier" pitchFamily="2" charset="0"/>
              </a:rPr>
              <a:t>(){</a:t>
            </a:r>
          </a:p>
          <a:p>
            <a:r>
              <a:rPr lang="en-US" sz="2000" dirty="0">
                <a:latin typeface="Courier" pitchFamily="2" charset="0"/>
              </a:rPr>
              <a:t>  foo();</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”bye</a:t>
            </a:r>
            <a:r>
              <a:rPr lang="en-US" sz="2000" b="1" dirty="0">
                <a:solidFill>
                  <a:srgbClr val="BB6622"/>
                </a:solidFill>
                <a:latin typeface="Courier" pitchFamily="2" charset="0"/>
              </a:rPr>
              <a:t>\n</a:t>
            </a:r>
            <a:r>
              <a:rPr lang="en-US" sz="2000" dirty="0">
                <a:solidFill>
                  <a:srgbClr val="BA2121"/>
                </a:solidFill>
                <a:latin typeface="Courier" pitchFamily="2" charset="0"/>
              </a:rPr>
              <a:t>”</a:t>
            </a:r>
            <a:r>
              <a:rPr lang="en-US" sz="2000" dirty="0">
                <a:latin typeface="Courier" pitchFamily="2" charset="0"/>
              </a:rPr>
              <a:t>);</a:t>
            </a:r>
          </a:p>
          <a:p>
            <a:r>
              <a:rPr lang="en-US" sz="2000" dirty="0">
                <a:latin typeface="Courier" pitchFamily="2" charset="0"/>
              </a:rPr>
              <a:t>}</a:t>
            </a:r>
          </a:p>
          <a:p>
            <a:endParaRPr lang="en-US" sz="2000" dirty="0">
              <a:effectLst/>
              <a:latin typeface="Courier" pitchFamily="2" charset="0"/>
            </a:endParaRPr>
          </a:p>
        </p:txBody>
      </p:sp>
      <p:graphicFrame>
        <p:nvGraphicFramePr>
          <p:cNvPr id="6" name="Table 5">
            <a:extLst>
              <a:ext uri="{FF2B5EF4-FFF2-40B4-BE49-F238E27FC236}">
                <a16:creationId xmlns:a16="http://schemas.microsoft.com/office/drawing/2014/main" id="{DC5843FB-EA2F-8246-A0D9-C6B5A84CF7E3}"/>
              </a:ext>
            </a:extLst>
          </p:cNvPr>
          <p:cNvGraphicFramePr>
            <a:graphicFrameLocks noGrp="1"/>
          </p:cNvGraphicFramePr>
          <p:nvPr/>
        </p:nvGraphicFramePr>
        <p:xfrm>
          <a:off x="7408813" y="1438122"/>
          <a:ext cx="1928323" cy="4472821"/>
        </p:xfrm>
        <a:graphic>
          <a:graphicData uri="http://schemas.openxmlformats.org/drawingml/2006/table">
            <a:tbl>
              <a:tblPr firstRow="1" bandRow="1">
                <a:tableStyleId>{5940675A-B579-460E-94D1-54222C63F5DA}</a:tableStyleId>
              </a:tblPr>
              <a:tblGrid>
                <a:gridCol w="1928323">
                  <a:extLst>
                    <a:ext uri="{9D8B030D-6E8A-4147-A177-3AD203B41FA5}">
                      <a16:colId xmlns:a16="http://schemas.microsoft.com/office/drawing/2014/main" val="4137842853"/>
                    </a:ext>
                  </a:extLst>
                </a:gridCol>
              </a:tblGrid>
              <a:tr h="370840">
                <a:tc>
                  <a:txBody>
                    <a:bodyPr/>
                    <a:lstStyle/>
                    <a:p>
                      <a:pPr algn="ctr"/>
                      <a:endParaRPr lang="en-US" sz="1800" dirty="0">
                        <a:latin typeface="Courier" pitchFamily="2" charset="0"/>
                      </a:endParaRPr>
                    </a:p>
                  </a:txBody>
                  <a:tcPr marL="75570" marR="75570"/>
                </a:tc>
                <a:extLst>
                  <a:ext uri="{0D108BD9-81ED-4DB2-BD59-A6C34878D82A}">
                    <a16:rowId xmlns:a16="http://schemas.microsoft.com/office/drawing/2014/main" val="987878568"/>
                  </a:ext>
                </a:extLst>
              </a:tr>
              <a:tr h="2225040">
                <a:tc>
                  <a:txBody>
                    <a:bodyPr/>
                    <a:lstStyle/>
                    <a:p>
                      <a:pPr algn="ctr"/>
                      <a:r>
                        <a:rPr lang="en-US" sz="1800" dirty="0">
                          <a:latin typeface="Courier" pitchFamily="2" charset="0"/>
                        </a:rPr>
                        <a:t>…</a:t>
                      </a:r>
                    </a:p>
                  </a:txBody>
                  <a:tcPr marL="75570" marR="75570" anchor="ctr"/>
                </a:tc>
                <a:extLst>
                  <a:ext uri="{0D108BD9-81ED-4DB2-BD59-A6C34878D82A}">
                    <a16:rowId xmlns:a16="http://schemas.microsoft.com/office/drawing/2014/main" val="3553514581"/>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marL="75570" marR="75570"/>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marL="75570" marR="75570"/>
                </a:tc>
                <a:extLst>
                  <a:ext uri="{0D108BD9-81ED-4DB2-BD59-A6C34878D82A}">
                    <a16:rowId xmlns:a16="http://schemas.microsoft.com/office/drawing/2014/main" val="2962680696"/>
                  </a:ext>
                </a:extLst>
              </a:tr>
              <a:tr h="866021">
                <a:tc>
                  <a:txBody>
                    <a:bodyPr/>
                    <a:lstStyle/>
                    <a:p>
                      <a:pPr algn="ctr"/>
                      <a:r>
                        <a:rPr lang="en-US" sz="1800" dirty="0">
                          <a:latin typeface="Courier" pitchFamily="2" charset="0"/>
                        </a:rPr>
                        <a:t>…</a:t>
                      </a:r>
                    </a:p>
                  </a:txBody>
                  <a:tcPr marL="75570" marR="75570"/>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BFDC997C-1EF2-E04E-8FB7-16E270C07BE9}"/>
              </a:ext>
            </a:extLst>
          </p:cNvPr>
          <p:cNvSpPr txBox="1"/>
          <p:nvPr/>
        </p:nvSpPr>
        <p:spPr>
          <a:xfrm>
            <a:off x="6320188" y="4237790"/>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
        <p:nvSpPr>
          <p:cNvPr id="2" name="TextBox 1">
            <a:extLst>
              <a:ext uri="{FF2B5EF4-FFF2-40B4-BE49-F238E27FC236}">
                <a16:creationId xmlns:a16="http://schemas.microsoft.com/office/drawing/2014/main" id="{F7F86F42-8677-7047-BD1E-4F431A2F56C7}"/>
              </a:ext>
            </a:extLst>
          </p:cNvPr>
          <p:cNvSpPr txBox="1"/>
          <p:nvPr/>
        </p:nvSpPr>
        <p:spPr>
          <a:xfrm>
            <a:off x="9534584" y="1522079"/>
            <a:ext cx="1140056" cy="307777"/>
          </a:xfrm>
          <a:prstGeom prst="rect">
            <a:avLst/>
          </a:prstGeom>
          <a:noFill/>
        </p:spPr>
        <p:txBody>
          <a:bodyPr wrap="none" rtlCol="0">
            <a:spAutoFit/>
          </a:bodyPr>
          <a:lstStyle/>
          <a:p>
            <a:r>
              <a:rPr lang="en-US" dirty="0">
                <a:latin typeface="Sniglet" pitchFamily="82" charset="0"/>
              </a:rPr>
              <a:t>low address</a:t>
            </a:r>
          </a:p>
        </p:txBody>
      </p:sp>
      <p:sp>
        <p:nvSpPr>
          <p:cNvPr id="14" name="TextBox 13">
            <a:extLst>
              <a:ext uri="{FF2B5EF4-FFF2-40B4-BE49-F238E27FC236}">
                <a16:creationId xmlns:a16="http://schemas.microsoft.com/office/drawing/2014/main" id="{E55BE62E-CB3D-A849-AF4B-0B0800B6B0B3}"/>
              </a:ext>
            </a:extLst>
          </p:cNvPr>
          <p:cNvSpPr txBox="1"/>
          <p:nvPr/>
        </p:nvSpPr>
        <p:spPr>
          <a:xfrm>
            <a:off x="9534585" y="4885763"/>
            <a:ext cx="1194558" cy="307777"/>
          </a:xfrm>
          <a:prstGeom prst="rect">
            <a:avLst/>
          </a:prstGeom>
          <a:noFill/>
        </p:spPr>
        <p:txBody>
          <a:bodyPr wrap="none" rtlCol="0">
            <a:spAutoFit/>
          </a:bodyPr>
          <a:lstStyle/>
          <a:p>
            <a:r>
              <a:rPr lang="en-US" dirty="0">
                <a:latin typeface="Sniglet" pitchFamily="82" charset="0"/>
              </a:rPr>
              <a:t>high address</a:t>
            </a:r>
          </a:p>
        </p:txBody>
      </p:sp>
      <p:cxnSp>
        <p:nvCxnSpPr>
          <p:cNvPr id="15" name="Straight Arrow Connector 14">
            <a:extLst>
              <a:ext uri="{FF2B5EF4-FFF2-40B4-BE49-F238E27FC236}">
                <a16:creationId xmlns:a16="http://schemas.microsoft.com/office/drawing/2014/main" id="{4B8F0DD6-0D04-EA4D-A2A2-89A62F8385E6}"/>
              </a:ext>
            </a:extLst>
          </p:cNvPr>
          <p:cNvCxnSpPr/>
          <p:nvPr/>
        </p:nvCxnSpPr>
        <p:spPr>
          <a:xfrm>
            <a:off x="9503228" y="1675967"/>
            <a:ext cx="0" cy="3363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D195B3-F353-FE44-884A-1E4434D5315F}"/>
              </a:ext>
            </a:extLst>
          </p:cNvPr>
          <p:cNvSpPr txBox="1"/>
          <p:nvPr/>
        </p:nvSpPr>
        <p:spPr>
          <a:xfrm>
            <a:off x="6308312" y="5719353"/>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cxnSp>
        <p:nvCxnSpPr>
          <p:cNvPr id="10" name="Straight Arrow Connector 9">
            <a:extLst>
              <a:ext uri="{FF2B5EF4-FFF2-40B4-BE49-F238E27FC236}">
                <a16:creationId xmlns:a16="http://schemas.microsoft.com/office/drawing/2014/main" id="{988C01EA-448D-C14F-B3D5-065109E9CFA1}"/>
              </a:ext>
            </a:extLst>
          </p:cNvPr>
          <p:cNvCxnSpPr/>
          <p:nvPr/>
        </p:nvCxnSpPr>
        <p:spPr>
          <a:xfrm flipH="1">
            <a:off x="4441371" y="4669971"/>
            <a:ext cx="2900913" cy="210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EF3DD1E-2A80-2746-A9C1-90943685C9DF}"/>
              </a:ext>
            </a:extLst>
          </p:cNvPr>
          <p:cNvSpPr/>
          <p:nvPr/>
        </p:nvSpPr>
        <p:spPr>
          <a:xfrm>
            <a:off x="3981702" y="2303351"/>
            <a:ext cx="1862444" cy="60806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a:solidFill>
                  <a:schemeClr val="accent6"/>
                </a:solidFill>
                <a:latin typeface="Courier" pitchFamily="2" charset="0"/>
              </a:rPr>
              <a:t>&lt;+182&gt;:	leave</a:t>
            </a:r>
          </a:p>
          <a:p>
            <a:r>
              <a:rPr lang="en-US" sz="1600" dirty="0">
                <a:solidFill>
                  <a:schemeClr val="tx1"/>
                </a:solidFill>
                <a:latin typeface="Courier" pitchFamily="2" charset="0"/>
              </a:rPr>
              <a:t>&lt;+183&gt;:	ret</a:t>
            </a:r>
          </a:p>
        </p:txBody>
      </p:sp>
      <p:sp>
        <p:nvSpPr>
          <p:cNvPr id="7" name="Rectangle 6">
            <a:extLst>
              <a:ext uri="{FF2B5EF4-FFF2-40B4-BE49-F238E27FC236}">
                <a16:creationId xmlns:a16="http://schemas.microsoft.com/office/drawing/2014/main" id="{7B73BCD3-BE6D-A74F-AB69-9687112D5A68}"/>
              </a:ext>
            </a:extLst>
          </p:cNvPr>
          <p:cNvSpPr/>
          <p:nvPr/>
        </p:nvSpPr>
        <p:spPr>
          <a:xfrm>
            <a:off x="5827310" y="2135328"/>
            <a:ext cx="1473480" cy="523220"/>
          </a:xfrm>
          <a:prstGeom prst="rect">
            <a:avLst/>
          </a:prstGeom>
        </p:spPr>
        <p:txBody>
          <a:bodyPr wrap="none">
            <a:spAutoFit/>
          </a:bodyPr>
          <a:lstStyle/>
          <a:p>
            <a:r>
              <a:rPr lang="en-US" dirty="0">
                <a:solidFill>
                  <a:schemeClr val="tx1"/>
                </a:solidFill>
                <a:latin typeface="Courier" pitchFamily="2" charset="0"/>
              </a:rPr>
              <a:t>mov </a:t>
            </a:r>
            <a:r>
              <a:rPr lang="en-US" dirty="0" err="1">
                <a:solidFill>
                  <a:schemeClr val="tx1"/>
                </a:solidFill>
                <a:latin typeface="Courier" pitchFamily="2" charset="0"/>
              </a:rPr>
              <a:t>rsp</a:t>
            </a:r>
            <a:r>
              <a:rPr lang="en-US" dirty="0">
                <a:solidFill>
                  <a:schemeClr val="tx1"/>
                </a:solidFill>
                <a:latin typeface="Courier" pitchFamily="2" charset="0"/>
              </a:rPr>
              <a:t>, </a:t>
            </a:r>
            <a:r>
              <a:rPr lang="en-US" dirty="0" err="1">
                <a:solidFill>
                  <a:schemeClr val="tx1"/>
                </a:solidFill>
                <a:latin typeface="Courier" pitchFamily="2" charset="0"/>
              </a:rPr>
              <a:t>rbp</a:t>
            </a:r>
            <a:endParaRPr lang="en-US" dirty="0">
              <a:solidFill>
                <a:schemeClr val="tx1"/>
              </a:solidFill>
              <a:latin typeface="Courier" pitchFamily="2" charset="0"/>
            </a:endParaRPr>
          </a:p>
          <a:p>
            <a:r>
              <a:rPr lang="en-US" dirty="0">
                <a:solidFill>
                  <a:schemeClr val="accent6"/>
                </a:solidFill>
                <a:latin typeface="Courier" pitchFamily="2" charset="0"/>
              </a:rPr>
              <a:t>pop </a:t>
            </a:r>
            <a:r>
              <a:rPr lang="en-US" dirty="0" err="1">
                <a:solidFill>
                  <a:schemeClr val="accent6"/>
                </a:solidFill>
                <a:latin typeface="Courier" pitchFamily="2" charset="0"/>
              </a:rPr>
              <a:t>rbp</a:t>
            </a:r>
            <a:endParaRPr lang="en-US" dirty="0">
              <a:solidFill>
                <a:schemeClr val="accent6"/>
              </a:solidFill>
              <a:latin typeface="Courier" pitchFamily="2" charset="0"/>
            </a:endParaRPr>
          </a:p>
        </p:txBody>
      </p:sp>
    </p:spTree>
    <p:extLst>
      <p:ext uri="{BB962C8B-B14F-4D97-AF65-F5344CB8AC3E}">
        <p14:creationId xmlns:p14="http://schemas.microsoft.com/office/powerpoint/2010/main" val="3271425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How stack works</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23</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533405" y="2239282"/>
            <a:ext cx="4148937" cy="3477875"/>
          </a:xfrm>
          <a:prstGeom prst="rect">
            <a:avLst/>
          </a:prstGeom>
        </p:spPr>
        <p:txBody>
          <a:bodyPr wrap="square">
            <a:spAutoFit/>
          </a:bodyPr>
          <a:lstStyle/>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foo</a:t>
            </a:r>
            <a:r>
              <a:rPr lang="en-US" sz="2000" dirty="0">
                <a:latin typeface="Courier" pitchFamily="2" charset="0"/>
              </a:rPr>
              <a:t>(){</a:t>
            </a:r>
          </a:p>
          <a:p>
            <a:r>
              <a:rPr lang="en-US" sz="2000" dirty="0">
                <a:latin typeface="Courier" pitchFamily="2" charset="0"/>
              </a:rPr>
              <a:t>  </a:t>
            </a:r>
            <a:r>
              <a:rPr lang="en-US" sz="2000" dirty="0">
                <a:solidFill>
                  <a:srgbClr val="B00040"/>
                </a:solidFill>
                <a:latin typeface="Courier" pitchFamily="2" charset="0"/>
              </a:rPr>
              <a:t>int</a:t>
            </a:r>
            <a:r>
              <a:rPr lang="en-US" sz="2000" dirty="0">
                <a:latin typeface="Courier" pitchFamily="2" charset="0"/>
              </a:rPr>
              <a:t> x = 0;</a:t>
            </a:r>
          </a:p>
          <a:p>
            <a:r>
              <a:rPr lang="en-US" sz="2000" dirty="0">
                <a:solidFill>
                  <a:srgbClr val="B00040"/>
                </a:solidFill>
                <a:latin typeface="Courier" pitchFamily="2" charset="0"/>
              </a:rPr>
              <a:t>  int</a:t>
            </a:r>
            <a:r>
              <a:rPr lang="en-US" sz="2000" dirty="0">
                <a:latin typeface="Courier" pitchFamily="2" charset="0"/>
              </a:rPr>
              <a:t> y = 1;</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”%d</a:t>
            </a:r>
            <a:r>
              <a:rPr lang="en-US" sz="2000" b="1" dirty="0">
                <a:solidFill>
                  <a:srgbClr val="BB6622"/>
                </a:solidFill>
                <a:latin typeface="Courier" pitchFamily="2" charset="0"/>
              </a:rPr>
              <a:t>\n</a:t>
            </a:r>
            <a:r>
              <a:rPr lang="en-US" sz="2000" dirty="0">
                <a:solidFill>
                  <a:srgbClr val="BA2121"/>
                </a:solidFill>
                <a:latin typeface="Courier" pitchFamily="2" charset="0"/>
              </a:rPr>
              <a:t>”, </a:t>
            </a:r>
            <a:r>
              <a:rPr lang="en-US" sz="2000" dirty="0">
                <a:latin typeface="Courier" pitchFamily="2" charset="0"/>
              </a:rPr>
              <a:t>x + y);</a:t>
            </a:r>
          </a:p>
          <a:p>
            <a:r>
              <a:rPr lang="en-US" sz="2000" dirty="0">
                <a:latin typeface="Courier" pitchFamily="2" charset="0"/>
              </a:rPr>
              <a:t>}</a:t>
            </a:r>
          </a:p>
          <a:p>
            <a:endParaRPr lang="en-US" sz="2000" dirty="0">
              <a:latin typeface="Courier" pitchFamily="2" charset="0"/>
            </a:endParaRPr>
          </a:p>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bar</a:t>
            </a:r>
            <a:r>
              <a:rPr lang="en-US" sz="2000" dirty="0">
                <a:latin typeface="Courier" pitchFamily="2" charset="0"/>
              </a:rPr>
              <a:t>(){</a:t>
            </a:r>
          </a:p>
          <a:p>
            <a:r>
              <a:rPr lang="en-US" sz="2000" dirty="0">
                <a:latin typeface="Courier" pitchFamily="2" charset="0"/>
              </a:rPr>
              <a:t>  foo();</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”bye</a:t>
            </a:r>
            <a:r>
              <a:rPr lang="en-US" sz="2000" b="1" dirty="0">
                <a:solidFill>
                  <a:srgbClr val="BB6622"/>
                </a:solidFill>
                <a:latin typeface="Courier" pitchFamily="2" charset="0"/>
              </a:rPr>
              <a:t>\n</a:t>
            </a:r>
            <a:r>
              <a:rPr lang="en-US" sz="2000" dirty="0">
                <a:solidFill>
                  <a:srgbClr val="BA2121"/>
                </a:solidFill>
                <a:latin typeface="Courier" pitchFamily="2" charset="0"/>
              </a:rPr>
              <a:t>”</a:t>
            </a:r>
            <a:r>
              <a:rPr lang="en-US" sz="2000" dirty="0">
                <a:latin typeface="Courier" pitchFamily="2" charset="0"/>
              </a:rPr>
              <a:t>);</a:t>
            </a:r>
          </a:p>
          <a:p>
            <a:r>
              <a:rPr lang="en-US" sz="2000" dirty="0">
                <a:latin typeface="Courier" pitchFamily="2" charset="0"/>
              </a:rPr>
              <a:t>}</a:t>
            </a:r>
          </a:p>
          <a:p>
            <a:endParaRPr lang="en-US" sz="2000" dirty="0">
              <a:effectLst/>
              <a:latin typeface="Courier" pitchFamily="2" charset="0"/>
            </a:endParaRPr>
          </a:p>
        </p:txBody>
      </p:sp>
      <p:graphicFrame>
        <p:nvGraphicFramePr>
          <p:cNvPr id="6" name="Table 5">
            <a:extLst>
              <a:ext uri="{FF2B5EF4-FFF2-40B4-BE49-F238E27FC236}">
                <a16:creationId xmlns:a16="http://schemas.microsoft.com/office/drawing/2014/main" id="{DC5843FB-EA2F-8246-A0D9-C6B5A84CF7E3}"/>
              </a:ext>
            </a:extLst>
          </p:cNvPr>
          <p:cNvGraphicFramePr>
            <a:graphicFrameLocks noGrp="1"/>
          </p:cNvGraphicFramePr>
          <p:nvPr/>
        </p:nvGraphicFramePr>
        <p:xfrm>
          <a:off x="7408813" y="1438122"/>
          <a:ext cx="1928323" cy="4472821"/>
        </p:xfrm>
        <a:graphic>
          <a:graphicData uri="http://schemas.openxmlformats.org/drawingml/2006/table">
            <a:tbl>
              <a:tblPr firstRow="1" bandRow="1">
                <a:tableStyleId>{5940675A-B579-460E-94D1-54222C63F5DA}</a:tableStyleId>
              </a:tblPr>
              <a:tblGrid>
                <a:gridCol w="1928323">
                  <a:extLst>
                    <a:ext uri="{9D8B030D-6E8A-4147-A177-3AD203B41FA5}">
                      <a16:colId xmlns:a16="http://schemas.microsoft.com/office/drawing/2014/main" val="4137842853"/>
                    </a:ext>
                  </a:extLst>
                </a:gridCol>
              </a:tblGrid>
              <a:tr h="370840">
                <a:tc>
                  <a:txBody>
                    <a:bodyPr/>
                    <a:lstStyle/>
                    <a:p>
                      <a:pPr algn="ctr"/>
                      <a:endParaRPr lang="en-US" sz="1800" dirty="0">
                        <a:latin typeface="Courier" pitchFamily="2" charset="0"/>
                      </a:endParaRPr>
                    </a:p>
                  </a:txBody>
                  <a:tcPr marL="75570" marR="75570"/>
                </a:tc>
                <a:extLst>
                  <a:ext uri="{0D108BD9-81ED-4DB2-BD59-A6C34878D82A}">
                    <a16:rowId xmlns:a16="http://schemas.microsoft.com/office/drawing/2014/main" val="987878568"/>
                  </a:ext>
                </a:extLst>
              </a:tr>
              <a:tr h="2225040">
                <a:tc>
                  <a:txBody>
                    <a:bodyPr/>
                    <a:lstStyle/>
                    <a:p>
                      <a:pPr algn="ctr"/>
                      <a:r>
                        <a:rPr lang="en-US" sz="1800" dirty="0">
                          <a:latin typeface="Courier" pitchFamily="2" charset="0"/>
                        </a:rPr>
                        <a:t>…</a:t>
                      </a:r>
                    </a:p>
                  </a:txBody>
                  <a:tcPr marL="75570" marR="75570" anchor="ctr"/>
                </a:tc>
                <a:extLst>
                  <a:ext uri="{0D108BD9-81ED-4DB2-BD59-A6C34878D82A}">
                    <a16:rowId xmlns:a16="http://schemas.microsoft.com/office/drawing/2014/main" val="3553514581"/>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marL="75570" marR="75570"/>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marL="75570" marR="75570"/>
                </a:tc>
                <a:extLst>
                  <a:ext uri="{0D108BD9-81ED-4DB2-BD59-A6C34878D82A}">
                    <a16:rowId xmlns:a16="http://schemas.microsoft.com/office/drawing/2014/main" val="2962680696"/>
                  </a:ext>
                </a:extLst>
              </a:tr>
              <a:tr h="866021">
                <a:tc>
                  <a:txBody>
                    <a:bodyPr/>
                    <a:lstStyle/>
                    <a:p>
                      <a:pPr algn="ctr"/>
                      <a:r>
                        <a:rPr lang="en-US" sz="1800" dirty="0">
                          <a:latin typeface="Courier" pitchFamily="2" charset="0"/>
                        </a:rPr>
                        <a:t>…</a:t>
                      </a:r>
                    </a:p>
                  </a:txBody>
                  <a:tcPr marL="75570" marR="75570"/>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BFDC997C-1EF2-E04E-8FB7-16E270C07BE9}"/>
              </a:ext>
            </a:extLst>
          </p:cNvPr>
          <p:cNvSpPr txBox="1"/>
          <p:nvPr/>
        </p:nvSpPr>
        <p:spPr>
          <a:xfrm>
            <a:off x="6320188" y="4880046"/>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
        <p:nvSpPr>
          <p:cNvPr id="2" name="TextBox 1">
            <a:extLst>
              <a:ext uri="{FF2B5EF4-FFF2-40B4-BE49-F238E27FC236}">
                <a16:creationId xmlns:a16="http://schemas.microsoft.com/office/drawing/2014/main" id="{F7F86F42-8677-7047-BD1E-4F431A2F56C7}"/>
              </a:ext>
            </a:extLst>
          </p:cNvPr>
          <p:cNvSpPr txBox="1"/>
          <p:nvPr/>
        </p:nvSpPr>
        <p:spPr>
          <a:xfrm>
            <a:off x="9534584" y="1522079"/>
            <a:ext cx="1140056" cy="307777"/>
          </a:xfrm>
          <a:prstGeom prst="rect">
            <a:avLst/>
          </a:prstGeom>
          <a:noFill/>
        </p:spPr>
        <p:txBody>
          <a:bodyPr wrap="none" rtlCol="0">
            <a:spAutoFit/>
          </a:bodyPr>
          <a:lstStyle/>
          <a:p>
            <a:r>
              <a:rPr lang="en-US" dirty="0">
                <a:latin typeface="Sniglet" pitchFamily="82" charset="0"/>
              </a:rPr>
              <a:t>low address</a:t>
            </a:r>
          </a:p>
        </p:txBody>
      </p:sp>
      <p:sp>
        <p:nvSpPr>
          <p:cNvPr id="14" name="TextBox 13">
            <a:extLst>
              <a:ext uri="{FF2B5EF4-FFF2-40B4-BE49-F238E27FC236}">
                <a16:creationId xmlns:a16="http://schemas.microsoft.com/office/drawing/2014/main" id="{E55BE62E-CB3D-A849-AF4B-0B0800B6B0B3}"/>
              </a:ext>
            </a:extLst>
          </p:cNvPr>
          <p:cNvSpPr txBox="1"/>
          <p:nvPr/>
        </p:nvSpPr>
        <p:spPr>
          <a:xfrm>
            <a:off x="9534585" y="4885763"/>
            <a:ext cx="1194558" cy="307777"/>
          </a:xfrm>
          <a:prstGeom prst="rect">
            <a:avLst/>
          </a:prstGeom>
          <a:noFill/>
        </p:spPr>
        <p:txBody>
          <a:bodyPr wrap="none" rtlCol="0">
            <a:spAutoFit/>
          </a:bodyPr>
          <a:lstStyle/>
          <a:p>
            <a:r>
              <a:rPr lang="en-US" dirty="0">
                <a:latin typeface="Sniglet" pitchFamily="82" charset="0"/>
              </a:rPr>
              <a:t>high address</a:t>
            </a:r>
          </a:p>
        </p:txBody>
      </p:sp>
      <p:cxnSp>
        <p:nvCxnSpPr>
          <p:cNvPr id="15" name="Straight Arrow Connector 14">
            <a:extLst>
              <a:ext uri="{FF2B5EF4-FFF2-40B4-BE49-F238E27FC236}">
                <a16:creationId xmlns:a16="http://schemas.microsoft.com/office/drawing/2014/main" id="{4B8F0DD6-0D04-EA4D-A2A2-89A62F8385E6}"/>
              </a:ext>
            </a:extLst>
          </p:cNvPr>
          <p:cNvCxnSpPr/>
          <p:nvPr/>
        </p:nvCxnSpPr>
        <p:spPr>
          <a:xfrm>
            <a:off x="9503228" y="1675967"/>
            <a:ext cx="0" cy="3363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D195B3-F353-FE44-884A-1E4434D5315F}"/>
              </a:ext>
            </a:extLst>
          </p:cNvPr>
          <p:cNvSpPr txBox="1"/>
          <p:nvPr/>
        </p:nvSpPr>
        <p:spPr>
          <a:xfrm>
            <a:off x="6308312" y="5719353"/>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cxnSp>
        <p:nvCxnSpPr>
          <p:cNvPr id="10" name="Straight Arrow Connector 9">
            <a:extLst>
              <a:ext uri="{FF2B5EF4-FFF2-40B4-BE49-F238E27FC236}">
                <a16:creationId xmlns:a16="http://schemas.microsoft.com/office/drawing/2014/main" id="{988C01EA-448D-C14F-B3D5-065109E9CFA1}"/>
              </a:ext>
            </a:extLst>
          </p:cNvPr>
          <p:cNvCxnSpPr>
            <a:cxnSpLocks/>
            <a:stCxn id="8" idx="1"/>
          </p:cNvCxnSpPr>
          <p:nvPr/>
        </p:nvCxnSpPr>
        <p:spPr>
          <a:xfrm flipH="1">
            <a:off x="4441373" y="4450060"/>
            <a:ext cx="943584" cy="4299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EF3DD1E-2A80-2746-A9C1-90943685C9DF}"/>
              </a:ext>
            </a:extLst>
          </p:cNvPr>
          <p:cNvSpPr/>
          <p:nvPr/>
        </p:nvSpPr>
        <p:spPr>
          <a:xfrm>
            <a:off x="3981702" y="2303351"/>
            <a:ext cx="1862444" cy="60806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a:solidFill>
                  <a:schemeClr val="tx1"/>
                </a:solidFill>
                <a:latin typeface="Courier" pitchFamily="2" charset="0"/>
              </a:rPr>
              <a:t>&lt;+182&gt;:	leave</a:t>
            </a:r>
          </a:p>
          <a:p>
            <a:r>
              <a:rPr lang="en-US" sz="1600" dirty="0">
                <a:solidFill>
                  <a:schemeClr val="accent6"/>
                </a:solidFill>
                <a:latin typeface="Courier" pitchFamily="2" charset="0"/>
              </a:rPr>
              <a:t>&lt;+183&gt;:	ret</a:t>
            </a:r>
          </a:p>
        </p:txBody>
      </p:sp>
      <p:sp>
        <p:nvSpPr>
          <p:cNvPr id="8" name="Rectangle 7">
            <a:extLst>
              <a:ext uri="{FF2B5EF4-FFF2-40B4-BE49-F238E27FC236}">
                <a16:creationId xmlns:a16="http://schemas.microsoft.com/office/drawing/2014/main" id="{562186D2-FF89-6446-9583-C3D65D0CC613}"/>
              </a:ext>
            </a:extLst>
          </p:cNvPr>
          <p:cNvSpPr/>
          <p:nvPr/>
        </p:nvSpPr>
        <p:spPr>
          <a:xfrm>
            <a:off x="5384957" y="4265394"/>
            <a:ext cx="598241" cy="369332"/>
          </a:xfrm>
          <a:prstGeom prst="rect">
            <a:avLst/>
          </a:prstGeom>
        </p:spPr>
        <p:txBody>
          <a:bodyPr wrap="none">
            <a:spAutoFit/>
          </a:bodyPr>
          <a:lstStyle/>
          <a:p>
            <a:r>
              <a:rPr lang="en-US" sz="1800" dirty="0">
                <a:latin typeface="Courier" pitchFamily="2" charset="0"/>
              </a:rPr>
              <a:t>rip</a:t>
            </a:r>
            <a:endParaRPr lang="en-US" sz="1800" dirty="0"/>
          </a:p>
        </p:txBody>
      </p:sp>
      <p:cxnSp>
        <p:nvCxnSpPr>
          <p:cNvPr id="13" name="Curved Connector 12">
            <a:extLst>
              <a:ext uri="{FF2B5EF4-FFF2-40B4-BE49-F238E27FC236}">
                <a16:creationId xmlns:a16="http://schemas.microsoft.com/office/drawing/2014/main" id="{1BFD0253-4D22-F148-9840-9A9D8A40892D}"/>
              </a:ext>
            </a:extLst>
          </p:cNvPr>
          <p:cNvCxnSpPr>
            <a:endCxn id="8" idx="3"/>
          </p:cNvCxnSpPr>
          <p:nvPr/>
        </p:nvCxnSpPr>
        <p:spPr>
          <a:xfrm rot="10800000">
            <a:off x="5983199" y="4450061"/>
            <a:ext cx="1756545" cy="21991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170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How stack works</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24</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533405" y="2239282"/>
            <a:ext cx="4148937" cy="3477875"/>
          </a:xfrm>
          <a:prstGeom prst="rect">
            <a:avLst/>
          </a:prstGeom>
        </p:spPr>
        <p:txBody>
          <a:bodyPr wrap="square">
            <a:spAutoFit/>
          </a:bodyPr>
          <a:lstStyle/>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foo</a:t>
            </a:r>
            <a:r>
              <a:rPr lang="en-US" sz="2000" dirty="0">
                <a:latin typeface="Courier" pitchFamily="2" charset="0"/>
              </a:rPr>
              <a:t>(){</a:t>
            </a:r>
          </a:p>
          <a:p>
            <a:r>
              <a:rPr lang="en-US" sz="2000" dirty="0">
                <a:latin typeface="Courier" pitchFamily="2" charset="0"/>
              </a:rPr>
              <a:t>  </a:t>
            </a:r>
            <a:r>
              <a:rPr lang="en-US" sz="2000" dirty="0">
                <a:solidFill>
                  <a:srgbClr val="B00040"/>
                </a:solidFill>
                <a:latin typeface="Courier" pitchFamily="2" charset="0"/>
              </a:rPr>
              <a:t>int</a:t>
            </a:r>
            <a:r>
              <a:rPr lang="en-US" sz="2000" dirty="0">
                <a:latin typeface="Courier" pitchFamily="2" charset="0"/>
              </a:rPr>
              <a:t> x = 0;</a:t>
            </a:r>
          </a:p>
          <a:p>
            <a:r>
              <a:rPr lang="en-US" sz="2000" dirty="0">
                <a:solidFill>
                  <a:srgbClr val="B00040"/>
                </a:solidFill>
                <a:latin typeface="Courier" pitchFamily="2" charset="0"/>
              </a:rPr>
              <a:t>  int</a:t>
            </a:r>
            <a:r>
              <a:rPr lang="en-US" sz="2000" dirty="0">
                <a:latin typeface="Courier" pitchFamily="2" charset="0"/>
              </a:rPr>
              <a:t> y = 1;</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”%d</a:t>
            </a:r>
            <a:r>
              <a:rPr lang="en-US" sz="2000" b="1" dirty="0">
                <a:solidFill>
                  <a:srgbClr val="BB6622"/>
                </a:solidFill>
                <a:latin typeface="Courier" pitchFamily="2" charset="0"/>
              </a:rPr>
              <a:t>\n</a:t>
            </a:r>
            <a:r>
              <a:rPr lang="en-US" sz="2000" dirty="0">
                <a:solidFill>
                  <a:srgbClr val="BA2121"/>
                </a:solidFill>
                <a:latin typeface="Courier" pitchFamily="2" charset="0"/>
              </a:rPr>
              <a:t>”, </a:t>
            </a:r>
            <a:r>
              <a:rPr lang="en-US" sz="2000" dirty="0">
                <a:latin typeface="Courier" pitchFamily="2" charset="0"/>
              </a:rPr>
              <a:t>x + y);</a:t>
            </a:r>
          </a:p>
          <a:p>
            <a:r>
              <a:rPr lang="en-US" sz="2000" dirty="0">
                <a:latin typeface="Courier" pitchFamily="2" charset="0"/>
              </a:rPr>
              <a:t>}</a:t>
            </a:r>
          </a:p>
          <a:p>
            <a:endParaRPr lang="en-US" sz="2000" dirty="0">
              <a:latin typeface="Courier" pitchFamily="2" charset="0"/>
            </a:endParaRPr>
          </a:p>
          <a:p>
            <a:r>
              <a:rPr lang="en-US" sz="2000" dirty="0">
                <a:solidFill>
                  <a:srgbClr val="B00040"/>
                </a:solidFill>
                <a:latin typeface="Courier" pitchFamily="2" charset="0"/>
              </a:rPr>
              <a:t>void</a:t>
            </a:r>
            <a:r>
              <a:rPr lang="en-US" sz="2000" dirty="0">
                <a:latin typeface="Courier" pitchFamily="2" charset="0"/>
              </a:rPr>
              <a:t> </a:t>
            </a:r>
            <a:r>
              <a:rPr lang="en-US" sz="2000" dirty="0">
                <a:solidFill>
                  <a:srgbClr val="0000FF"/>
                </a:solidFill>
                <a:latin typeface="Courier" pitchFamily="2" charset="0"/>
              </a:rPr>
              <a:t>bar</a:t>
            </a:r>
            <a:r>
              <a:rPr lang="en-US" sz="2000" dirty="0">
                <a:latin typeface="Courier" pitchFamily="2" charset="0"/>
              </a:rPr>
              <a:t>(){</a:t>
            </a:r>
          </a:p>
          <a:p>
            <a:r>
              <a:rPr lang="en-US" sz="2000" dirty="0">
                <a:latin typeface="Courier" pitchFamily="2" charset="0"/>
              </a:rPr>
              <a:t>  foo();</a:t>
            </a:r>
          </a:p>
          <a:p>
            <a:r>
              <a:rPr lang="en-US" sz="2000" dirty="0">
                <a:latin typeface="Courier" pitchFamily="2" charset="0"/>
              </a:rPr>
              <a:t>  </a:t>
            </a:r>
            <a:r>
              <a:rPr lang="en-US" sz="2000" dirty="0" err="1">
                <a:latin typeface="Courier" pitchFamily="2" charset="0"/>
              </a:rPr>
              <a:t>printf</a:t>
            </a:r>
            <a:r>
              <a:rPr lang="en-US" sz="2000" dirty="0">
                <a:latin typeface="Courier" pitchFamily="2" charset="0"/>
              </a:rPr>
              <a:t>(</a:t>
            </a:r>
            <a:r>
              <a:rPr lang="en-US" sz="2000" dirty="0">
                <a:solidFill>
                  <a:srgbClr val="BA2121"/>
                </a:solidFill>
                <a:latin typeface="Courier" pitchFamily="2" charset="0"/>
              </a:rPr>
              <a:t>”bye</a:t>
            </a:r>
            <a:r>
              <a:rPr lang="en-US" sz="2000" b="1" dirty="0">
                <a:solidFill>
                  <a:srgbClr val="BB6622"/>
                </a:solidFill>
                <a:latin typeface="Courier" pitchFamily="2" charset="0"/>
              </a:rPr>
              <a:t>\n</a:t>
            </a:r>
            <a:r>
              <a:rPr lang="en-US" sz="2000" dirty="0">
                <a:solidFill>
                  <a:srgbClr val="BA2121"/>
                </a:solidFill>
                <a:latin typeface="Courier" pitchFamily="2" charset="0"/>
              </a:rPr>
              <a:t>”</a:t>
            </a:r>
            <a:r>
              <a:rPr lang="en-US" sz="2000" dirty="0">
                <a:latin typeface="Courier" pitchFamily="2" charset="0"/>
              </a:rPr>
              <a:t>);</a:t>
            </a:r>
          </a:p>
          <a:p>
            <a:r>
              <a:rPr lang="en-US" sz="2000" dirty="0">
                <a:latin typeface="Courier" pitchFamily="2" charset="0"/>
              </a:rPr>
              <a:t>}</a:t>
            </a:r>
          </a:p>
          <a:p>
            <a:endParaRPr lang="en-US" sz="2000" dirty="0">
              <a:effectLst/>
              <a:latin typeface="Courier" pitchFamily="2" charset="0"/>
            </a:endParaRPr>
          </a:p>
        </p:txBody>
      </p:sp>
      <p:graphicFrame>
        <p:nvGraphicFramePr>
          <p:cNvPr id="6" name="Table 5">
            <a:extLst>
              <a:ext uri="{FF2B5EF4-FFF2-40B4-BE49-F238E27FC236}">
                <a16:creationId xmlns:a16="http://schemas.microsoft.com/office/drawing/2014/main" id="{DC5843FB-EA2F-8246-A0D9-C6B5A84CF7E3}"/>
              </a:ext>
            </a:extLst>
          </p:cNvPr>
          <p:cNvGraphicFramePr>
            <a:graphicFrameLocks noGrp="1"/>
          </p:cNvGraphicFramePr>
          <p:nvPr/>
        </p:nvGraphicFramePr>
        <p:xfrm>
          <a:off x="7408813" y="1438122"/>
          <a:ext cx="1928323" cy="4472821"/>
        </p:xfrm>
        <a:graphic>
          <a:graphicData uri="http://schemas.openxmlformats.org/drawingml/2006/table">
            <a:tbl>
              <a:tblPr firstRow="1" bandRow="1">
                <a:tableStyleId>{5940675A-B579-460E-94D1-54222C63F5DA}</a:tableStyleId>
              </a:tblPr>
              <a:tblGrid>
                <a:gridCol w="1928323">
                  <a:extLst>
                    <a:ext uri="{9D8B030D-6E8A-4147-A177-3AD203B41FA5}">
                      <a16:colId xmlns:a16="http://schemas.microsoft.com/office/drawing/2014/main" val="4137842853"/>
                    </a:ext>
                  </a:extLst>
                </a:gridCol>
              </a:tblGrid>
              <a:tr h="370840">
                <a:tc>
                  <a:txBody>
                    <a:bodyPr/>
                    <a:lstStyle/>
                    <a:p>
                      <a:pPr algn="ctr"/>
                      <a:endParaRPr lang="en-US" sz="1800" dirty="0">
                        <a:latin typeface="Courier" pitchFamily="2" charset="0"/>
                      </a:endParaRPr>
                    </a:p>
                  </a:txBody>
                  <a:tcPr marL="75570" marR="75570"/>
                </a:tc>
                <a:extLst>
                  <a:ext uri="{0D108BD9-81ED-4DB2-BD59-A6C34878D82A}">
                    <a16:rowId xmlns:a16="http://schemas.microsoft.com/office/drawing/2014/main" val="987878568"/>
                  </a:ext>
                </a:extLst>
              </a:tr>
              <a:tr h="2225040">
                <a:tc>
                  <a:txBody>
                    <a:bodyPr/>
                    <a:lstStyle/>
                    <a:p>
                      <a:pPr algn="ctr"/>
                      <a:r>
                        <a:rPr lang="en-US" sz="1800" dirty="0">
                          <a:latin typeface="Courier" pitchFamily="2" charset="0"/>
                        </a:rPr>
                        <a:t>…</a:t>
                      </a:r>
                    </a:p>
                  </a:txBody>
                  <a:tcPr marL="75570" marR="75570" anchor="ctr"/>
                </a:tc>
                <a:extLst>
                  <a:ext uri="{0D108BD9-81ED-4DB2-BD59-A6C34878D82A}">
                    <a16:rowId xmlns:a16="http://schemas.microsoft.com/office/drawing/2014/main" val="3553514581"/>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marL="75570" marR="75570"/>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marL="75570" marR="75570"/>
                </a:tc>
                <a:extLst>
                  <a:ext uri="{0D108BD9-81ED-4DB2-BD59-A6C34878D82A}">
                    <a16:rowId xmlns:a16="http://schemas.microsoft.com/office/drawing/2014/main" val="2962680696"/>
                  </a:ext>
                </a:extLst>
              </a:tr>
              <a:tr h="866021">
                <a:tc>
                  <a:txBody>
                    <a:bodyPr/>
                    <a:lstStyle/>
                    <a:p>
                      <a:pPr algn="ctr"/>
                      <a:r>
                        <a:rPr lang="en-US" sz="1800" dirty="0">
                          <a:latin typeface="Courier" pitchFamily="2" charset="0"/>
                        </a:rPr>
                        <a:t>…</a:t>
                      </a:r>
                    </a:p>
                  </a:txBody>
                  <a:tcPr marL="75570" marR="75570"/>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BFDC997C-1EF2-E04E-8FB7-16E270C07BE9}"/>
              </a:ext>
            </a:extLst>
          </p:cNvPr>
          <p:cNvSpPr txBox="1"/>
          <p:nvPr/>
        </p:nvSpPr>
        <p:spPr>
          <a:xfrm>
            <a:off x="6320188" y="4880046"/>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
        <p:nvSpPr>
          <p:cNvPr id="2" name="TextBox 1">
            <a:extLst>
              <a:ext uri="{FF2B5EF4-FFF2-40B4-BE49-F238E27FC236}">
                <a16:creationId xmlns:a16="http://schemas.microsoft.com/office/drawing/2014/main" id="{F7F86F42-8677-7047-BD1E-4F431A2F56C7}"/>
              </a:ext>
            </a:extLst>
          </p:cNvPr>
          <p:cNvSpPr txBox="1"/>
          <p:nvPr/>
        </p:nvSpPr>
        <p:spPr>
          <a:xfrm>
            <a:off x="9534584" y="1522079"/>
            <a:ext cx="1140056" cy="307777"/>
          </a:xfrm>
          <a:prstGeom prst="rect">
            <a:avLst/>
          </a:prstGeom>
          <a:noFill/>
        </p:spPr>
        <p:txBody>
          <a:bodyPr wrap="none" rtlCol="0">
            <a:spAutoFit/>
          </a:bodyPr>
          <a:lstStyle/>
          <a:p>
            <a:r>
              <a:rPr lang="en-US" dirty="0">
                <a:latin typeface="Sniglet" pitchFamily="82" charset="0"/>
              </a:rPr>
              <a:t>low address</a:t>
            </a:r>
          </a:p>
        </p:txBody>
      </p:sp>
      <p:sp>
        <p:nvSpPr>
          <p:cNvPr id="14" name="TextBox 13">
            <a:extLst>
              <a:ext uri="{FF2B5EF4-FFF2-40B4-BE49-F238E27FC236}">
                <a16:creationId xmlns:a16="http://schemas.microsoft.com/office/drawing/2014/main" id="{E55BE62E-CB3D-A849-AF4B-0B0800B6B0B3}"/>
              </a:ext>
            </a:extLst>
          </p:cNvPr>
          <p:cNvSpPr txBox="1"/>
          <p:nvPr/>
        </p:nvSpPr>
        <p:spPr>
          <a:xfrm>
            <a:off x="9534585" y="4885763"/>
            <a:ext cx="1194558" cy="307777"/>
          </a:xfrm>
          <a:prstGeom prst="rect">
            <a:avLst/>
          </a:prstGeom>
          <a:noFill/>
        </p:spPr>
        <p:txBody>
          <a:bodyPr wrap="none" rtlCol="0">
            <a:spAutoFit/>
          </a:bodyPr>
          <a:lstStyle/>
          <a:p>
            <a:r>
              <a:rPr lang="en-US" dirty="0">
                <a:latin typeface="Sniglet" pitchFamily="82" charset="0"/>
              </a:rPr>
              <a:t>high address</a:t>
            </a:r>
          </a:p>
        </p:txBody>
      </p:sp>
      <p:cxnSp>
        <p:nvCxnSpPr>
          <p:cNvPr id="15" name="Straight Arrow Connector 14">
            <a:extLst>
              <a:ext uri="{FF2B5EF4-FFF2-40B4-BE49-F238E27FC236}">
                <a16:creationId xmlns:a16="http://schemas.microsoft.com/office/drawing/2014/main" id="{4B8F0DD6-0D04-EA4D-A2A2-89A62F8385E6}"/>
              </a:ext>
            </a:extLst>
          </p:cNvPr>
          <p:cNvCxnSpPr/>
          <p:nvPr/>
        </p:nvCxnSpPr>
        <p:spPr>
          <a:xfrm>
            <a:off x="9503228" y="1675967"/>
            <a:ext cx="0" cy="33636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D195B3-F353-FE44-884A-1E4434D5315F}"/>
              </a:ext>
            </a:extLst>
          </p:cNvPr>
          <p:cNvSpPr txBox="1"/>
          <p:nvPr/>
        </p:nvSpPr>
        <p:spPr>
          <a:xfrm>
            <a:off x="6308312" y="5719353"/>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cxnSp>
        <p:nvCxnSpPr>
          <p:cNvPr id="10" name="Straight Arrow Connector 9">
            <a:extLst>
              <a:ext uri="{FF2B5EF4-FFF2-40B4-BE49-F238E27FC236}">
                <a16:creationId xmlns:a16="http://schemas.microsoft.com/office/drawing/2014/main" id="{988C01EA-448D-C14F-B3D5-065109E9CFA1}"/>
              </a:ext>
            </a:extLst>
          </p:cNvPr>
          <p:cNvCxnSpPr>
            <a:cxnSpLocks/>
            <a:stCxn id="8" idx="1"/>
          </p:cNvCxnSpPr>
          <p:nvPr/>
        </p:nvCxnSpPr>
        <p:spPr>
          <a:xfrm flipH="1">
            <a:off x="4441373" y="4450060"/>
            <a:ext cx="943584" cy="4299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EF3DD1E-2A80-2746-A9C1-90943685C9DF}"/>
              </a:ext>
            </a:extLst>
          </p:cNvPr>
          <p:cNvSpPr/>
          <p:nvPr/>
        </p:nvSpPr>
        <p:spPr>
          <a:xfrm>
            <a:off x="3981702" y="2303351"/>
            <a:ext cx="1862444" cy="60806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a:solidFill>
                  <a:schemeClr val="tx1"/>
                </a:solidFill>
                <a:latin typeface="Courier" pitchFamily="2" charset="0"/>
              </a:rPr>
              <a:t>&lt;+182&gt;:	leave</a:t>
            </a:r>
          </a:p>
          <a:p>
            <a:r>
              <a:rPr lang="en-US" sz="1600" dirty="0">
                <a:solidFill>
                  <a:schemeClr val="accent6"/>
                </a:solidFill>
                <a:latin typeface="Courier" pitchFamily="2" charset="0"/>
              </a:rPr>
              <a:t>&lt;+183&gt;:	ret</a:t>
            </a:r>
          </a:p>
        </p:txBody>
      </p:sp>
      <p:sp>
        <p:nvSpPr>
          <p:cNvPr id="8" name="Rectangle 7">
            <a:extLst>
              <a:ext uri="{FF2B5EF4-FFF2-40B4-BE49-F238E27FC236}">
                <a16:creationId xmlns:a16="http://schemas.microsoft.com/office/drawing/2014/main" id="{562186D2-FF89-6446-9583-C3D65D0CC613}"/>
              </a:ext>
            </a:extLst>
          </p:cNvPr>
          <p:cNvSpPr/>
          <p:nvPr/>
        </p:nvSpPr>
        <p:spPr>
          <a:xfrm>
            <a:off x="5384957" y="4265394"/>
            <a:ext cx="598241" cy="369332"/>
          </a:xfrm>
          <a:prstGeom prst="rect">
            <a:avLst/>
          </a:prstGeom>
        </p:spPr>
        <p:txBody>
          <a:bodyPr wrap="none">
            <a:spAutoFit/>
          </a:bodyPr>
          <a:lstStyle/>
          <a:p>
            <a:r>
              <a:rPr lang="en-US" sz="1800" dirty="0">
                <a:latin typeface="Courier" pitchFamily="2" charset="0"/>
              </a:rPr>
              <a:t>rip</a:t>
            </a:r>
            <a:endParaRPr lang="en-US" sz="1800" dirty="0"/>
          </a:p>
        </p:txBody>
      </p:sp>
      <p:cxnSp>
        <p:nvCxnSpPr>
          <p:cNvPr id="13" name="Curved Connector 12">
            <a:extLst>
              <a:ext uri="{FF2B5EF4-FFF2-40B4-BE49-F238E27FC236}">
                <a16:creationId xmlns:a16="http://schemas.microsoft.com/office/drawing/2014/main" id="{1BFD0253-4D22-F148-9840-9A9D8A40892D}"/>
              </a:ext>
            </a:extLst>
          </p:cNvPr>
          <p:cNvCxnSpPr>
            <a:endCxn id="8" idx="3"/>
          </p:cNvCxnSpPr>
          <p:nvPr/>
        </p:nvCxnSpPr>
        <p:spPr>
          <a:xfrm rot="10800000">
            <a:off x="5983199" y="4450061"/>
            <a:ext cx="1756545" cy="21991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D2844F51-9D07-424C-B28F-4211A0561119}"/>
              </a:ext>
            </a:extLst>
          </p:cNvPr>
          <p:cNvSpPr/>
          <p:nvPr/>
        </p:nvSpPr>
        <p:spPr>
          <a:xfrm>
            <a:off x="7424057" y="2547257"/>
            <a:ext cx="1883229" cy="2492394"/>
          </a:xfrm>
          <a:prstGeom prst="rect">
            <a:avLst/>
          </a:prstGeom>
          <a:solidFill>
            <a:schemeClr val="accent1">
              <a:alpha val="58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niglet" pitchFamily="82" charset="0"/>
              </a:rPr>
              <a:t>Overwrite</a:t>
            </a:r>
            <a:endParaRPr lang="en-US" sz="3600" b="1" dirty="0">
              <a:solidFill>
                <a:schemeClr val="tx1"/>
              </a:solidFill>
              <a:latin typeface="Sniglet" pitchFamily="82" charset="0"/>
            </a:endParaRPr>
          </a:p>
        </p:txBody>
      </p:sp>
    </p:spTree>
    <p:extLst>
      <p:ext uri="{BB962C8B-B14F-4D97-AF65-F5344CB8AC3E}">
        <p14:creationId xmlns:p14="http://schemas.microsoft.com/office/powerpoint/2010/main" val="2119871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Example</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25</a:t>
            </a:fld>
            <a:endParaRPr lang="en-US"/>
          </a:p>
        </p:txBody>
      </p:sp>
      <p:sp>
        <p:nvSpPr>
          <p:cNvPr id="9" name="Rectangle 8">
            <a:extLst>
              <a:ext uri="{FF2B5EF4-FFF2-40B4-BE49-F238E27FC236}">
                <a16:creationId xmlns:a16="http://schemas.microsoft.com/office/drawing/2014/main" id="{27676B4F-7244-0940-A77E-379D57D6C2E7}"/>
              </a:ext>
            </a:extLst>
          </p:cNvPr>
          <p:cNvSpPr/>
          <p:nvPr/>
        </p:nvSpPr>
        <p:spPr>
          <a:xfrm>
            <a:off x="1283034" y="1956252"/>
            <a:ext cx="6858000" cy="2462213"/>
          </a:xfrm>
          <a:prstGeom prst="rect">
            <a:avLst/>
          </a:prstGeom>
        </p:spPr>
        <p:txBody>
          <a:bodyPr wrap="square">
            <a:spAutoFit/>
          </a:bodyPr>
          <a:lstStyle/>
          <a:p>
            <a:r>
              <a:rPr lang="en-US" dirty="0">
                <a:solidFill>
                  <a:srgbClr val="B00040"/>
                </a:solidFill>
                <a:latin typeface="Courier" pitchFamily="2" charset="0"/>
              </a:rPr>
              <a:t>void</a:t>
            </a:r>
            <a:r>
              <a:rPr lang="en-US" dirty="0">
                <a:latin typeface="Courier" pitchFamily="2" charset="0"/>
              </a:rPr>
              <a:t> </a:t>
            </a:r>
            <a:r>
              <a:rPr lang="en-US" dirty="0">
                <a:solidFill>
                  <a:srgbClr val="0000FF"/>
                </a:solidFill>
                <a:latin typeface="Courier" pitchFamily="2" charset="0"/>
              </a:rPr>
              <a:t>check</a:t>
            </a:r>
            <a:r>
              <a:rPr lang="en-US" dirty="0">
                <a:latin typeface="Courier" pitchFamily="2" charset="0"/>
              </a:rPr>
              <a:t>(</a:t>
            </a:r>
            <a:r>
              <a:rPr lang="en-US" dirty="0">
                <a:solidFill>
                  <a:srgbClr val="B00040"/>
                </a:solidFill>
                <a:latin typeface="Courier" pitchFamily="2" charset="0"/>
              </a:rPr>
              <a:t>char</a:t>
            </a:r>
            <a:r>
              <a:rPr lang="en-US" dirty="0">
                <a:latin typeface="Courier" pitchFamily="2" charset="0"/>
              </a:rPr>
              <a:t> id[</a:t>
            </a:r>
            <a:r>
              <a:rPr lang="en-US" dirty="0">
                <a:solidFill>
                  <a:srgbClr val="666666"/>
                </a:solidFill>
                <a:latin typeface="Courier" pitchFamily="2" charset="0"/>
              </a:rPr>
              <a:t>15</a:t>
            </a:r>
            <a:r>
              <a:rPr lang="en-US" dirty="0">
                <a:latin typeface="Courier" pitchFamily="2" charset="0"/>
              </a:rPr>
              <a:t>]){</a:t>
            </a:r>
          </a:p>
          <a:p>
            <a:r>
              <a:rPr lang="en-US" dirty="0">
                <a:latin typeface="Courier" pitchFamily="2" charset="0"/>
              </a:rPr>
              <a:t>  </a:t>
            </a:r>
            <a:r>
              <a:rPr lang="en-US" dirty="0">
                <a:solidFill>
                  <a:srgbClr val="B00040"/>
                </a:solidFill>
                <a:latin typeface="Courier" pitchFamily="2" charset="0"/>
              </a:rPr>
              <a:t>char</a:t>
            </a:r>
            <a:r>
              <a:rPr lang="en-US" dirty="0">
                <a:latin typeface="Courier" pitchFamily="2" charset="0"/>
              </a:rPr>
              <a:t> path[</a:t>
            </a:r>
            <a:r>
              <a:rPr lang="en-US" dirty="0">
                <a:solidFill>
                  <a:srgbClr val="666666"/>
                </a:solidFill>
                <a:latin typeface="Courier" pitchFamily="2" charset="0"/>
              </a:rPr>
              <a:t>50</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p>
          <a:p>
            <a:r>
              <a:rPr lang="en-US" dirty="0">
                <a:latin typeface="Courier" pitchFamily="2" charset="0"/>
              </a:rPr>
              <a:t>  </a:t>
            </a:r>
            <a:r>
              <a:rPr lang="en-US" dirty="0">
                <a:solidFill>
                  <a:srgbClr val="B00040"/>
                </a:solidFill>
                <a:latin typeface="Courier" pitchFamily="2" charset="0"/>
              </a:rPr>
              <a:t>int</a:t>
            </a:r>
            <a:r>
              <a:rPr lang="en-US" dirty="0">
                <a:latin typeface="Courier" pitchFamily="2" charset="0"/>
              </a:rPr>
              <a:t> res;</a:t>
            </a:r>
          </a:p>
          <a:p>
            <a:r>
              <a:rPr lang="en-US" dirty="0">
                <a:latin typeface="Courier" pitchFamily="2" charset="0"/>
              </a:rPr>
              <a:t>  </a:t>
            </a:r>
            <a:r>
              <a:rPr lang="en-US" dirty="0" err="1">
                <a:latin typeface="Courier" pitchFamily="2" charset="0"/>
              </a:rPr>
              <a:t>sprintf</a:t>
            </a:r>
            <a:r>
              <a:rPr lang="en-US" dirty="0">
                <a:latin typeface="Courier" pitchFamily="2" charset="0"/>
              </a:rPr>
              <a:t>(path, </a:t>
            </a:r>
            <a:r>
              <a:rPr lang="en-US" dirty="0">
                <a:solidFill>
                  <a:srgbClr val="BA2121"/>
                </a:solidFill>
                <a:latin typeface="Courier" pitchFamily="2" charset="0"/>
              </a:rPr>
              <a:t>"records/%s"</a:t>
            </a:r>
            <a:r>
              <a:rPr lang="en-US" dirty="0">
                <a:latin typeface="Courier" pitchFamily="2" charset="0"/>
              </a:rPr>
              <a:t>, id);</a:t>
            </a:r>
          </a:p>
          <a:p>
            <a:r>
              <a:rPr lang="en-US" dirty="0">
                <a:latin typeface="Courier" pitchFamily="2" charset="0"/>
              </a:rPr>
              <a:t>  </a:t>
            </a:r>
            <a:r>
              <a:rPr lang="en-US" b="1" dirty="0">
                <a:solidFill>
                  <a:srgbClr val="008000"/>
                </a:solidFill>
                <a:latin typeface="Courier" pitchFamily="2" charset="0"/>
              </a:rPr>
              <a:t>if</a:t>
            </a:r>
            <a:r>
              <a:rPr lang="en-US" dirty="0">
                <a:latin typeface="Courier" pitchFamily="2" charset="0"/>
              </a:rPr>
              <a:t> (</a:t>
            </a:r>
            <a:r>
              <a:rPr lang="en-US" dirty="0" err="1">
                <a:latin typeface="Courier" pitchFamily="2" charset="0"/>
              </a:rPr>
              <a:t>valid_path</a:t>
            </a:r>
            <a:r>
              <a:rPr lang="en-US" dirty="0">
                <a:latin typeface="Courier" pitchFamily="2" charset="0"/>
              </a:rPr>
              <a:t>(path) </a:t>
            </a:r>
            <a:r>
              <a:rPr lang="en-US" dirty="0">
                <a:solidFill>
                  <a:srgbClr val="666666"/>
                </a:solidFill>
                <a:latin typeface="Courier" pitchFamily="2" charset="0"/>
              </a:rPr>
              <a:t>!=</a:t>
            </a:r>
            <a:r>
              <a:rPr lang="en-US" dirty="0">
                <a:latin typeface="Courier" pitchFamily="2" charset="0"/>
              </a:rPr>
              <a:t> </a:t>
            </a:r>
            <a:r>
              <a:rPr lang="en-US" dirty="0">
                <a:solidFill>
                  <a:srgbClr val="666666"/>
                </a:solidFill>
                <a:latin typeface="Courier" pitchFamily="2" charset="0"/>
              </a:rPr>
              <a:t>0</a:t>
            </a:r>
            <a:r>
              <a:rPr lang="en-US" dirty="0">
                <a:latin typeface="Courier" pitchFamily="2" charset="0"/>
              </a:rPr>
              <a:t>){</a:t>
            </a:r>
          </a:p>
          <a:p>
            <a:r>
              <a:rPr lang="en-US" dirty="0">
                <a:latin typeface="Courier" pitchFamily="2" charset="0"/>
              </a:rPr>
              <a:t>    res </a:t>
            </a:r>
            <a:r>
              <a:rPr lang="en-US" dirty="0">
                <a:solidFill>
                  <a:srgbClr val="666666"/>
                </a:solidFill>
                <a:latin typeface="Courier" pitchFamily="2" charset="0"/>
              </a:rPr>
              <a:t>=</a:t>
            </a:r>
            <a:r>
              <a:rPr lang="en-US" dirty="0">
                <a:latin typeface="Courier" pitchFamily="2" charset="0"/>
              </a:rPr>
              <a:t> </a:t>
            </a:r>
            <a:r>
              <a:rPr lang="en-US" dirty="0" err="1">
                <a:latin typeface="Courier" pitchFamily="2" charset="0"/>
              </a:rPr>
              <a:t>execl</a:t>
            </a:r>
            <a:r>
              <a:rPr lang="en-US" dirty="0">
                <a:latin typeface="Courier" pitchFamily="2" charset="0"/>
              </a:rPr>
              <a:t>(</a:t>
            </a:r>
            <a:r>
              <a:rPr lang="en-US" dirty="0">
                <a:solidFill>
                  <a:srgbClr val="BA2121"/>
                </a:solidFill>
                <a:latin typeface="Courier" pitchFamily="2" charset="0"/>
              </a:rPr>
              <a:t>"/</a:t>
            </a:r>
            <a:r>
              <a:rPr lang="en-US" dirty="0" err="1">
                <a:solidFill>
                  <a:srgbClr val="BA2121"/>
                </a:solidFill>
                <a:latin typeface="Courier" pitchFamily="2" charset="0"/>
              </a:rPr>
              <a:t>usr</a:t>
            </a:r>
            <a:r>
              <a:rPr lang="en-US" dirty="0">
                <a:solidFill>
                  <a:srgbClr val="BA2121"/>
                </a:solidFill>
                <a:latin typeface="Courier" pitchFamily="2" charset="0"/>
              </a:rPr>
              <a:t>/bin/cat"</a:t>
            </a:r>
            <a:r>
              <a:rPr lang="en-US" dirty="0">
                <a:latin typeface="Courier" pitchFamily="2" charset="0"/>
              </a:rPr>
              <a:t>, </a:t>
            </a:r>
            <a:r>
              <a:rPr lang="en-US" dirty="0">
                <a:solidFill>
                  <a:srgbClr val="BA2121"/>
                </a:solidFill>
                <a:latin typeface="Courier" pitchFamily="2" charset="0"/>
              </a:rPr>
              <a:t>"/</a:t>
            </a:r>
            <a:r>
              <a:rPr lang="en-US" dirty="0" err="1">
                <a:solidFill>
                  <a:srgbClr val="BA2121"/>
                </a:solidFill>
                <a:latin typeface="Courier" pitchFamily="2" charset="0"/>
              </a:rPr>
              <a:t>usr</a:t>
            </a:r>
            <a:r>
              <a:rPr lang="en-US" dirty="0">
                <a:solidFill>
                  <a:srgbClr val="BA2121"/>
                </a:solidFill>
                <a:latin typeface="Courier" pitchFamily="2" charset="0"/>
              </a:rPr>
              <a:t>/bin/cat"</a:t>
            </a:r>
            <a:r>
              <a:rPr lang="en-US" dirty="0">
                <a:latin typeface="Courier" pitchFamily="2" charset="0"/>
              </a:rPr>
              <a:t>, path, </a:t>
            </a:r>
            <a:r>
              <a:rPr lang="en-US" dirty="0">
                <a:solidFill>
                  <a:srgbClr val="008000"/>
                </a:solidFill>
                <a:latin typeface="Courier" pitchFamily="2" charset="0"/>
              </a:rPr>
              <a:t>NULL</a:t>
            </a:r>
            <a:r>
              <a:rPr lang="en-US" dirty="0">
                <a:latin typeface="Courier" pitchFamily="2" charset="0"/>
              </a:rPr>
              <a:t>);</a:t>
            </a:r>
            <a:endParaRPr lang="en-US" dirty="0">
              <a:solidFill>
                <a:srgbClr val="BA2121"/>
              </a:solidFill>
              <a:latin typeface="Courier" pitchFamily="2" charset="0"/>
            </a:endParaRPr>
          </a:p>
          <a:p>
            <a:r>
              <a:rPr lang="en-US" dirty="0">
                <a:latin typeface="Courier" pitchFamily="2" charset="0"/>
              </a:rPr>
              <a:t>    </a:t>
            </a:r>
            <a:r>
              <a:rPr lang="en-US" b="1" dirty="0">
                <a:solidFill>
                  <a:srgbClr val="008000"/>
                </a:solidFill>
                <a:latin typeface="Courier" pitchFamily="2" charset="0"/>
              </a:rPr>
              <a:t>if</a:t>
            </a:r>
            <a:r>
              <a:rPr lang="en-US" dirty="0">
                <a:latin typeface="Courier" pitchFamily="2" charset="0"/>
              </a:rPr>
              <a:t> (res </a:t>
            </a:r>
            <a:r>
              <a:rPr lang="en-US" dirty="0">
                <a:solidFill>
                  <a:srgbClr val="666666"/>
                </a:solidFill>
                <a:latin typeface="Courier" pitchFamily="2" charset="0"/>
              </a:rPr>
              <a:t>==</a:t>
            </a:r>
            <a:r>
              <a:rPr lang="en-US" dirty="0">
                <a:latin typeface="Courier" pitchFamily="2" charset="0"/>
              </a:rPr>
              <a:t> </a:t>
            </a:r>
            <a:r>
              <a:rPr lang="en-US" dirty="0">
                <a:solidFill>
                  <a:srgbClr val="666666"/>
                </a:solidFill>
                <a:latin typeface="Courier" pitchFamily="2" charset="0"/>
              </a:rPr>
              <a:t>0</a:t>
            </a:r>
            <a:r>
              <a:rPr lang="en-US" dirty="0">
                <a:latin typeface="Courier" pitchFamily="2" charset="0"/>
              </a:rPr>
              <a:t>) </a:t>
            </a:r>
            <a:r>
              <a:rPr lang="en-US" dirty="0" err="1">
                <a:latin typeface="Courier" pitchFamily="2" charset="0"/>
              </a:rPr>
              <a:t>printf</a:t>
            </a:r>
            <a:r>
              <a:rPr lang="en-US" dirty="0">
                <a:latin typeface="Courier" pitchFamily="2" charset="0"/>
              </a:rPr>
              <a:t>(</a:t>
            </a:r>
            <a:r>
              <a:rPr lang="en-US" dirty="0">
                <a:solidFill>
                  <a:srgbClr val="BA2121"/>
                </a:solidFill>
                <a:latin typeface="Courier" pitchFamily="2" charset="0"/>
              </a:rPr>
              <a:t>"Check pass!</a:t>
            </a:r>
            <a:r>
              <a:rPr lang="en-US" b="1" dirty="0">
                <a:solidFill>
                  <a:srgbClr val="BB6622"/>
                </a:solidFill>
                <a:latin typeface="Courier" pitchFamily="2" charset="0"/>
              </a:rPr>
              <a:t>\n</a:t>
            </a:r>
            <a:r>
              <a:rPr lang="en-US" dirty="0">
                <a:solidFill>
                  <a:srgbClr val="BA2121"/>
                </a:solidFill>
                <a:latin typeface="Courier" pitchFamily="2" charset="0"/>
              </a:rPr>
              <a:t>"</a:t>
            </a:r>
            <a:r>
              <a:rPr lang="en-US" dirty="0">
                <a:latin typeface="Courier" pitchFamily="2" charset="0"/>
              </a:rPr>
              <a:t>);</a:t>
            </a:r>
          </a:p>
          <a:p>
            <a:r>
              <a:rPr lang="en-US" dirty="0">
                <a:latin typeface="Courier" pitchFamily="2" charset="0"/>
              </a:rPr>
              <a:t>    </a:t>
            </a:r>
            <a:r>
              <a:rPr lang="en-US" b="1" dirty="0">
                <a:solidFill>
                  <a:srgbClr val="008000"/>
                </a:solidFill>
                <a:latin typeface="Courier" pitchFamily="2" charset="0"/>
              </a:rPr>
              <a:t>else </a:t>
            </a:r>
            <a:r>
              <a:rPr lang="en-US" dirty="0" err="1">
                <a:latin typeface="Courier" pitchFamily="2" charset="0"/>
              </a:rPr>
              <a:t>printf</a:t>
            </a:r>
            <a:r>
              <a:rPr lang="en-US" dirty="0">
                <a:latin typeface="Courier" pitchFamily="2" charset="0"/>
              </a:rPr>
              <a:t>(</a:t>
            </a:r>
            <a:r>
              <a:rPr lang="en-US" dirty="0">
                <a:solidFill>
                  <a:srgbClr val="BA2121"/>
                </a:solidFill>
                <a:latin typeface="Courier" pitchFamily="2" charset="0"/>
              </a:rPr>
              <a:t>"Check failed</a:t>
            </a:r>
            <a:r>
              <a:rPr lang="en-US" b="1" dirty="0">
                <a:solidFill>
                  <a:srgbClr val="BB6622"/>
                </a:solidFill>
                <a:latin typeface="Courier" pitchFamily="2" charset="0"/>
              </a:rPr>
              <a:t>\n</a:t>
            </a:r>
            <a:r>
              <a:rPr lang="en-US" dirty="0">
                <a:solidFill>
                  <a:srgbClr val="BA2121"/>
                </a:solidFill>
                <a:latin typeface="Courier" pitchFamily="2" charset="0"/>
              </a:rPr>
              <a:t>"</a:t>
            </a:r>
            <a:r>
              <a:rPr lang="en-US" dirty="0">
                <a:latin typeface="Courier" pitchFamily="2" charset="0"/>
              </a:rPr>
              <a:t>);</a:t>
            </a:r>
          </a:p>
          <a:p>
            <a:r>
              <a:rPr lang="en-US" dirty="0">
                <a:latin typeface="Courier" pitchFamily="2" charset="0"/>
              </a:rPr>
              <a:t>  }</a:t>
            </a:r>
          </a:p>
          <a:p>
            <a:r>
              <a:rPr lang="en-US" dirty="0">
                <a:latin typeface="Courier" pitchFamily="2" charset="0"/>
              </a:rPr>
              <a:t>}</a:t>
            </a:r>
            <a:br>
              <a:rPr lang="en-US" dirty="0">
                <a:latin typeface="Courier" pitchFamily="2" charset="0"/>
              </a:rPr>
            </a:br>
            <a:endParaRPr lang="en-US" dirty="0">
              <a:effectLst/>
              <a:latin typeface="Courier" pitchFamily="2" charset="0"/>
            </a:endParaRPr>
          </a:p>
        </p:txBody>
      </p:sp>
      <p:sp>
        <p:nvSpPr>
          <p:cNvPr id="10" name="Rectangle 9">
            <a:extLst>
              <a:ext uri="{FF2B5EF4-FFF2-40B4-BE49-F238E27FC236}">
                <a16:creationId xmlns:a16="http://schemas.microsoft.com/office/drawing/2014/main" id="{C5BDD55F-E397-364A-8921-C9C0386FBE06}"/>
              </a:ext>
            </a:extLst>
          </p:cNvPr>
          <p:cNvSpPr/>
          <p:nvPr/>
        </p:nvSpPr>
        <p:spPr>
          <a:xfrm>
            <a:off x="1283034" y="4024426"/>
            <a:ext cx="6096000" cy="2031325"/>
          </a:xfrm>
          <a:prstGeom prst="rect">
            <a:avLst/>
          </a:prstGeom>
        </p:spPr>
        <p:txBody>
          <a:bodyPr>
            <a:spAutoFit/>
          </a:bodyPr>
          <a:lstStyle/>
          <a:p>
            <a:endParaRPr lang="en-US" dirty="0">
              <a:latin typeface="Courier" pitchFamily="2" charset="0"/>
            </a:endParaRPr>
          </a:p>
          <a:p>
            <a:r>
              <a:rPr lang="en-US" dirty="0">
                <a:solidFill>
                  <a:srgbClr val="B00040"/>
                </a:solidFill>
                <a:latin typeface="Courier" pitchFamily="2" charset="0"/>
              </a:rPr>
              <a:t>int</a:t>
            </a:r>
            <a:r>
              <a:rPr lang="en-US" dirty="0">
                <a:latin typeface="Courier" pitchFamily="2" charset="0"/>
              </a:rPr>
              <a:t> </a:t>
            </a:r>
            <a:r>
              <a:rPr lang="en-US" dirty="0">
                <a:solidFill>
                  <a:srgbClr val="0000FF"/>
                </a:solidFill>
                <a:latin typeface="Courier" pitchFamily="2" charset="0"/>
              </a:rPr>
              <a:t>main</a:t>
            </a:r>
            <a:r>
              <a:rPr lang="en-US" dirty="0">
                <a:latin typeface="Courier" pitchFamily="2" charset="0"/>
              </a:rPr>
              <a:t>(){</a:t>
            </a:r>
          </a:p>
          <a:p>
            <a:r>
              <a:rPr lang="en-US" dirty="0">
                <a:latin typeface="Courier" pitchFamily="2" charset="0"/>
              </a:rPr>
              <a:t>  </a:t>
            </a:r>
            <a:r>
              <a:rPr lang="en-US" dirty="0">
                <a:solidFill>
                  <a:srgbClr val="B00040"/>
                </a:solidFill>
                <a:latin typeface="Courier" pitchFamily="2" charset="0"/>
              </a:rPr>
              <a:t>char</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id </a:t>
            </a:r>
            <a:r>
              <a:rPr lang="en-US" dirty="0">
                <a:solidFill>
                  <a:srgbClr val="666666"/>
                </a:solidFill>
                <a:latin typeface="Courier" pitchFamily="2" charset="0"/>
              </a:rPr>
              <a:t>=</a:t>
            </a:r>
            <a:r>
              <a:rPr lang="en-US" dirty="0">
                <a:latin typeface="Courier" pitchFamily="2" charset="0"/>
              </a:rPr>
              <a:t> </a:t>
            </a:r>
            <a:r>
              <a:rPr lang="en-US" dirty="0">
                <a:solidFill>
                  <a:srgbClr val="008000"/>
                </a:solidFill>
                <a:latin typeface="Courier" pitchFamily="2" charset="0"/>
              </a:rPr>
              <a:t>NULL</a:t>
            </a:r>
            <a:r>
              <a:rPr lang="en-US" dirty="0">
                <a:latin typeface="Courier" pitchFamily="2" charset="0"/>
              </a:rPr>
              <a:t>;</a:t>
            </a:r>
          </a:p>
          <a:p>
            <a:r>
              <a:rPr lang="en-US" dirty="0">
                <a:latin typeface="Courier" pitchFamily="2" charset="0"/>
              </a:rPr>
              <a:t>  </a:t>
            </a:r>
            <a:r>
              <a:rPr lang="en-US" dirty="0" err="1">
                <a:solidFill>
                  <a:srgbClr val="B00040"/>
                </a:solidFill>
                <a:latin typeface="Courier" pitchFamily="2" charset="0"/>
              </a:rPr>
              <a:t>size_t</a:t>
            </a:r>
            <a:r>
              <a:rPr lang="en-US" dirty="0">
                <a:latin typeface="Courier" pitchFamily="2" charset="0"/>
              </a:rPr>
              <a:t> size </a:t>
            </a:r>
            <a:r>
              <a:rPr lang="en-US" dirty="0">
                <a:solidFill>
                  <a:srgbClr val="666666"/>
                </a:solidFill>
                <a:latin typeface="Courier" pitchFamily="2" charset="0"/>
              </a:rPr>
              <a:t>=</a:t>
            </a:r>
            <a:r>
              <a:rPr lang="en-US" dirty="0">
                <a:latin typeface="Courier" pitchFamily="2" charset="0"/>
              </a:rPr>
              <a:t> </a:t>
            </a:r>
            <a:r>
              <a:rPr lang="en-US" dirty="0">
                <a:solidFill>
                  <a:srgbClr val="666666"/>
                </a:solidFill>
                <a:latin typeface="Courier" pitchFamily="2" charset="0"/>
              </a:rPr>
              <a:t>0</a:t>
            </a:r>
            <a:r>
              <a:rPr lang="en-US" dirty="0">
                <a:latin typeface="Courier" pitchFamily="2" charset="0"/>
              </a:rPr>
              <a:t>;</a:t>
            </a:r>
          </a:p>
          <a:p>
            <a:r>
              <a:rPr lang="en-US" dirty="0">
                <a:latin typeface="Courier" pitchFamily="2" charset="0"/>
              </a:rPr>
              <a:t>  </a:t>
            </a:r>
            <a:r>
              <a:rPr lang="en-US" dirty="0" err="1">
                <a:solidFill>
                  <a:srgbClr val="B00040"/>
                </a:solidFill>
                <a:latin typeface="Courier" pitchFamily="2" charset="0"/>
              </a:rPr>
              <a:t>ssize_t</a:t>
            </a:r>
            <a:r>
              <a:rPr lang="en-US" dirty="0">
                <a:latin typeface="Courier" pitchFamily="2" charset="0"/>
              </a:rPr>
              <a:t> </a:t>
            </a:r>
            <a:r>
              <a:rPr lang="en-US" dirty="0" err="1">
                <a:latin typeface="Courier" pitchFamily="2" charset="0"/>
              </a:rPr>
              <a:t>len</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666666"/>
                </a:solidFill>
                <a:latin typeface="Courier" pitchFamily="2" charset="0"/>
              </a:rPr>
              <a:t>0</a:t>
            </a:r>
            <a:r>
              <a:rPr lang="en-US" dirty="0">
                <a:latin typeface="Courier" pitchFamily="2" charset="0"/>
              </a:rPr>
              <a:t>;</a:t>
            </a:r>
          </a:p>
          <a:p>
            <a:r>
              <a:rPr lang="en-US" dirty="0">
                <a:latin typeface="Courier" pitchFamily="2" charset="0"/>
              </a:rPr>
              <a:t>  </a:t>
            </a:r>
            <a:r>
              <a:rPr lang="en-US" dirty="0" err="1">
                <a:latin typeface="Courier" pitchFamily="2" charset="0"/>
              </a:rPr>
              <a:t>len</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err="1">
                <a:latin typeface="Courier" pitchFamily="2" charset="0"/>
              </a:rPr>
              <a:t>getline</a:t>
            </a:r>
            <a:r>
              <a:rPr lang="en-US" dirty="0">
                <a:latin typeface="Courier" pitchFamily="2" charset="0"/>
              </a:rPr>
              <a:t>(</a:t>
            </a:r>
            <a:r>
              <a:rPr lang="en-US" dirty="0">
                <a:solidFill>
                  <a:srgbClr val="666666"/>
                </a:solidFill>
                <a:latin typeface="Courier" pitchFamily="2" charset="0"/>
              </a:rPr>
              <a:t>&amp;</a:t>
            </a:r>
            <a:r>
              <a:rPr lang="en-US" dirty="0">
                <a:latin typeface="Courier" pitchFamily="2" charset="0"/>
              </a:rPr>
              <a:t>id, </a:t>
            </a:r>
            <a:r>
              <a:rPr lang="en-US" dirty="0">
                <a:solidFill>
                  <a:srgbClr val="666666"/>
                </a:solidFill>
                <a:latin typeface="Courier" pitchFamily="2" charset="0"/>
              </a:rPr>
              <a:t>&amp;</a:t>
            </a:r>
            <a:r>
              <a:rPr lang="en-US" dirty="0">
                <a:latin typeface="Courier" pitchFamily="2" charset="0"/>
              </a:rPr>
              <a:t>size, stdin);</a:t>
            </a:r>
          </a:p>
          <a:p>
            <a:r>
              <a:rPr lang="en-US" dirty="0">
                <a:latin typeface="Courier" pitchFamily="2" charset="0"/>
              </a:rPr>
              <a:t>  id[</a:t>
            </a:r>
            <a:r>
              <a:rPr lang="en-US" dirty="0" err="1">
                <a:latin typeface="Courier" pitchFamily="2" charset="0"/>
              </a:rPr>
              <a:t>len</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666666"/>
                </a:solidFill>
                <a:latin typeface="Courier" pitchFamily="2" charset="0"/>
              </a:rPr>
              <a:t>1</a:t>
            </a:r>
            <a:r>
              <a:rPr lang="en-US" dirty="0">
                <a:latin typeface="Courier" pitchFamily="2" charset="0"/>
              </a:rPr>
              <a:t>] </a:t>
            </a:r>
            <a:r>
              <a:rPr lang="en-US" dirty="0">
                <a:solidFill>
                  <a:srgbClr val="666666"/>
                </a:solidFill>
                <a:latin typeface="Courier" pitchFamily="2" charset="0"/>
              </a:rPr>
              <a:t>=</a:t>
            </a:r>
            <a:r>
              <a:rPr lang="en-US" dirty="0">
                <a:latin typeface="Courier" pitchFamily="2" charset="0"/>
              </a:rPr>
              <a:t> </a:t>
            </a:r>
            <a:r>
              <a:rPr lang="en-US" dirty="0">
                <a:solidFill>
                  <a:srgbClr val="666666"/>
                </a:solidFill>
                <a:latin typeface="Courier" pitchFamily="2" charset="0"/>
              </a:rPr>
              <a:t>0</a:t>
            </a:r>
            <a:r>
              <a:rPr lang="en-US" dirty="0">
                <a:latin typeface="Courier" pitchFamily="2" charset="0"/>
              </a:rPr>
              <a:t>;</a:t>
            </a:r>
          </a:p>
          <a:p>
            <a:r>
              <a:rPr lang="en-US" dirty="0">
                <a:latin typeface="Courier" pitchFamily="2" charset="0"/>
              </a:rPr>
              <a:t>  check(id);</a:t>
            </a:r>
          </a:p>
          <a:p>
            <a:r>
              <a:rPr lang="en-US" dirty="0">
                <a:latin typeface="Courier" pitchFamily="2" charset="0"/>
              </a:rPr>
              <a:t>}</a:t>
            </a:r>
          </a:p>
        </p:txBody>
      </p:sp>
    </p:spTree>
    <p:extLst>
      <p:ext uri="{BB962C8B-B14F-4D97-AF65-F5344CB8AC3E}">
        <p14:creationId xmlns:p14="http://schemas.microsoft.com/office/powerpoint/2010/main" val="352662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Stack</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26</a:t>
            </a:fld>
            <a:endParaRPr lang="en-US"/>
          </a:p>
        </p:txBody>
      </p:sp>
      <p:sp>
        <p:nvSpPr>
          <p:cNvPr id="8" name="Rectangle 7">
            <a:extLst>
              <a:ext uri="{FF2B5EF4-FFF2-40B4-BE49-F238E27FC236}">
                <a16:creationId xmlns:a16="http://schemas.microsoft.com/office/drawing/2014/main" id="{3616C775-47D8-374F-8547-A08AA9DC4A87}"/>
              </a:ext>
            </a:extLst>
          </p:cNvPr>
          <p:cNvSpPr/>
          <p:nvPr/>
        </p:nvSpPr>
        <p:spPr>
          <a:xfrm>
            <a:off x="1283034" y="1968499"/>
            <a:ext cx="4557837" cy="4861908"/>
          </a:xfrm>
          <a:prstGeom prst="rect">
            <a:avLst/>
          </a:prstGeom>
        </p:spPr>
        <p:txBody>
          <a:bodyPr wrap="square">
            <a:spAutoFit/>
          </a:bodyPr>
          <a:lstStyle/>
          <a:p>
            <a:pPr>
              <a:lnSpc>
                <a:spcPct val="150000"/>
              </a:lnSpc>
            </a:pPr>
            <a:r>
              <a:rPr lang="en-US" sz="1600" dirty="0">
                <a:solidFill>
                  <a:srgbClr val="B00040"/>
                </a:solidFill>
                <a:latin typeface="Courier" pitchFamily="2" charset="0"/>
              </a:rPr>
              <a:t>void</a:t>
            </a:r>
            <a:r>
              <a:rPr lang="en-US" sz="1600" dirty="0">
                <a:latin typeface="Courier" pitchFamily="2" charset="0"/>
              </a:rPr>
              <a:t> </a:t>
            </a:r>
            <a:r>
              <a:rPr lang="en-US" sz="1600" dirty="0">
                <a:solidFill>
                  <a:srgbClr val="0000FF"/>
                </a:solidFill>
                <a:latin typeface="Courier" pitchFamily="2" charset="0"/>
              </a:rPr>
              <a:t>check</a:t>
            </a:r>
            <a:r>
              <a:rPr lang="en-US" sz="1600" dirty="0">
                <a:latin typeface="Courier" pitchFamily="2" charset="0"/>
              </a:rPr>
              <a:t>(</a:t>
            </a:r>
            <a:r>
              <a:rPr lang="en-US" sz="1600" dirty="0">
                <a:solidFill>
                  <a:srgbClr val="B00040"/>
                </a:solidFill>
                <a:latin typeface="Courier" pitchFamily="2" charset="0"/>
              </a:rPr>
              <a:t>char</a:t>
            </a:r>
            <a:r>
              <a:rPr lang="en-US" sz="1600" dirty="0">
                <a:latin typeface="Courier" pitchFamily="2" charset="0"/>
              </a:rPr>
              <a:t> id[</a:t>
            </a:r>
            <a:r>
              <a:rPr lang="en-US" sz="1600" dirty="0">
                <a:solidFill>
                  <a:srgbClr val="666666"/>
                </a:solidFill>
                <a:latin typeface="Courier" pitchFamily="2" charset="0"/>
              </a:rPr>
              <a:t>15</a:t>
            </a:r>
            <a:r>
              <a:rPr lang="en-US" sz="1600" dirty="0">
                <a:latin typeface="Courier" pitchFamily="2" charset="0"/>
              </a:rPr>
              <a:t>]){</a:t>
            </a:r>
          </a:p>
          <a:p>
            <a:pPr>
              <a:lnSpc>
                <a:spcPct val="150000"/>
              </a:lnSpc>
            </a:pPr>
            <a:r>
              <a:rPr lang="en-US" sz="1600" dirty="0">
                <a:latin typeface="Courier" pitchFamily="2" charset="0"/>
              </a:rPr>
              <a:t>  </a:t>
            </a:r>
            <a:r>
              <a:rPr lang="en-US" sz="1600" dirty="0">
                <a:solidFill>
                  <a:srgbClr val="B00040"/>
                </a:solidFill>
                <a:latin typeface="Courier" pitchFamily="2" charset="0"/>
              </a:rPr>
              <a:t>char</a:t>
            </a:r>
            <a:r>
              <a:rPr lang="en-US" sz="1600" dirty="0">
                <a:latin typeface="Courier" pitchFamily="2" charset="0"/>
              </a:rPr>
              <a:t> path[</a:t>
            </a:r>
            <a:r>
              <a:rPr lang="en-US" sz="1600" dirty="0">
                <a:solidFill>
                  <a:srgbClr val="666666"/>
                </a:solidFill>
                <a:latin typeface="Courier" pitchFamily="2" charset="0"/>
              </a:rPr>
              <a:t>50</a:t>
            </a:r>
            <a:r>
              <a:rPr lang="en-US" sz="1600" dirty="0">
                <a:latin typeface="Courier" pitchFamily="2" charset="0"/>
              </a:rPr>
              <a:t>] </a:t>
            </a:r>
            <a:r>
              <a:rPr lang="en-US" sz="1600" dirty="0">
                <a:solidFill>
                  <a:srgbClr val="666666"/>
                </a:solidFill>
                <a:latin typeface="Courier" pitchFamily="2" charset="0"/>
              </a:rPr>
              <a:t>=</a:t>
            </a:r>
            <a:r>
              <a:rPr lang="en-US" sz="1600" dirty="0">
                <a:latin typeface="Courier" pitchFamily="2" charset="0"/>
              </a:rPr>
              <a:t> {};</a:t>
            </a:r>
          </a:p>
          <a:p>
            <a:pPr>
              <a:lnSpc>
                <a:spcPct val="150000"/>
              </a:lnSpc>
            </a:pPr>
            <a:r>
              <a:rPr lang="en-US" sz="1600" dirty="0">
                <a:latin typeface="Courier" pitchFamily="2" charset="0"/>
              </a:rPr>
              <a:t>  </a:t>
            </a:r>
            <a:r>
              <a:rPr lang="en-US" sz="1600" dirty="0">
                <a:solidFill>
                  <a:srgbClr val="B00040"/>
                </a:solidFill>
                <a:latin typeface="Courier" pitchFamily="2" charset="0"/>
              </a:rPr>
              <a:t>int</a:t>
            </a:r>
            <a:r>
              <a:rPr lang="en-US" sz="1600" dirty="0">
                <a:latin typeface="Courier" pitchFamily="2" charset="0"/>
              </a:rPr>
              <a:t> res;</a:t>
            </a:r>
          </a:p>
          <a:p>
            <a:pPr>
              <a:lnSpc>
                <a:spcPct val="150000"/>
              </a:lnSpc>
            </a:pPr>
            <a:r>
              <a:rPr lang="en-US" sz="1600" dirty="0">
                <a:latin typeface="Courier" pitchFamily="2" charset="0"/>
              </a:rPr>
              <a:t>  </a:t>
            </a:r>
            <a:r>
              <a:rPr lang="en-US" sz="1600" dirty="0" err="1">
                <a:latin typeface="Courier" pitchFamily="2" charset="0"/>
              </a:rPr>
              <a:t>sprintf</a:t>
            </a:r>
            <a:r>
              <a:rPr lang="en-US" sz="1600" dirty="0">
                <a:latin typeface="Courier" pitchFamily="2" charset="0"/>
              </a:rPr>
              <a:t>(path, </a:t>
            </a:r>
            <a:r>
              <a:rPr lang="en-US" sz="1600" dirty="0">
                <a:solidFill>
                  <a:srgbClr val="BA2121"/>
                </a:solidFill>
                <a:latin typeface="Courier" pitchFamily="2" charset="0"/>
              </a:rPr>
              <a:t>"records/%s"</a:t>
            </a:r>
            <a:r>
              <a:rPr lang="en-US" sz="1600" dirty="0">
                <a:latin typeface="Courier" pitchFamily="2" charset="0"/>
              </a:rPr>
              <a:t>, id);</a:t>
            </a:r>
          </a:p>
          <a:p>
            <a:pPr>
              <a:lnSpc>
                <a:spcPct val="150000"/>
              </a:lnSpc>
            </a:pPr>
            <a:r>
              <a:rPr lang="en-US" sz="1600" dirty="0">
                <a:latin typeface="Courier" pitchFamily="2" charset="0"/>
              </a:rPr>
              <a:t>  </a:t>
            </a:r>
            <a:r>
              <a:rPr lang="en-US" sz="1600" b="1" dirty="0">
                <a:solidFill>
                  <a:srgbClr val="008000"/>
                </a:solidFill>
                <a:latin typeface="Courier" pitchFamily="2" charset="0"/>
              </a:rPr>
              <a:t>if</a:t>
            </a:r>
            <a:r>
              <a:rPr lang="en-US" sz="1600" dirty="0">
                <a:latin typeface="Courier" pitchFamily="2" charset="0"/>
              </a:rPr>
              <a:t> (</a:t>
            </a:r>
            <a:r>
              <a:rPr lang="en-US" sz="1600" dirty="0" err="1">
                <a:latin typeface="Courier" pitchFamily="2" charset="0"/>
              </a:rPr>
              <a:t>valid_path</a:t>
            </a:r>
            <a:r>
              <a:rPr lang="en-US" sz="1600" dirty="0">
                <a:latin typeface="Courier" pitchFamily="2" charset="0"/>
              </a:rPr>
              <a:t>(path)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0</a:t>
            </a:r>
            <a:r>
              <a:rPr lang="en-US" sz="1600" dirty="0">
                <a:latin typeface="Courier" pitchFamily="2" charset="0"/>
              </a:rPr>
              <a:t>){</a:t>
            </a:r>
          </a:p>
          <a:p>
            <a:pPr>
              <a:lnSpc>
                <a:spcPct val="150000"/>
              </a:lnSpc>
            </a:pPr>
            <a:r>
              <a:rPr lang="en-US" sz="1600" dirty="0">
                <a:latin typeface="Courier" pitchFamily="2" charset="0"/>
              </a:rPr>
              <a:t>    res </a:t>
            </a:r>
            <a:r>
              <a:rPr lang="en-US" sz="1600" dirty="0">
                <a:solidFill>
                  <a:srgbClr val="666666"/>
                </a:solidFill>
                <a:latin typeface="Courier" pitchFamily="2" charset="0"/>
              </a:rPr>
              <a:t>=</a:t>
            </a:r>
            <a:r>
              <a:rPr lang="en-US" sz="1600" dirty="0">
                <a:latin typeface="Courier" pitchFamily="2" charset="0"/>
              </a:rPr>
              <a:t> </a:t>
            </a:r>
            <a:r>
              <a:rPr lang="en-US" sz="1600" dirty="0" err="1">
                <a:latin typeface="Courier" pitchFamily="2" charset="0"/>
              </a:rPr>
              <a:t>execl</a:t>
            </a:r>
            <a:r>
              <a:rPr lang="en-US" sz="1600" dirty="0">
                <a:latin typeface="Courier" pitchFamily="2" charset="0"/>
              </a:rPr>
              <a:t>(</a:t>
            </a:r>
            <a:r>
              <a:rPr lang="en-US" sz="1600" dirty="0">
                <a:solidFill>
                  <a:srgbClr val="BA2121"/>
                </a:solidFill>
                <a:latin typeface="Courier" pitchFamily="2" charset="0"/>
              </a:rPr>
              <a:t>"/</a:t>
            </a:r>
            <a:r>
              <a:rPr lang="en-US" sz="1600" dirty="0" err="1">
                <a:solidFill>
                  <a:srgbClr val="BA2121"/>
                </a:solidFill>
                <a:latin typeface="Courier" pitchFamily="2" charset="0"/>
              </a:rPr>
              <a:t>usr</a:t>
            </a:r>
            <a:r>
              <a:rPr lang="en-US" sz="1600" dirty="0">
                <a:solidFill>
                  <a:srgbClr val="BA2121"/>
                </a:solidFill>
                <a:latin typeface="Courier" pitchFamily="2" charset="0"/>
              </a:rPr>
              <a:t>/bin/cat"</a:t>
            </a:r>
            <a:r>
              <a:rPr lang="en-US" sz="1600" dirty="0">
                <a:latin typeface="Courier" pitchFamily="2" charset="0"/>
              </a:rPr>
              <a:t>, </a:t>
            </a:r>
            <a:r>
              <a:rPr lang="en-US" sz="1600" dirty="0">
                <a:solidFill>
                  <a:srgbClr val="BA2121"/>
                </a:solidFill>
                <a:latin typeface="Courier" pitchFamily="2" charset="0"/>
              </a:rPr>
              <a:t>"/</a:t>
            </a:r>
            <a:r>
              <a:rPr lang="en-US" sz="1600" dirty="0" err="1">
                <a:solidFill>
                  <a:srgbClr val="BA2121"/>
                </a:solidFill>
                <a:latin typeface="Courier" pitchFamily="2" charset="0"/>
              </a:rPr>
              <a:t>usr</a:t>
            </a:r>
            <a:r>
              <a:rPr lang="en-US" sz="1600" dirty="0">
                <a:solidFill>
                  <a:srgbClr val="BA2121"/>
                </a:solidFill>
                <a:latin typeface="Courier" pitchFamily="2" charset="0"/>
              </a:rPr>
              <a:t>/bin/cat"</a:t>
            </a:r>
            <a:r>
              <a:rPr lang="en-US" sz="1600" dirty="0">
                <a:latin typeface="Courier" pitchFamily="2" charset="0"/>
              </a:rPr>
              <a:t>, path, </a:t>
            </a:r>
            <a:r>
              <a:rPr lang="en-US" sz="1600" dirty="0">
                <a:solidFill>
                  <a:srgbClr val="008000"/>
                </a:solidFill>
                <a:latin typeface="Courier" pitchFamily="2" charset="0"/>
              </a:rPr>
              <a:t>NULL</a:t>
            </a:r>
            <a:r>
              <a:rPr lang="en-US" sz="1600" dirty="0">
                <a:latin typeface="Courier" pitchFamily="2" charset="0"/>
              </a:rPr>
              <a:t>);</a:t>
            </a:r>
            <a:endParaRPr lang="en-US" sz="1600" dirty="0">
              <a:solidFill>
                <a:srgbClr val="BA2121"/>
              </a:solidFill>
              <a:latin typeface="Courier" pitchFamily="2" charset="0"/>
            </a:endParaRPr>
          </a:p>
          <a:p>
            <a:pPr>
              <a:lnSpc>
                <a:spcPct val="150000"/>
              </a:lnSpc>
            </a:pPr>
            <a:r>
              <a:rPr lang="en-US" sz="1600" dirty="0">
                <a:latin typeface="Courier" pitchFamily="2" charset="0"/>
              </a:rPr>
              <a:t>    </a:t>
            </a:r>
            <a:r>
              <a:rPr lang="en-US" sz="1600" b="1" dirty="0">
                <a:solidFill>
                  <a:srgbClr val="008000"/>
                </a:solidFill>
                <a:latin typeface="Courier" pitchFamily="2" charset="0"/>
              </a:rPr>
              <a:t>if</a:t>
            </a:r>
            <a:r>
              <a:rPr lang="en-US" sz="1600" dirty="0">
                <a:latin typeface="Courier" pitchFamily="2" charset="0"/>
              </a:rPr>
              <a:t> (res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0</a:t>
            </a:r>
            <a:r>
              <a:rPr lang="en-US" sz="1600" dirty="0">
                <a:latin typeface="Courier" pitchFamily="2" charset="0"/>
              </a:rPr>
              <a:t>)</a:t>
            </a:r>
          </a:p>
          <a:p>
            <a:pPr>
              <a:lnSpc>
                <a:spcPct val="150000"/>
              </a:lnSpc>
            </a:pPr>
            <a:r>
              <a:rPr lang="en-US" sz="1600" dirty="0">
                <a:latin typeface="Courier" pitchFamily="2" charset="0"/>
              </a:rPr>
              <a:t>      </a:t>
            </a:r>
            <a:r>
              <a:rPr lang="en-US" sz="1600" dirty="0" err="1">
                <a:latin typeface="Courier" pitchFamily="2" charset="0"/>
              </a:rPr>
              <a:t>printf</a:t>
            </a:r>
            <a:r>
              <a:rPr lang="en-US" sz="1600" dirty="0">
                <a:latin typeface="Courier" pitchFamily="2" charset="0"/>
              </a:rPr>
              <a:t>(</a:t>
            </a:r>
            <a:r>
              <a:rPr lang="en-US" sz="1600" dirty="0">
                <a:solidFill>
                  <a:srgbClr val="BA2121"/>
                </a:solidFill>
                <a:latin typeface="Courier" pitchFamily="2" charset="0"/>
              </a:rPr>
              <a:t>"Check pass!</a:t>
            </a:r>
            <a:r>
              <a:rPr lang="en-US" sz="1600" b="1" dirty="0">
                <a:solidFill>
                  <a:srgbClr val="BB6622"/>
                </a:solidFill>
                <a:latin typeface="Courier" pitchFamily="2" charset="0"/>
              </a:rPr>
              <a:t>\n</a:t>
            </a:r>
            <a:r>
              <a:rPr lang="en-US" sz="1600" dirty="0">
                <a:solidFill>
                  <a:srgbClr val="BA2121"/>
                </a:solidFill>
                <a:latin typeface="Courier" pitchFamily="2" charset="0"/>
              </a:rPr>
              <a:t>"</a:t>
            </a:r>
            <a:r>
              <a:rPr lang="en-US" sz="1600" dirty="0">
                <a:latin typeface="Courier" pitchFamily="2" charset="0"/>
              </a:rPr>
              <a:t>);</a:t>
            </a:r>
          </a:p>
          <a:p>
            <a:pPr>
              <a:lnSpc>
                <a:spcPct val="150000"/>
              </a:lnSpc>
            </a:pPr>
            <a:r>
              <a:rPr lang="en-US" sz="1600" dirty="0">
                <a:latin typeface="Courier" pitchFamily="2" charset="0"/>
              </a:rPr>
              <a:t>    </a:t>
            </a:r>
            <a:r>
              <a:rPr lang="en-US" sz="1600" b="1" dirty="0">
                <a:solidFill>
                  <a:srgbClr val="008000"/>
                </a:solidFill>
                <a:latin typeface="Courier" pitchFamily="2" charset="0"/>
              </a:rPr>
              <a:t>else </a:t>
            </a:r>
            <a:r>
              <a:rPr lang="en-US" sz="1600" dirty="0" err="1">
                <a:latin typeface="Courier" pitchFamily="2" charset="0"/>
              </a:rPr>
              <a:t>printf</a:t>
            </a:r>
            <a:r>
              <a:rPr lang="en-US" sz="1600" dirty="0">
                <a:latin typeface="Courier" pitchFamily="2" charset="0"/>
              </a:rPr>
              <a:t>(</a:t>
            </a:r>
            <a:r>
              <a:rPr lang="en-US" sz="1600" dirty="0">
                <a:solidFill>
                  <a:srgbClr val="BA2121"/>
                </a:solidFill>
                <a:latin typeface="Courier" pitchFamily="2" charset="0"/>
              </a:rPr>
              <a:t>"Check failed</a:t>
            </a:r>
            <a:r>
              <a:rPr lang="en-US" sz="1600" b="1" dirty="0">
                <a:solidFill>
                  <a:srgbClr val="BB6622"/>
                </a:solidFill>
                <a:latin typeface="Courier" pitchFamily="2" charset="0"/>
              </a:rPr>
              <a:t>\n</a:t>
            </a:r>
            <a:r>
              <a:rPr lang="en-US" sz="1600" dirty="0">
                <a:solidFill>
                  <a:srgbClr val="BA2121"/>
                </a:solidFill>
                <a:latin typeface="Courier" pitchFamily="2" charset="0"/>
              </a:rPr>
              <a:t>"</a:t>
            </a:r>
            <a:r>
              <a:rPr lang="en-US" sz="1600" dirty="0">
                <a:latin typeface="Courier" pitchFamily="2" charset="0"/>
              </a:rPr>
              <a:t>);</a:t>
            </a:r>
          </a:p>
          <a:p>
            <a:pPr>
              <a:lnSpc>
                <a:spcPct val="150000"/>
              </a:lnSpc>
            </a:pPr>
            <a:r>
              <a:rPr lang="en-US" sz="1600" dirty="0">
                <a:latin typeface="Courier" pitchFamily="2" charset="0"/>
              </a:rPr>
              <a:t>  }</a:t>
            </a:r>
          </a:p>
          <a:p>
            <a:pPr>
              <a:lnSpc>
                <a:spcPct val="150000"/>
              </a:lnSpc>
            </a:pPr>
            <a:r>
              <a:rPr lang="en-US" sz="1600" dirty="0">
                <a:latin typeface="Courier" pitchFamily="2" charset="0"/>
              </a:rPr>
              <a:t>}</a:t>
            </a:r>
            <a:br>
              <a:rPr lang="en-US" sz="1600" dirty="0">
                <a:latin typeface="Courier" pitchFamily="2" charset="0"/>
              </a:rPr>
            </a:br>
            <a:endParaRPr lang="en-US" sz="1600" dirty="0">
              <a:effectLst/>
              <a:latin typeface="Courier" pitchFamily="2" charset="0"/>
            </a:endParaRPr>
          </a:p>
        </p:txBody>
      </p:sp>
      <p:graphicFrame>
        <p:nvGraphicFramePr>
          <p:cNvPr id="5" name="Table 4">
            <a:extLst>
              <a:ext uri="{FF2B5EF4-FFF2-40B4-BE49-F238E27FC236}">
                <a16:creationId xmlns:a16="http://schemas.microsoft.com/office/drawing/2014/main" id="{1B410A3F-7837-964A-8B3C-69513215168A}"/>
              </a:ext>
            </a:extLst>
          </p:cNvPr>
          <p:cNvGraphicFramePr>
            <a:graphicFrameLocks noGrp="1"/>
          </p:cNvGraphicFramePr>
          <p:nvPr>
            <p:extLst>
              <p:ext uri="{D42A27DB-BD31-4B8C-83A1-F6EECF244321}">
                <p14:modId xmlns:p14="http://schemas.microsoft.com/office/powerpoint/2010/main" val="1574750958"/>
              </p:ext>
            </p:extLst>
          </p:nvPr>
        </p:nvGraphicFramePr>
        <p:xfrm>
          <a:off x="8120743" y="1438122"/>
          <a:ext cx="2333270" cy="3977640"/>
        </p:xfrm>
        <a:graphic>
          <a:graphicData uri="http://schemas.openxmlformats.org/drawingml/2006/table">
            <a:tbl>
              <a:tblPr firstRow="1" bandRow="1">
                <a:tableStyleId>{5940675A-B579-460E-94D1-54222C63F5DA}</a:tableStyleId>
              </a:tblPr>
              <a:tblGrid>
                <a:gridCol w="2333270">
                  <a:extLst>
                    <a:ext uri="{9D8B030D-6E8A-4147-A177-3AD203B41FA5}">
                      <a16:colId xmlns:a16="http://schemas.microsoft.com/office/drawing/2014/main" val="4137842853"/>
                    </a:ext>
                  </a:extLst>
                </a:gridCol>
              </a:tblGrid>
              <a:tr h="370840">
                <a:tc>
                  <a:txBody>
                    <a:bodyPr/>
                    <a:lstStyle/>
                    <a:p>
                      <a:endParaRPr lang="en-US" sz="1800" dirty="0">
                        <a:latin typeface="Courier" pitchFamily="2" charset="0"/>
                      </a:endParaRPr>
                    </a:p>
                  </a:txBody>
                  <a:tcPr/>
                </a:tc>
                <a:extLst>
                  <a:ext uri="{0D108BD9-81ED-4DB2-BD59-A6C34878D82A}">
                    <a16:rowId xmlns:a16="http://schemas.microsoft.com/office/drawing/2014/main" val="987878568"/>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3553514581"/>
                  </a:ext>
                </a:extLst>
              </a:tr>
              <a:tr h="1112520">
                <a:tc>
                  <a:txBody>
                    <a:bodyPr/>
                    <a:lstStyle/>
                    <a:p>
                      <a:pPr algn="ctr"/>
                      <a:r>
                        <a:rPr lang="en-US" sz="1800" dirty="0">
                          <a:latin typeface="Courier" pitchFamily="2" charset="0"/>
                        </a:rPr>
                        <a:t>char path[50]</a:t>
                      </a:r>
                    </a:p>
                  </a:txBody>
                  <a:tcPr anchor="ctr"/>
                </a:tc>
                <a:extLst>
                  <a:ext uri="{0D108BD9-81ED-4DB2-BD59-A6C34878D82A}">
                    <a16:rowId xmlns:a16="http://schemas.microsoft.com/office/drawing/2014/main" val="3780893545"/>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1651289240"/>
                  </a:ext>
                </a:extLst>
              </a:tr>
              <a:tr h="370840">
                <a:tc>
                  <a:txBody>
                    <a:bodyPr/>
                    <a:lstStyle/>
                    <a:p>
                      <a:pPr algn="ctr"/>
                      <a:r>
                        <a:rPr lang="en-US" sz="1800" dirty="0">
                          <a:latin typeface="Courier" pitchFamily="2" charset="0"/>
                        </a:rPr>
                        <a:t>int res</a:t>
                      </a:r>
                    </a:p>
                  </a:txBody>
                  <a:tcPr/>
                </a:tc>
                <a:extLst>
                  <a:ext uri="{0D108BD9-81ED-4DB2-BD59-A6C34878D82A}">
                    <a16:rowId xmlns:a16="http://schemas.microsoft.com/office/drawing/2014/main" val="328155360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a:tc>
                <a:extLst>
                  <a:ext uri="{0D108BD9-81ED-4DB2-BD59-A6C34878D82A}">
                    <a16:rowId xmlns:a16="http://schemas.microsoft.com/office/drawing/2014/main" val="2962680696"/>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739BE17C-2CB9-0B47-A529-F56262E46B85}"/>
              </a:ext>
            </a:extLst>
          </p:cNvPr>
          <p:cNvSpPr txBox="1"/>
          <p:nvPr/>
        </p:nvSpPr>
        <p:spPr>
          <a:xfrm>
            <a:off x="7030008" y="3858212"/>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14" name="TextBox 13">
            <a:extLst>
              <a:ext uri="{FF2B5EF4-FFF2-40B4-BE49-F238E27FC236}">
                <a16:creationId xmlns:a16="http://schemas.microsoft.com/office/drawing/2014/main" id="{A7DC6267-7DCF-0A46-B115-DF502F3D1709}"/>
              </a:ext>
            </a:extLst>
          </p:cNvPr>
          <p:cNvSpPr txBox="1"/>
          <p:nvPr/>
        </p:nvSpPr>
        <p:spPr>
          <a:xfrm>
            <a:off x="6475817" y="4218435"/>
            <a:ext cx="1563248"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+ 8 -&gt;</a:t>
            </a:r>
          </a:p>
        </p:txBody>
      </p:sp>
      <p:sp>
        <p:nvSpPr>
          <p:cNvPr id="15" name="TextBox 14">
            <a:extLst>
              <a:ext uri="{FF2B5EF4-FFF2-40B4-BE49-F238E27FC236}">
                <a16:creationId xmlns:a16="http://schemas.microsoft.com/office/drawing/2014/main" id="{FBB5C27E-3859-284E-AC1E-DB5BF9347D3F}"/>
              </a:ext>
            </a:extLst>
          </p:cNvPr>
          <p:cNvSpPr txBox="1"/>
          <p:nvPr/>
        </p:nvSpPr>
        <p:spPr>
          <a:xfrm>
            <a:off x="7016152" y="1641483"/>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Tree>
    <p:extLst>
      <p:ext uri="{BB962C8B-B14F-4D97-AF65-F5344CB8AC3E}">
        <p14:creationId xmlns:p14="http://schemas.microsoft.com/office/powerpoint/2010/main" val="628205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Stack</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27</a:t>
            </a:fld>
            <a:endParaRPr lang="en-US"/>
          </a:p>
        </p:txBody>
      </p:sp>
      <p:sp>
        <p:nvSpPr>
          <p:cNvPr id="8" name="Rectangle 7">
            <a:extLst>
              <a:ext uri="{FF2B5EF4-FFF2-40B4-BE49-F238E27FC236}">
                <a16:creationId xmlns:a16="http://schemas.microsoft.com/office/drawing/2014/main" id="{3616C775-47D8-374F-8547-A08AA9DC4A87}"/>
              </a:ext>
            </a:extLst>
          </p:cNvPr>
          <p:cNvSpPr/>
          <p:nvPr/>
        </p:nvSpPr>
        <p:spPr>
          <a:xfrm>
            <a:off x="1283034" y="1968499"/>
            <a:ext cx="4557837" cy="4861908"/>
          </a:xfrm>
          <a:prstGeom prst="rect">
            <a:avLst/>
          </a:prstGeom>
        </p:spPr>
        <p:txBody>
          <a:bodyPr wrap="square">
            <a:spAutoFit/>
          </a:bodyPr>
          <a:lstStyle/>
          <a:p>
            <a:pPr>
              <a:lnSpc>
                <a:spcPct val="150000"/>
              </a:lnSpc>
            </a:pPr>
            <a:r>
              <a:rPr lang="en-US" sz="1600" dirty="0">
                <a:solidFill>
                  <a:srgbClr val="B00040"/>
                </a:solidFill>
                <a:latin typeface="Courier" pitchFamily="2" charset="0"/>
              </a:rPr>
              <a:t>void</a:t>
            </a:r>
            <a:r>
              <a:rPr lang="en-US" sz="1600" dirty="0">
                <a:latin typeface="Courier" pitchFamily="2" charset="0"/>
              </a:rPr>
              <a:t> </a:t>
            </a:r>
            <a:r>
              <a:rPr lang="en-US" sz="1600" dirty="0">
                <a:solidFill>
                  <a:srgbClr val="0000FF"/>
                </a:solidFill>
                <a:latin typeface="Courier" pitchFamily="2" charset="0"/>
              </a:rPr>
              <a:t>check</a:t>
            </a:r>
            <a:r>
              <a:rPr lang="en-US" sz="1600" dirty="0">
                <a:latin typeface="Courier" pitchFamily="2" charset="0"/>
              </a:rPr>
              <a:t>(</a:t>
            </a:r>
            <a:r>
              <a:rPr lang="en-US" sz="1600" dirty="0">
                <a:solidFill>
                  <a:srgbClr val="B00040"/>
                </a:solidFill>
                <a:latin typeface="Courier" pitchFamily="2" charset="0"/>
              </a:rPr>
              <a:t>char</a:t>
            </a:r>
            <a:r>
              <a:rPr lang="en-US" sz="1600" dirty="0">
                <a:latin typeface="Courier" pitchFamily="2" charset="0"/>
              </a:rPr>
              <a:t> id[</a:t>
            </a:r>
            <a:r>
              <a:rPr lang="en-US" sz="1600" dirty="0">
                <a:solidFill>
                  <a:srgbClr val="666666"/>
                </a:solidFill>
                <a:latin typeface="Courier" pitchFamily="2" charset="0"/>
              </a:rPr>
              <a:t>15</a:t>
            </a:r>
            <a:r>
              <a:rPr lang="en-US" sz="1600" dirty="0">
                <a:latin typeface="Courier" pitchFamily="2" charset="0"/>
              </a:rPr>
              <a:t>]){</a:t>
            </a:r>
          </a:p>
          <a:p>
            <a:pPr>
              <a:lnSpc>
                <a:spcPct val="150000"/>
              </a:lnSpc>
            </a:pPr>
            <a:r>
              <a:rPr lang="en-US" sz="1600" dirty="0">
                <a:latin typeface="Courier" pitchFamily="2" charset="0"/>
              </a:rPr>
              <a:t>  </a:t>
            </a:r>
            <a:r>
              <a:rPr lang="en-US" sz="1600" dirty="0">
                <a:solidFill>
                  <a:srgbClr val="B00040"/>
                </a:solidFill>
                <a:latin typeface="Courier" pitchFamily="2" charset="0"/>
              </a:rPr>
              <a:t>char</a:t>
            </a:r>
            <a:r>
              <a:rPr lang="en-US" sz="1600" dirty="0">
                <a:latin typeface="Courier" pitchFamily="2" charset="0"/>
              </a:rPr>
              <a:t> path[</a:t>
            </a:r>
            <a:r>
              <a:rPr lang="en-US" sz="1600" dirty="0">
                <a:solidFill>
                  <a:srgbClr val="666666"/>
                </a:solidFill>
                <a:latin typeface="Courier" pitchFamily="2" charset="0"/>
              </a:rPr>
              <a:t>50</a:t>
            </a:r>
            <a:r>
              <a:rPr lang="en-US" sz="1600" dirty="0">
                <a:latin typeface="Courier" pitchFamily="2" charset="0"/>
              </a:rPr>
              <a:t>] </a:t>
            </a:r>
            <a:r>
              <a:rPr lang="en-US" sz="1600" dirty="0">
                <a:solidFill>
                  <a:srgbClr val="666666"/>
                </a:solidFill>
                <a:latin typeface="Courier" pitchFamily="2" charset="0"/>
              </a:rPr>
              <a:t>=</a:t>
            </a:r>
            <a:r>
              <a:rPr lang="en-US" sz="1600" dirty="0">
                <a:latin typeface="Courier" pitchFamily="2" charset="0"/>
              </a:rPr>
              <a:t> {};</a:t>
            </a:r>
          </a:p>
          <a:p>
            <a:pPr>
              <a:lnSpc>
                <a:spcPct val="150000"/>
              </a:lnSpc>
            </a:pPr>
            <a:r>
              <a:rPr lang="en-US" sz="1600" dirty="0">
                <a:latin typeface="Courier" pitchFamily="2" charset="0"/>
              </a:rPr>
              <a:t>  </a:t>
            </a:r>
            <a:r>
              <a:rPr lang="en-US" sz="1600" dirty="0">
                <a:solidFill>
                  <a:srgbClr val="B00040"/>
                </a:solidFill>
                <a:latin typeface="Courier" pitchFamily="2" charset="0"/>
              </a:rPr>
              <a:t>int</a:t>
            </a:r>
            <a:r>
              <a:rPr lang="en-US" sz="1600" dirty="0">
                <a:latin typeface="Courier" pitchFamily="2" charset="0"/>
              </a:rPr>
              <a:t> res;</a:t>
            </a:r>
          </a:p>
          <a:p>
            <a:pPr>
              <a:lnSpc>
                <a:spcPct val="150000"/>
              </a:lnSpc>
            </a:pPr>
            <a:r>
              <a:rPr lang="en-US" sz="1600" dirty="0">
                <a:latin typeface="Courier" pitchFamily="2" charset="0"/>
              </a:rPr>
              <a:t>  </a:t>
            </a:r>
            <a:r>
              <a:rPr lang="en-US" sz="1600" dirty="0" err="1">
                <a:latin typeface="Courier" pitchFamily="2" charset="0"/>
              </a:rPr>
              <a:t>sprintf</a:t>
            </a:r>
            <a:r>
              <a:rPr lang="en-US" sz="1600" dirty="0">
                <a:latin typeface="Courier" pitchFamily="2" charset="0"/>
              </a:rPr>
              <a:t>(path, </a:t>
            </a:r>
            <a:r>
              <a:rPr lang="en-US" sz="1600" dirty="0">
                <a:solidFill>
                  <a:srgbClr val="BA2121"/>
                </a:solidFill>
                <a:latin typeface="Courier" pitchFamily="2" charset="0"/>
              </a:rPr>
              <a:t>"records/%s"</a:t>
            </a:r>
            <a:r>
              <a:rPr lang="en-US" sz="1600" dirty="0">
                <a:latin typeface="Courier" pitchFamily="2" charset="0"/>
              </a:rPr>
              <a:t>, id);</a:t>
            </a:r>
          </a:p>
          <a:p>
            <a:pPr>
              <a:lnSpc>
                <a:spcPct val="150000"/>
              </a:lnSpc>
            </a:pPr>
            <a:r>
              <a:rPr lang="en-US" sz="1600" dirty="0">
                <a:latin typeface="Courier" pitchFamily="2" charset="0"/>
              </a:rPr>
              <a:t>  </a:t>
            </a:r>
            <a:r>
              <a:rPr lang="en-US" sz="1600" b="1" dirty="0">
                <a:solidFill>
                  <a:srgbClr val="008000"/>
                </a:solidFill>
                <a:latin typeface="Courier" pitchFamily="2" charset="0"/>
              </a:rPr>
              <a:t>if</a:t>
            </a:r>
            <a:r>
              <a:rPr lang="en-US" sz="1600" dirty="0">
                <a:latin typeface="Courier" pitchFamily="2" charset="0"/>
              </a:rPr>
              <a:t> (</a:t>
            </a:r>
            <a:r>
              <a:rPr lang="en-US" sz="1600" dirty="0" err="1">
                <a:latin typeface="Courier" pitchFamily="2" charset="0"/>
              </a:rPr>
              <a:t>valid_path</a:t>
            </a:r>
            <a:r>
              <a:rPr lang="en-US" sz="1600" dirty="0">
                <a:latin typeface="Courier" pitchFamily="2" charset="0"/>
              </a:rPr>
              <a:t>(path)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0</a:t>
            </a:r>
            <a:r>
              <a:rPr lang="en-US" sz="1600" dirty="0">
                <a:latin typeface="Courier" pitchFamily="2" charset="0"/>
              </a:rPr>
              <a:t>){</a:t>
            </a:r>
          </a:p>
          <a:p>
            <a:pPr>
              <a:lnSpc>
                <a:spcPct val="150000"/>
              </a:lnSpc>
            </a:pPr>
            <a:r>
              <a:rPr lang="en-US" sz="1600" dirty="0">
                <a:latin typeface="Courier" pitchFamily="2" charset="0"/>
              </a:rPr>
              <a:t>    res </a:t>
            </a:r>
            <a:r>
              <a:rPr lang="en-US" sz="1600" dirty="0">
                <a:solidFill>
                  <a:srgbClr val="666666"/>
                </a:solidFill>
                <a:latin typeface="Courier" pitchFamily="2" charset="0"/>
              </a:rPr>
              <a:t>=</a:t>
            </a:r>
            <a:r>
              <a:rPr lang="en-US" sz="1600" dirty="0">
                <a:latin typeface="Courier" pitchFamily="2" charset="0"/>
              </a:rPr>
              <a:t> </a:t>
            </a:r>
            <a:r>
              <a:rPr lang="en-US" sz="1600" dirty="0" err="1">
                <a:latin typeface="Courier" pitchFamily="2" charset="0"/>
              </a:rPr>
              <a:t>execl</a:t>
            </a:r>
            <a:r>
              <a:rPr lang="en-US" sz="1600" dirty="0">
                <a:latin typeface="Courier" pitchFamily="2" charset="0"/>
              </a:rPr>
              <a:t>(</a:t>
            </a:r>
            <a:r>
              <a:rPr lang="en-US" sz="1600" dirty="0">
                <a:solidFill>
                  <a:srgbClr val="BA2121"/>
                </a:solidFill>
                <a:latin typeface="Courier" pitchFamily="2" charset="0"/>
              </a:rPr>
              <a:t>"/</a:t>
            </a:r>
            <a:r>
              <a:rPr lang="en-US" sz="1600" dirty="0" err="1">
                <a:solidFill>
                  <a:srgbClr val="BA2121"/>
                </a:solidFill>
                <a:latin typeface="Courier" pitchFamily="2" charset="0"/>
              </a:rPr>
              <a:t>usr</a:t>
            </a:r>
            <a:r>
              <a:rPr lang="en-US" sz="1600" dirty="0">
                <a:solidFill>
                  <a:srgbClr val="BA2121"/>
                </a:solidFill>
                <a:latin typeface="Courier" pitchFamily="2" charset="0"/>
              </a:rPr>
              <a:t>/bin/cat"</a:t>
            </a:r>
            <a:r>
              <a:rPr lang="en-US" sz="1600" dirty="0">
                <a:latin typeface="Courier" pitchFamily="2" charset="0"/>
              </a:rPr>
              <a:t>, </a:t>
            </a:r>
            <a:r>
              <a:rPr lang="en-US" sz="1600" dirty="0">
                <a:solidFill>
                  <a:srgbClr val="BA2121"/>
                </a:solidFill>
                <a:latin typeface="Courier" pitchFamily="2" charset="0"/>
              </a:rPr>
              <a:t>"/</a:t>
            </a:r>
            <a:r>
              <a:rPr lang="en-US" sz="1600" dirty="0" err="1">
                <a:solidFill>
                  <a:srgbClr val="BA2121"/>
                </a:solidFill>
                <a:latin typeface="Courier" pitchFamily="2" charset="0"/>
              </a:rPr>
              <a:t>usr</a:t>
            </a:r>
            <a:r>
              <a:rPr lang="en-US" sz="1600" dirty="0">
                <a:solidFill>
                  <a:srgbClr val="BA2121"/>
                </a:solidFill>
                <a:latin typeface="Courier" pitchFamily="2" charset="0"/>
              </a:rPr>
              <a:t>/bin/cat"</a:t>
            </a:r>
            <a:r>
              <a:rPr lang="en-US" sz="1600" dirty="0">
                <a:latin typeface="Courier" pitchFamily="2" charset="0"/>
              </a:rPr>
              <a:t>, path, </a:t>
            </a:r>
            <a:r>
              <a:rPr lang="en-US" sz="1600" dirty="0">
                <a:solidFill>
                  <a:srgbClr val="008000"/>
                </a:solidFill>
                <a:latin typeface="Courier" pitchFamily="2" charset="0"/>
              </a:rPr>
              <a:t>NULL</a:t>
            </a:r>
            <a:r>
              <a:rPr lang="en-US" sz="1600" dirty="0">
                <a:latin typeface="Courier" pitchFamily="2" charset="0"/>
              </a:rPr>
              <a:t>);</a:t>
            </a:r>
            <a:endParaRPr lang="en-US" sz="1600" dirty="0">
              <a:solidFill>
                <a:srgbClr val="BA2121"/>
              </a:solidFill>
              <a:latin typeface="Courier" pitchFamily="2" charset="0"/>
            </a:endParaRPr>
          </a:p>
          <a:p>
            <a:pPr>
              <a:lnSpc>
                <a:spcPct val="150000"/>
              </a:lnSpc>
            </a:pPr>
            <a:r>
              <a:rPr lang="en-US" sz="1600" dirty="0">
                <a:latin typeface="Courier" pitchFamily="2" charset="0"/>
              </a:rPr>
              <a:t>    </a:t>
            </a:r>
            <a:r>
              <a:rPr lang="en-US" sz="1600" b="1" dirty="0">
                <a:solidFill>
                  <a:srgbClr val="008000"/>
                </a:solidFill>
                <a:latin typeface="Courier" pitchFamily="2" charset="0"/>
              </a:rPr>
              <a:t>if</a:t>
            </a:r>
            <a:r>
              <a:rPr lang="en-US" sz="1600" dirty="0">
                <a:latin typeface="Courier" pitchFamily="2" charset="0"/>
              </a:rPr>
              <a:t> (res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0</a:t>
            </a:r>
            <a:r>
              <a:rPr lang="en-US" sz="1600" dirty="0">
                <a:latin typeface="Courier" pitchFamily="2" charset="0"/>
              </a:rPr>
              <a:t>)</a:t>
            </a:r>
          </a:p>
          <a:p>
            <a:pPr>
              <a:lnSpc>
                <a:spcPct val="150000"/>
              </a:lnSpc>
            </a:pPr>
            <a:r>
              <a:rPr lang="en-US" sz="1600" dirty="0">
                <a:latin typeface="Courier" pitchFamily="2" charset="0"/>
              </a:rPr>
              <a:t>      </a:t>
            </a:r>
            <a:r>
              <a:rPr lang="en-US" sz="1600" dirty="0" err="1">
                <a:latin typeface="Courier" pitchFamily="2" charset="0"/>
              </a:rPr>
              <a:t>printf</a:t>
            </a:r>
            <a:r>
              <a:rPr lang="en-US" sz="1600" dirty="0">
                <a:latin typeface="Courier" pitchFamily="2" charset="0"/>
              </a:rPr>
              <a:t>(</a:t>
            </a:r>
            <a:r>
              <a:rPr lang="en-US" sz="1600" dirty="0">
                <a:solidFill>
                  <a:srgbClr val="BA2121"/>
                </a:solidFill>
                <a:latin typeface="Courier" pitchFamily="2" charset="0"/>
              </a:rPr>
              <a:t>"Check pass!</a:t>
            </a:r>
            <a:r>
              <a:rPr lang="en-US" sz="1600" b="1" dirty="0">
                <a:solidFill>
                  <a:srgbClr val="BB6622"/>
                </a:solidFill>
                <a:latin typeface="Courier" pitchFamily="2" charset="0"/>
              </a:rPr>
              <a:t>\n</a:t>
            </a:r>
            <a:r>
              <a:rPr lang="en-US" sz="1600" dirty="0">
                <a:solidFill>
                  <a:srgbClr val="BA2121"/>
                </a:solidFill>
                <a:latin typeface="Courier" pitchFamily="2" charset="0"/>
              </a:rPr>
              <a:t>"</a:t>
            </a:r>
            <a:r>
              <a:rPr lang="en-US" sz="1600" dirty="0">
                <a:latin typeface="Courier" pitchFamily="2" charset="0"/>
              </a:rPr>
              <a:t>);</a:t>
            </a:r>
          </a:p>
          <a:p>
            <a:pPr>
              <a:lnSpc>
                <a:spcPct val="150000"/>
              </a:lnSpc>
            </a:pPr>
            <a:r>
              <a:rPr lang="en-US" sz="1600" dirty="0">
                <a:latin typeface="Courier" pitchFamily="2" charset="0"/>
              </a:rPr>
              <a:t>    </a:t>
            </a:r>
            <a:r>
              <a:rPr lang="en-US" sz="1600" b="1" dirty="0">
                <a:solidFill>
                  <a:srgbClr val="008000"/>
                </a:solidFill>
                <a:latin typeface="Courier" pitchFamily="2" charset="0"/>
              </a:rPr>
              <a:t>else </a:t>
            </a:r>
            <a:r>
              <a:rPr lang="en-US" sz="1600" dirty="0" err="1">
                <a:latin typeface="Courier" pitchFamily="2" charset="0"/>
              </a:rPr>
              <a:t>printf</a:t>
            </a:r>
            <a:r>
              <a:rPr lang="en-US" sz="1600" dirty="0">
                <a:latin typeface="Courier" pitchFamily="2" charset="0"/>
              </a:rPr>
              <a:t>(</a:t>
            </a:r>
            <a:r>
              <a:rPr lang="en-US" sz="1600" dirty="0">
                <a:solidFill>
                  <a:srgbClr val="BA2121"/>
                </a:solidFill>
                <a:latin typeface="Courier" pitchFamily="2" charset="0"/>
              </a:rPr>
              <a:t>"Check failed</a:t>
            </a:r>
            <a:r>
              <a:rPr lang="en-US" sz="1600" b="1" dirty="0">
                <a:solidFill>
                  <a:srgbClr val="BB6622"/>
                </a:solidFill>
                <a:latin typeface="Courier" pitchFamily="2" charset="0"/>
              </a:rPr>
              <a:t>\n</a:t>
            </a:r>
            <a:r>
              <a:rPr lang="en-US" sz="1600" dirty="0">
                <a:solidFill>
                  <a:srgbClr val="BA2121"/>
                </a:solidFill>
                <a:latin typeface="Courier" pitchFamily="2" charset="0"/>
              </a:rPr>
              <a:t>"</a:t>
            </a:r>
            <a:r>
              <a:rPr lang="en-US" sz="1600" dirty="0">
                <a:latin typeface="Courier" pitchFamily="2" charset="0"/>
              </a:rPr>
              <a:t>);</a:t>
            </a:r>
          </a:p>
          <a:p>
            <a:pPr>
              <a:lnSpc>
                <a:spcPct val="150000"/>
              </a:lnSpc>
            </a:pPr>
            <a:r>
              <a:rPr lang="en-US" sz="1600" dirty="0">
                <a:latin typeface="Courier" pitchFamily="2" charset="0"/>
              </a:rPr>
              <a:t>  }</a:t>
            </a:r>
          </a:p>
          <a:p>
            <a:pPr>
              <a:lnSpc>
                <a:spcPct val="150000"/>
              </a:lnSpc>
            </a:pPr>
            <a:r>
              <a:rPr lang="en-US" sz="1600" dirty="0">
                <a:latin typeface="Courier" pitchFamily="2" charset="0"/>
              </a:rPr>
              <a:t>}</a:t>
            </a:r>
            <a:br>
              <a:rPr lang="en-US" sz="1600" dirty="0">
                <a:latin typeface="Courier" pitchFamily="2" charset="0"/>
              </a:rPr>
            </a:br>
            <a:endParaRPr lang="en-US" sz="1600" dirty="0">
              <a:effectLst/>
              <a:latin typeface="Courier" pitchFamily="2" charset="0"/>
            </a:endParaRPr>
          </a:p>
        </p:txBody>
      </p:sp>
      <p:graphicFrame>
        <p:nvGraphicFramePr>
          <p:cNvPr id="5" name="Table 4">
            <a:extLst>
              <a:ext uri="{FF2B5EF4-FFF2-40B4-BE49-F238E27FC236}">
                <a16:creationId xmlns:a16="http://schemas.microsoft.com/office/drawing/2014/main" id="{1B410A3F-7837-964A-8B3C-69513215168A}"/>
              </a:ext>
            </a:extLst>
          </p:cNvPr>
          <p:cNvGraphicFramePr>
            <a:graphicFrameLocks noGrp="1"/>
          </p:cNvGraphicFramePr>
          <p:nvPr/>
        </p:nvGraphicFramePr>
        <p:xfrm>
          <a:off x="8120743" y="1438122"/>
          <a:ext cx="2333270" cy="3977640"/>
        </p:xfrm>
        <a:graphic>
          <a:graphicData uri="http://schemas.openxmlformats.org/drawingml/2006/table">
            <a:tbl>
              <a:tblPr firstRow="1" bandRow="1">
                <a:tableStyleId>{5940675A-B579-460E-94D1-54222C63F5DA}</a:tableStyleId>
              </a:tblPr>
              <a:tblGrid>
                <a:gridCol w="2333270">
                  <a:extLst>
                    <a:ext uri="{9D8B030D-6E8A-4147-A177-3AD203B41FA5}">
                      <a16:colId xmlns:a16="http://schemas.microsoft.com/office/drawing/2014/main" val="4137842853"/>
                    </a:ext>
                  </a:extLst>
                </a:gridCol>
              </a:tblGrid>
              <a:tr h="370840">
                <a:tc>
                  <a:txBody>
                    <a:bodyPr/>
                    <a:lstStyle/>
                    <a:p>
                      <a:endParaRPr lang="en-US" sz="1800" dirty="0">
                        <a:latin typeface="Courier" pitchFamily="2" charset="0"/>
                      </a:endParaRPr>
                    </a:p>
                  </a:txBody>
                  <a:tcPr/>
                </a:tc>
                <a:extLst>
                  <a:ext uri="{0D108BD9-81ED-4DB2-BD59-A6C34878D82A}">
                    <a16:rowId xmlns:a16="http://schemas.microsoft.com/office/drawing/2014/main" val="987878568"/>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3553514581"/>
                  </a:ext>
                </a:extLst>
              </a:tr>
              <a:tr h="1112520">
                <a:tc>
                  <a:txBody>
                    <a:bodyPr/>
                    <a:lstStyle/>
                    <a:p>
                      <a:pPr algn="ctr"/>
                      <a:r>
                        <a:rPr lang="en-US" sz="1800" dirty="0">
                          <a:latin typeface="Courier" pitchFamily="2" charset="0"/>
                        </a:rPr>
                        <a:t>char path[50]</a:t>
                      </a:r>
                    </a:p>
                  </a:txBody>
                  <a:tcPr anchor="ctr"/>
                </a:tc>
                <a:extLst>
                  <a:ext uri="{0D108BD9-81ED-4DB2-BD59-A6C34878D82A}">
                    <a16:rowId xmlns:a16="http://schemas.microsoft.com/office/drawing/2014/main" val="3780893545"/>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1651289240"/>
                  </a:ext>
                </a:extLst>
              </a:tr>
              <a:tr h="370840">
                <a:tc>
                  <a:txBody>
                    <a:bodyPr/>
                    <a:lstStyle/>
                    <a:p>
                      <a:pPr algn="ctr"/>
                      <a:r>
                        <a:rPr lang="en-US" sz="1800" dirty="0">
                          <a:latin typeface="Courier" pitchFamily="2" charset="0"/>
                        </a:rPr>
                        <a:t>int res</a:t>
                      </a:r>
                    </a:p>
                  </a:txBody>
                  <a:tcPr/>
                </a:tc>
                <a:extLst>
                  <a:ext uri="{0D108BD9-81ED-4DB2-BD59-A6C34878D82A}">
                    <a16:rowId xmlns:a16="http://schemas.microsoft.com/office/drawing/2014/main" val="328155360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a:tc>
                <a:extLst>
                  <a:ext uri="{0D108BD9-81ED-4DB2-BD59-A6C34878D82A}">
                    <a16:rowId xmlns:a16="http://schemas.microsoft.com/office/drawing/2014/main" val="2962680696"/>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739BE17C-2CB9-0B47-A529-F56262E46B85}"/>
              </a:ext>
            </a:extLst>
          </p:cNvPr>
          <p:cNvSpPr txBox="1"/>
          <p:nvPr/>
        </p:nvSpPr>
        <p:spPr>
          <a:xfrm>
            <a:off x="7030008" y="3858212"/>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14" name="TextBox 13">
            <a:extLst>
              <a:ext uri="{FF2B5EF4-FFF2-40B4-BE49-F238E27FC236}">
                <a16:creationId xmlns:a16="http://schemas.microsoft.com/office/drawing/2014/main" id="{A7DC6267-7DCF-0A46-B115-DF502F3D1709}"/>
              </a:ext>
            </a:extLst>
          </p:cNvPr>
          <p:cNvSpPr txBox="1"/>
          <p:nvPr/>
        </p:nvSpPr>
        <p:spPr>
          <a:xfrm>
            <a:off x="6475817" y="4218435"/>
            <a:ext cx="1563248"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+ 8 -&gt;</a:t>
            </a:r>
          </a:p>
        </p:txBody>
      </p:sp>
      <p:sp>
        <p:nvSpPr>
          <p:cNvPr id="15" name="TextBox 14">
            <a:extLst>
              <a:ext uri="{FF2B5EF4-FFF2-40B4-BE49-F238E27FC236}">
                <a16:creationId xmlns:a16="http://schemas.microsoft.com/office/drawing/2014/main" id="{FBB5C27E-3859-284E-AC1E-DB5BF9347D3F}"/>
              </a:ext>
            </a:extLst>
          </p:cNvPr>
          <p:cNvSpPr txBox="1"/>
          <p:nvPr/>
        </p:nvSpPr>
        <p:spPr>
          <a:xfrm>
            <a:off x="7016152" y="1641483"/>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
        <p:nvSpPr>
          <p:cNvPr id="9" name="Rectangle 8">
            <a:extLst>
              <a:ext uri="{FF2B5EF4-FFF2-40B4-BE49-F238E27FC236}">
                <a16:creationId xmlns:a16="http://schemas.microsoft.com/office/drawing/2014/main" id="{666B420F-A007-D042-B603-1649924C0637}"/>
              </a:ext>
            </a:extLst>
          </p:cNvPr>
          <p:cNvSpPr/>
          <p:nvPr/>
        </p:nvSpPr>
        <p:spPr>
          <a:xfrm>
            <a:off x="8131841" y="2180744"/>
            <a:ext cx="2322172" cy="2848455"/>
          </a:xfrm>
          <a:prstGeom prst="rect">
            <a:avLst/>
          </a:prstGeom>
          <a:solidFill>
            <a:schemeClr val="accent1">
              <a:alpha val="58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niglet" pitchFamily="82" charset="0"/>
              </a:rPr>
              <a:t>Overwrite</a:t>
            </a:r>
            <a:endParaRPr lang="en-US" sz="3600" b="1" dirty="0">
              <a:solidFill>
                <a:schemeClr val="tx1"/>
              </a:solidFill>
              <a:latin typeface="Sniglet" pitchFamily="82" charset="0"/>
            </a:endParaRPr>
          </a:p>
        </p:txBody>
      </p:sp>
    </p:spTree>
    <p:extLst>
      <p:ext uri="{BB962C8B-B14F-4D97-AF65-F5344CB8AC3E}">
        <p14:creationId xmlns:p14="http://schemas.microsoft.com/office/powerpoint/2010/main" val="405731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Task</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28</a:t>
            </a:fld>
            <a:endParaRPr lang="en-US"/>
          </a:p>
        </p:txBody>
      </p:sp>
      <p:sp>
        <p:nvSpPr>
          <p:cNvPr id="8" name="Rectangle 7">
            <a:extLst>
              <a:ext uri="{FF2B5EF4-FFF2-40B4-BE49-F238E27FC236}">
                <a16:creationId xmlns:a16="http://schemas.microsoft.com/office/drawing/2014/main" id="{3616C775-47D8-374F-8547-A08AA9DC4A87}"/>
              </a:ext>
            </a:extLst>
          </p:cNvPr>
          <p:cNvSpPr/>
          <p:nvPr/>
        </p:nvSpPr>
        <p:spPr>
          <a:xfrm>
            <a:off x="1283034" y="1968499"/>
            <a:ext cx="4557837" cy="4861908"/>
          </a:xfrm>
          <a:prstGeom prst="rect">
            <a:avLst/>
          </a:prstGeom>
        </p:spPr>
        <p:txBody>
          <a:bodyPr wrap="square">
            <a:spAutoFit/>
          </a:bodyPr>
          <a:lstStyle/>
          <a:p>
            <a:pPr>
              <a:lnSpc>
                <a:spcPct val="150000"/>
              </a:lnSpc>
            </a:pPr>
            <a:r>
              <a:rPr lang="en-US" sz="1600" dirty="0">
                <a:solidFill>
                  <a:srgbClr val="B00040"/>
                </a:solidFill>
                <a:latin typeface="Courier" pitchFamily="2" charset="0"/>
              </a:rPr>
              <a:t>void</a:t>
            </a:r>
            <a:r>
              <a:rPr lang="en-US" sz="1600" dirty="0">
                <a:latin typeface="Courier" pitchFamily="2" charset="0"/>
              </a:rPr>
              <a:t> </a:t>
            </a:r>
            <a:r>
              <a:rPr lang="en-US" sz="1600" dirty="0">
                <a:solidFill>
                  <a:srgbClr val="0000FF"/>
                </a:solidFill>
                <a:latin typeface="Courier" pitchFamily="2" charset="0"/>
              </a:rPr>
              <a:t>check</a:t>
            </a:r>
            <a:r>
              <a:rPr lang="en-US" sz="1600" dirty="0">
                <a:latin typeface="Courier" pitchFamily="2" charset="0"/>
              </a:rPr>
              <a:t>(</a:t>
            </a:r>
            <a:r>
              <a:rPr lang="en-US" sz="1600" dirty="0">
                <a:solidFill>
                  <a:srgbClr val="B00040"/>
                </a:solidFill>
                <a:latin typeface="Courier" pitchFamily="2" charset="0"/>
              </a:rPr>
              <a:t>char</a:t>
            </a:r>
            <a:r>
              <a:rPr lang="en-US" sz="1600" dirty="0">
                <a:latin typeface="Courier" pitchFamily="2" charset="0"/>
              </a:rPr>
              <a:t> id[</a:t>
            </a:r>
            <a:r>
              <a:rPr lang="en-US" sz="1600" dirty="0">
                <a:solidFill>
                  <a:srgbClr val="666666"/>
                </a:solidFill>
                <a:latin typeface="Courier" pitchFamily="2" charset="0"/>
              </a:rPr>
              <a:t>15</a:t>
            </a:r>
            <a:r>
              <a:rPr lang="en-US" sz="1600" dirty="0">
                <a:latin typeface="Courier" pitchFamily="2" charset="0"/>
              </a:rPr>
              <a:t>]){</a:t>
            </a:r>
          </a:p>
          <a:p>
            <a:pPr>
              <a:lnSpc>
                <a:spcPct val="150000"/>
              </a:lnSpc>
            </a:pPr>
            <a:r>
              <a:rPr lang="en-US" sz="1600" dirty="0">
                <a:latin typeface="Courier" pitchFamily="2" charset="0"/>
              </a:rPr>
              <a:t>  </a:t>
            </a:r>
            <a:r>
              <a:rPr lang="en-US" sz="1600" dirty="0">
                <a:solidFill>
                  <a:srgbClr val="B00040"/>
                </a:solidFill>
                <a:latin typeface="Courier" pitchFamily="2" charset="0"/>
              </a:rPr>
              <a:t>char</a:t>
            </a:r>
            <a:r>
              <a:rPr lang="en-US" sz="1600" dirty="0">
                <a:latin typeface="Courier" pitchFamily="2" charset="0"/>
              </a:rPr>
              <a:t> path[</a:t>
            </a:r>
            <a:r>
              <a:rPr lang="en-US" sz="1600" dirty="0">
                <a:solidFill>
                  <a:srgbClr val="666666"/>
                </a:solidFill>
                <a:latin typeface="Courier" pitchFamily="2" charset="0"/>
              </a:rPr>
              <a:t>50</a:t>
            </a:r>
            <a:r>
              <a:rPr lang="en-US" sz="1600" dirty="0">
                <a:latin typeface="Courier" pitchFamily="2" charset="0"/>
              </a:rPr>
              <a:t>] </a:t>
            </a:r>
            <a:r>
              <a:rPr lang="en-US" sz="1600" dirty="0">
                <a:solidFill>
                  <a:srgbClr val="666666"/>
                </a:solidFill>
                <a:latin typeface="Courier" pitchFamily="2" charset="0"/>
              </a:rPr>
              <a:t>=</a:t>
            </a:r>
            <a:r>
              <a:rPr lang="en-US" sz="1600" dirty="0">
                <a:latin typeface="Courier" pitchFamily="2" charset="0"/>
              </a:rPr>
              <a:t> {};</a:t>
            </a:r>
          </a:p>
          <a:p>
            <a:pPr>
              <a:lnSpc>
                <a:spcPct val="150000"/>
              </a:lnSpc>
            </a:pPr>
            <a:r>
              <a:rPr lang="en-US" sz="1600" dirty="0">
                <a:latin typeface="Courier" pitchFamily="2" charset="0"/>
              </a:rPr>
              <a:t>  </a:t>
            </a:r>
            <a:r>
              <a:rPr lang="en-US" sz="1600" dirty="0">
                <a:solidFill>
                  <a:srgbClr val="B00040"/>
                </a:solidFill>
                <a:latin typeface="Courier" pitchFamily="2" charset="0"/>
              </a:rPr>
              <a:t>int</a:t>
            </a:r>
            <a:r>
              <a:rPr lang="en-US" sz="1600" dirty="0">
                <a:latin typeface="Courier" pitchFamily="2" charset="0"/>
              </a:rPr>
              <a:t> res;</a:t>
            </a:r>
          </a:p>
          <a:p>
            <a:pPr>
              <a:lnSpc>
                <a:spcPct val="150000"/>
              </a:lnSpc>
            </a:pPr>
            <a:r>
              <a:rPr lang="en-US" sz="1600" dirty="0">
                <a:latin typeface="Courier" pitchFamily="2" charset="0"/>
              </a:rPr>
              <a:t>  </a:t>
            </a:r>
            <a:r>
              <a:rPr lang="en-US" sz="1600" dirty="0" err="1">
                <a:latin typeface="Courier" pitchFamily="2" charset="0"/>
              </a:rPr>
              <a:t>sprintf</a:t>
            </a:r>
            <a:r>
              <a:rPr lang="en-US" sz="1600" dirty="0">
                <a:latin typeface="Courier" pitchFamily="2" charset="0"/>
              </a:rPr>
              <a:t>(path, </a:t>
            </a:r>
            <a:r>
              <a:rPr lang="en-US" sz="1600" dirty="0">
                <a:solidFill>
                  <a:srgbClr val="BA2121"/>
                </a:solidFill>
                <a:latin typeface="Courier" pitchFamily="2" charset="0"/>
              </a:rPr>
              <a:t>"records/%s"</a:t>
            </a:r>
            <a:r>
              <a:rPr lang="en-US" sz="1600" dirty="0">
                <a:latin typeface="Courier" pitchFamily="2" charset="0"/>
              </a:rPr>
              <a:t>, id);</a:t>
            </a:r>
          </a:p>
          <a:p>
            <a:pPr>
              <a:lnSpc>
                <a:spcPct val="150000"/>
              </a:lnSpc>
            </a:pPr>
            <a:r>
              <a:rPr lang="en-US" sz="1600" dirty="0">
                <a:latin typeface="Courier" pitchFamily="2" charset="0"/>
              </a:rPr>
              <a:t>  </a:t>
            </a:r>
            <a:r>
              <a:rPr lang="en-US" sz="1600" b="1" dirty="0">
                <a:solidFill>
                  <a:srgbClr val="008000"/>
                </a:solidFill>
                <a:latin typeface="Courier" pitchFamily="2" charset="0"/>
              </a:rPr>
              <a:t>if</a:t>
            </a:r>
            <a:r>
              <a:rPr lang="en-US" sz="1600" dirty="0">
                <a:latin typeface="Courier" pitchFamily="2" charset="0"/>
              </a:rPr>
              <a:t> (</a:t>
            </a:r>
            <a:r>
              <a:rPr lang="en-US" sz="1600" dirty="0" err="1">
                <a:latin typeface="Courier" pitchFamily="2" charset="0"/>
              </a:rPr>
              <a:t>valid_path</a:t>
            </a:r>
            <a:r>
              <a:rPr lang="en-US" sz="1600" dirty="0">
                <a:latin typeface="Courier" pitchFamily="2" charset="0"/>
              </a:rPr>
              <a:t>(path)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0</a:t>
            </a:r>
            <a:r>
              <a:rPr lang="en-US" sz="1600" dirty="0">
                <a:latin typeface="Courier" pitchFamily="2" charset="0"/>
              </a:rPr>
              <a:t>){</a:t>
            </a:r>
          </a:p>
          <a:p>
            <a:pPr>
              <a:lnSpc>
                <a:spcPct val="150000"/>
              </a:lnSpc>
            </a:pPr>
            <a:r>
              <a:rPr lang="en-US" sz="1600" dirty="0">
                <a:latin typeface="Courier" pitchFamily="2" charset="0"/>
              </a:rPr>
              <a:t>    res </a:t>
            </a:r>
            <a:r>
              <a:rPr lang="en-US" sz="1600" dirty="0">
                <a:solidFill>
                  <a:srgbClr val="666666"/>
                </a:solidFill>
                <a:latin typeface="Courier" pitchFamily="2" charset="0"/>
              </a:rPr>
              <a:t>=</a:t>
            </a:r>
            <a:r>
              <a:rPr lang="en-US" sz="1600" dirty="0">
                <a:latin typeface="Courier" pitchFamily="2" charset="0"/>
              </a:rPr>
              <a:t> </a:t>
            </a:r>
            <a:r>
              <a:rPr lang="en-US" sz="1600" dirty="0" err="1">
                <a:latin typeface="Courier" pitchFamily="2" charset="0"/>
              </a:rPr>
              <a:t>execl</a:t>
            </a:r>
            <a:r>
              <a:rPr lang="en-US" sz="1600" dirty="0">
                <a:latin typeface="Courier" pitchFamily="2" charset="0"/>
              </a:rPr>
              <a:t>(</a:t>
            </a:r>
            <a:r>
              <a:rPr lang="en-US" sz="1600" dirty="0">
                <a:solidFill>
                  <a:srgbClr val="BA2121"/>
                </a:solidFill>
                <a:latin typeface="Courier" pitchFamily="2" charset="0"/>
              </a:rPr>
              <a:t>"/</a:t>
            </a:r>
            <a:r>
              <a:rPr lang="en-US" sz="1600" dirty="0" err="1">
                <a:solidFill>
                  <a:srgbClr val="BA2121"/>
                </a:solidFill>
                <a:latin typeface="Courier" pitchFamily="2" charset="0"/>
              </a:rPr>
              <a:t>usr</a:t>
            </a:r>
            <a:r>
              <a:rPr lang="en-US" sz="1600" dirty="0">
                <a:solidFill>
                  <a:srgbClr val="BA2121"/>
                </a:solidFill>
                <a:latin typeface="Courier" pitchFamily="2" charset="0"/>
              </a:rPr>
              <a:t>/bin/cat"</a:t>
            </a:r>
            <a:r>
              <a:rPr lang="en-US" sz="1600" dirty="0">
                <a:latin typeface="Courier" pitchFamily="2" charset="0"/>
              </a:rPr>
              <a:t>, </a:t>
            </a:r>
            <a:r>
              <a:rPr lang="en-US" sz="1600" dirty="0">
                <a:solidFill>
                  <a:srgbClr val="BA2121"/>
                </a:solidFill>
                <a:latin typeface="Courier" pitchFamily="2" charset="0"/>
              </a:rPr>
              <a:t>"/</a:t>
            </a:r>
            <a:r>
              <a:rPr lang="en-US" sz="1600" dirty="0" err="1">
                <a:solidFill>
                  <a:srgbClr val="BA2121"/>
                </a:solidFill>
                <a:latin typeface="Courier" pitchFamily="2" charset="0"/>
              </a:rPr>
              <a:t>usr</a:t>
            </a:r>
            <a:r>
              <a:rPr lang="en-US" sz="1600" dirty="0">
                <a:solidFill>
                  <a:srgbClr val="BA2121"/>
                </a:solidFill>
                <a:latin typeface="Courier" pitchFamily="2" charset="0"/>
              </a:rPr>
              <a:t>/bin/cat"</a:t>
            </a:r>
            <a:r>
              <a:rPr lang="en-US" sz="1600" dirty="0">
                <a:latin typeface="Courier" pitchFamily="2" charset="0"/>
              </a:rPr>
              <a:t>, path, </a:t>
            </a:r>
            <a:r>
              <a:rPr lang="en-US" sz="1600" dirty="0">
                <a:solidFill>
                  <a:srgbClr val="008000"/>
                </a:solidFill>
                <a:latin typeface="Courier" pitchFamily="2" charset="0"/>
              </a:rPr>
              <a:t>NULL</a:t>
            </a:r>
            <a:r>
              <a:rPr lang="en-US" sz="1600" dirty="0">
                <a:latin typeface="Courier" pitchFamily="2" charset="0"/>
              </a:rPr>
              <a:t>);</a:t>
            </a:r>
            <a:endParaRPr lang="en-US" sz="1600" dirty="0">
              <a:solidFill>
                <a:srgbClr val="BA2121"/>
              </a:solidFill>
              <a:latin typeface="Courier" pitchFamily="2" charset="0"/>
            </a:endParaRPr>
          </a:p>
          <a:p>
            <a:pPr>
              <a:lnSpc>
                <a:spcPct val="150000"/>
              </a:lnSpc>
            </a:pPr>
            <a:r>
              <a:rPr lang="en-US" sz="1600" dirty="0">
                <a:latin typeface="Courier" pitchFamily="2" charset="0"/>
              </a:rPr>
              <a:t>    </a:t>
            </a:r>
            <a:r>
              <a:rPr lang="en-US" sz="1600" b="1" dirty="0">
                <a:solidFill>
                  <a:srgbClr val="008000"/>
                </a:solidFill>
                <a:latin typeface="Courier" pitchFamily="2" charset="0"/>
              </a:rPr>
              <a:t>if</a:t>
            </a:r>
            <a:r>
              <a:rPr lang="en-US" sz="1600" dirty="0">
                <a:latin typeface="Courier" pitchFamily="2" charset="0"/>
              </a:rPr>
              <a:t> (res </a:t>
            </a:r>
            <a:r>
              <a:rPr lang="en-US" sz="1600" dirty="0">
                <a:solidFill>
                  <a:srgbClr val="666666"/>
                </a:solidFill>
                <a:latin typeface="Courier" pitchFamily="2" charset="0"/>
              </a:rPr>
              <a:t>==</a:t>
            </a:r>
            <a:r>
              <a:rPr lang="en-US" sz="1600" dirty="0">
                <a:latin typeface="Courier" pitchFamily="2" charset="0"/>
              </a:rPr>
              <a:t> </a:t>
            </a:r>
            <a:r>
              <a:rPr lang="en-US" sz="1600" dirty="0">
                <a:solidFill>
                  <a:srgbClr val="666666"/>
                </a:solidFill>
                <a:latin typeface="Courier" pitchFamily="2" charset="0"/>
              </a:rPr>
              <a:t>0</a:t>
            </a:r>
            <a:r>
              <a:rPr lang="en-US" sz="1600" dirty="0">
                <a:latin typeface="Courier" pitchFamily="2" charset="0"/>
              </a:rPr>
              <a:t>)</a:t>
            </a:r>
          </a:p>
          <a:p>
            <a:pPr>
              <a:lnSpc>
                <a:spcPct val="150000"/>
              </a:lnSpc>
            </a:pPr>
            <a:r>
              <a:rPr lang="en-US" sz="1600" dirty="0">
                <a:latin typeface="Courier" pitchFamily="2" charset="0"/>
              </a:rPr>
              <a:t>      </a:t>
            </a:r>
            <a:r>
              <a:rPr lang="en-US" sz="1600" dirty="0" err="1">
                <a:latin typeface="Courier" pitchFamily="2" charset="0"/>
              </a:rPr>
              <a:t>printf</a:t>
            </a:r>
            <a:r>
              <a:rPr lang="en-US" sz="1600" dirty="0">
                <a:latin typeface="Courier" pitchFamily="2" charset="0"/>
              </a:rPr>
              <a:t>(</a:t>
            </a:r>
            <a:r>
              <a:rPr lang="en-US" sz="1600" dirty="0">
                <a:solidFill>
                  <a:srgbClr val="BA2121"/>
                </a:solidFill>
                <a:latin typeface="Courier" pitchFamily="2" charset="0"/>
              </a:rPr>
              <a:t>"Check pass!</a:t>
            </a:r>
            <a:r>
              <a:rPr lang="en-US" sz="1600" b="1" dirty="0">
                <a:solidFill>
                  <a:srgbClr val="BB6622"/>
                </a:solidFill>
                <a:latin typeface="Courier" pitchFamily="2" charset="0"/>
              </a:rPr>
              <a:t>\n</a:t>
            </a:r>
            <a:r>
              <a:rPr lang="en-US" sz="1600" dirty="0">
                <a:solidFill>
                  <a:srgbClr val="BA2121"/>
                </a:solidFill>
                <a:latin typeface="Courier" pitchFamily="2" charset="0"/>
              </a:rPr>
              <a:t>"</a:t>
            </a:r>
            <a:r>
              <a:rPr lang="en-US" sz="1600" dirty="0">
                <a:latin typeface="Courier" pitchFamily="2" charset="0"/>
              </a:rPr>
              <a:t>);</a:t>
            </a:r>
          </a:p>
          <a:p>
            <a:pPr>
              <a:lnSpc>
                <a:spcPct val="150000"/>
              </a:lnSpc>
            </a:pPr>
            <a:r>
              <a:rPr lang="en-US" sz="1600" dirty="0">
                <a:latin typeface="Courier" pitchFamily="2" charset="0"/>
              </a:rPr>
              <a:t>    </a:t>
            </a:r>
            <a:r>
              <a:rPr lang="en-US" sz="1600" b="1" dirty="0">
                <a:solidFill>
                  <a:srgbClr val="008000"/>
                </a:solidFill>
                <a:latin typeface="Courier" pitchFamily="2" charset="0"/>
              </a:rPr>
              <a:t>else </a:t>
            </a:r>
            <a:r>
              <a:rPr lang="en-US" sz="1600" dirty="0" err="1">
                <a:latin typeface="Courier" pitchFamily="2" charset="0"/>
              </a:rPr>
              <a:t>printf</a:t>
            </a:r>
            <a:r>
              <a:rPr lang="en-US" sz="1600" dirty="0">
                <a:latin typeface="Courier" pitchFamily="2" charset="0"/>
              </a:rPr>
              <a:t>(</a:t>
            </a:r>
            <a:r>
              <a:rPr lang="en-US" sz="1600" dirty="0">
                <a:solidFill>
                  <a:srgbClr val="BA2121"/>
                </a:solidFill>
                <a:latin typeface="Courier" pitchFamily="2" charset="0"/>
              </a:rPr>
              <a:t>"Check failed</a:t>
            </a:r>
            <a:r>
              <a:rPr lang="en-US" sz="1600" b="1" dirty="0">
                <a:solidFill>
                  <a:srgbClr val="BB6622"/>
                </a:solidFill>
                <a:latin typeface="Courier" pitchFamily="2" charset="0"/>
              </a:rPr>
              <a:t>\n</a:t>
            </a:r>
            <a:r>
              <a:rPr lang="en-US" sz="1600" dirty="0">
                <a:solidFill>
                  <a:srgbClr val="BA2121"/>
                </a:solidFill>
                <a:latin typeface="Courier" pitchFamily="2" charset="0"/>
              </a:rPr>
              <a:t>"</a:t>
            </a:r>
            <a:r>
              <a:rPr lang="en-US" sz="1600" dirty="0">
                <a:latin typeface="Courier" pitchFamily="2" charset="0"/>
              </a:rPr>
              <a:t>);</a:t>
            </a:r>
          </a:p>
          <a:p>
            <a:pPr>
              <a:lnSpc>
                <a:spcPct val="150000"/>
              </a:lnSpc>
            </a:pPr>
            <a:r>
              <a:rPr lang="en-US" sz="1600" dirty="0">
                <a:latin typeface="Courier" pitchFamily="2" charset="0"/>
              </a:rPr>
              <a:t>  }</a:t>
            </a:r>
          </a:p>
          <a:p>
            <a:pPr>
              <a:lnSpc>
                <a:spcPct val="150000"/>
              </a:lnSpc>
            </a:pPr>
            <a:r>
              <a:rPr lang="en-US" sz="1600" dirty="0">
                <a:latin typeface="Courier" pitchFamily="2" charset="0"/>
              </a:rPr>
              <a:t>}</a:t>
            </a:r>
            <a:br>
              <a:rPr lang="en-US" sz="1600" dirty="0">
                <a:latin typeface="Courier" pitchFamily="2" charset="0"/>
              </a:rPr>
            </a:br>
            <a:endParaRPr lang="en-US" sz="1600" dirty="0">
              <a:effectLst/>
              <a:latin typeface="Courier" pitchFamily="2" charset="0"/>
            </a:endParaRPr>
          </a:p>
        </p:txBody>
      </p:sp>
      <p:graphicFrame>
        <p:nvGraphicFramePr>
          <p:cNvPr id="5" name="Table 4">
            <a:extLst>
              <a:ext uri="{FF2B5EF4-FFF2-40B4-BE49-F238E27FC236}">
                <a16:creationId xmlns:a16="http://schemas.microsoft.com/office/drawing/2014/main" id="{1B410A3F-7837-964A-8B3C-69513215168A}"/>
              </a:ext>
            </a:extLst>
          </p:cNvPr>
          <p:cNvGraphicFramePr>
            <a:graphicFrameLocks noGrp="1"/>
          </p:cNvGraphicFramePr>
          <p:nvPr/>
        </p:nvGraphicFramePr>
        <p:xfrm>
          <a:off x="8120743" y="1438122"/>
          <a:ext cx="2333270" cy="3977640"/>
        </p:xfrm>
        <a:graphic>
          <a:graphicData uri="http://schemas.openxmlformats.org/drawingml/2006/table">
            <a:tbl>
              <a:tblPr firstRow="1" bandRow="1">
                <a:tableStyleId>{5940675A-B579-460E-94D1-54222C63F5DA}</a:tableStyleId>
              </a:tblPr>
              <a:tblGrid>
                <a:gridCol w="2333270">
                  <a:extLst>
                    <a:ext uri="{9D8B030D-6E8A-4147-A177-3AD203B41FA5}">
                      <a16:colId xmlns:a16="http://schemas.microsoft.com/office/drawing/2014/main" val="4137842853"/>
                    </a:ext>
                  </a:extLst>
                </a:gridCol>
              </a:tblGrid>
              <a:tr h="370840">
                <a:tc>
                  <a:txBody>
                    <a:bodyPr/>
                    <a:lstStyle/>
                    <a:p>
                      <a:endParaRPr lang="en-US" sz="1800" dirty="0">
                        <a:latin typeface="Courier" pitchFamily="2" charset="0"/>
                      </a:endParaRPr>
                    </a:p>
                  </a:txBody>
                  <a:tcPr/>
                </a:tc>
                <a:extLst>
                  <a:ext uri="{0D108BD9-81ED-4DB2-BD59-A6C34878D82A}">
                    <a16:rowId xmlns:a16="http://schemas.microsoft.com/office/drawing/2014/main" val="987878568"/>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3553514581"/>
                  </a:ext>
                </a:extLst>
              </a:tr>
              <a:tr h="1112520">
                <a:tc>
                  <a:txBody>
                    <a:bodyPr/>
                    <a:lstStyle/>
                    <a:p>
                      <a:pPr algn="ctr"/>
                      <a:r>
                        <a:rPr lang="en-US" sz="1800" dirty="0">
                          <a:latin typeface="Courier" pitchFamily="2" charset="0"/>
                        </a:rPr>
                        <a:t>char path[50]</a:t>
                      </a:r>
                    </a:p>
                  </a:txBody>
                  <a:tcPr anchor="ctr"/>
                </a:tc>
                <a:extLst>
                  <a:ext uri="{0D108BD9-81ED-4DB2-BD59-A6C34878D82A}">
                    <a16:rowId xmlns:a16="http://schemas.microsoft.com/office/drawing/2014/main" val="3780893545"/>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1651289240"/>
                  </a:ext>
                </a:extLst>
              </a:tr>
              <a:tr h="370840">
                <a:tc>
                  <a:txBody>
                    <a:bodyPr/>
                    <a:lstStyle/>
                    <a:p>
                      <a:pPr algn="ctr"/>
                      <a:r>
                        <a:rPr lang="en-US" sz="1800" dirty="0">
                          <a:latin typeface="Courier" pitchFamily="2" charset="0"/>
                        </a:rPr>
                        <a:t>int res</a:t>
                      </a:r>
                    </a:p>
                  </a:txBody>
                  <a:tcPr/>
                </a:tc>
                <a:extLst>
                  <a:ext uri="{0D108BD9-81ED-4DB2-BD59-A6C34878D82A}">
                    <a16:rowId xmlns:a16="http://schemas.microsoft.com/office/drawing/2014/main" val="328155360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a:tc>
                <a:extLst>
                  <a:ext uri="{0D108BD9-81ED-4DB2-BD59-A6C34878D82A}">
                    <a16:rowId xmlns:a16="http://schemas.microsoft.com/office/drawing/2014/main" val="2962680696"/>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739BE17C-2CB9-0B47-A529-F56262E46B85}"/>
              </a:ext>
            </a:extLst>
          </p:cNvPr>
          <p:cNvSpPr txBox="1"/>
          <p:nvPr/>
        </p:nvSpPr>
        <p:spPr>
          <a:xfrm>
            <a:off x="7030008" y="3858212"/>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14" name="TextBox 13">
            <a:extLst>
              <a:ext uri="{FF2B5EF4-FFF2-40B4-BE49-F238E27FC236}">
                <a16:creationId xmlns:a16="http://schemas.microsoft.com/office/drawing/2014/main" id="{A7DC6267-7DCF-0A46-B115-DF502F3D1709}"/>
              </a:ext>
            </a:extLst>
          </p:cNvPr>
          <p:cNvSpPr txBox="1"/>
          <p:nvPr/>
        </p:nvSpPr>
        <p:spPr>
          <a:xfrm>
            <a:off x="6475817" y="4218435"/>
            <a:ext cx="1563248"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+ 8 -&gt;</a:t>
            </a:r>
          </a:p>
        </p:txBody>
      </p:sp>
      <p:sp>
        <p:nvSpPr>
          <p:cNvPr id="15" name="TextBox 14">
            <a:extLst>
              <a:ext uri="{FF2B5EF4-FFF2-40B4-BE49-F238E27FC236}">
                <a16:creationId xmlns:a16="http://schemas.microsoft.com/office/drawing/2014/main" id="{FBB5C27E-3859-284E-AC1E-DB5BF9347D3F}"/>
              </a:ext>
            </a:extLst>
          </p:cNvPr>
          <p:cNvSpPr txBox="1"/>
          <p:nvPr/>
        </p:nvSpPr>
        <p:spPr>
          <a:xfrm>
            <a:off x="7016152" y="1641483"/>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
        <p:nvSpPr>
          <p:cNvPr id="9" name="Rectangle 8">
            <a:extLst>
              <a:ext uri="{FF2B5EF4-FFF2-40B4-BE49-F238E27FC236}">
                <a16:creationId xmlns:a16="http://schemas.microsoft.com/office/drawing/2014/main" id="{666B420F-A007-D042-B603-1649924C0637}"/>
              </a:ext>
            </a:extLst>
          </p:cNvPr>
          <p:cNvSpPr/>
          <p:nvPr/>
        </p:nvSpPr>
        <p:spPr>
          <a:xfrm>
            <a:off x="8131841" y="2180744"/>
            <a:ext cx="2322172" cy="2848455"/>
          </a:xfrm>
          <a:prstGeom prst="rect">
            <a:avLst/>
          </a:prstGeom>
          <a:solidFill>
            <a:schemeClr val="accent1">
              <a:alpha val="58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niglet" pitchFamily="82" charset="0"/>
              </a:rPr>
              <a:t>Overwrite</a:t>
            </a:r>
            <a:endParaRPr lang="en-US" sz="3600" b="1" dirty="0">
              <a:solidFill>
                <a:schemeClr val="tx1"/>
              </a:solidFill>
              <a:latin typeface="Sniglet" pitchFamily="82" charset="0"/>
            </a:endParaRPr>
          </a:p>
        </p:txBody>
      </p:sp>
      <p:sp>
        <p:nvSpPr>
          <p:cNvPr id="2" name="TextBox 1">
            <a:extLst>
              <a:ext uri="{FF2B5EF4-FFF2-40B4-BE49-F238E27FC236}">
                <a16:creationId xmlns:a16="http://schemas.microsoft.com/office/drawing/2014/main" id="{B47DF094-6B16-484B-B116-FDCDFFFC75C1}"/>
              </a:ext>
            </a:extLst>
          </p:cNvPr>
          <p:cNvSpPr txBox="1"/>
          <p:nvPr/>
        </p:nvSpPr>
        <p:spPr>
          <a:xfrm>
            <a:off x="7829626" y="4516242"/>
            <a:ext cx="295465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sz="2000" b="1" dirty="0">
                <a:solidFill>
                  <a:schemeClr val="bg1"/>
                </a:solidFill>
                <a:latin typeface="Courier" pitchFamily="2" charset="0"/>
              </a:rPr>
              <a:t>0xdeadbeefdeadbeef</a:t>
            </a:r>
          </a:p>
        </p:txBody>
      </p:sp>
    </p:spTree>
    <p:extLst>
      <p:ext uri="{BB962C8B-B14F-4D97-AF65-F5344CB8AC3E}">
        <p14:creationId xmlns:p14="http://schemas.microsoft.com/office/powerpoint/2010/main" val="184118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D8134-B822-4D47-B9E7-B9770F297E91}"/>
              </a:ext>
            </a:extLst>
          </p:cNvPr>
          <p:cNvSpPr>
            <a:spLocks noGrp="1"/>
          </p:cNvSpPr>
          <p:nvPr>
            <p:ph type="ctrTitle"/>
          </p:nvPr>
        </p:nvSpPr>
        <p:spPr/>
        <p:txBody>
          <a:bodyPr/>
          <a:lstStyle/>
          <a:p>
            <a:r>
              <a:rPr lang="en-US" dirty="0"/>
              <a:t>Byte and Endianness</a:t>
            </a:r>
          </a:p>
        </p:txBody>
      </p:sp>
    </p:spTree>
    <p:extLst>
      <p:ext uri="{BB962C8B-B14F-4D97-AF65-F5344CB8AC3E}">
        <p14:creationId xmlns:p14="http://schemas.microsoft.com/office/powerpoint/2010/main" val="4210848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024CD-871D-4241-AEEF-7F8685EE501D}"/>
              </a:ext>
            </a:extLst>
          </p:cNvPr>
          <p:cNvSpPr>
            <a:spLocks noGrp="1"/>
          </p:cNvSpPr>
          <p:nvPr>
            <p:ph type="title"/>
          </p:nvPr>
        </p:nvSpPr>
        <p:spPr/>
        <p:txBody>
          <a:bodyPr/>
          <a:lstStyle/>
          <a:p>
            <a:r>
              <a:rPr lang="en-US" dirty="0"/>
              <a:t>Task</a:t>
            </a:r>
          </a:p>
        </p:txBody>
      </p:sp>
      <p:sp>
        <p:nvSpPr>
          <p:cNvPr id="3" name="Slide Number Placeholder 2">
            <a:extLst>
              <a:ext uri="{FF2B5EF4-FFF2-40B4-BE49-F238E27FC236}">
                <a16:creationId xmlns:a16="http://schemas.microsoft.com/office/drawing/2014/main" id="{A09335C1-DA68-6243-B24E-E4D0BF61E043}"/>
              </a:ext>
            </a:extLst>
          </p:cNvPr>
          <p:cNvSpPr>
            <a:spLocks noGrp="1"/>
          </p:cNvSpPr>
          <p:nvPr>
            <p:ph type="sldNum" idx="12"/>
          </p:nvPr>
        </p:nvSpPr>
        <p:spPr/>
        <p:txBody>
          <a:bodyPr/>
          <a:lstStyle/>
          <a:p>
            <a:fld id="{B8AB1F1C-5B97-FA47-A21B-131B164DAC8F}" type="slidenum">
              <a:rPr lang="en-US" smtClean="0"/>
              <a:t>29</a:t>
            </a:fld>
            <a:endParaRPr lang="en-US"/>
          </a:p>
        </p:txBody>
      </p:sp>
      <p:graphicFrame>
        <p:nvGraphicFramePr>
          <p:cNvPr id="5" name="Table 4">
            <a:extLst>
              <a:ext uri="{FF2B5EF4-FFF2-40B4-BE49-F238E27FC236}">
                <a16:creationId xmlns:a16="http://schemas.microsoft.com/office/drawing/2014/main" id="{1B410A3F-7837-964A-8B3C-69513215168A}"/>
              </a:ext>
            </a:extLst>
          </p:cNvPr>
          <p:cNvGraphicFramePr>
            <a:graphicFrameLocks noGrp="1"/>
          </p:cNvGraphicFramePr>
          <p:nvPr/>
        </p:nvGraphicFramePr>
        <p:xfrm>
          <a:off x="8120743" y="1438122"/>
          <a:ext cx="2333270" cy="3977640"/>
        </p:xfrm>
        <a:graphic>
          <a:graphicData uri="http://schemas.openxmlformats.org/drawingml/2006/table">
            <a:tbl>
              <a:tblPr firstRow="1" bandRow="1">
                <a:tableStyleId>{5940675A-B579-460E-94D1-54222C63F5DA}</a:tableStyleId>
              </a:tblPr>
              <a:tblGrid>
                <a:gridCol w="2333270">
                  <a:extLst>
                    <a:ext uri="{9D8B030D-6E8A-4147-A177-3AD203B41FA5}">
                      <a16:colId xmlns:a16="http://schemas.microsoft.com/office/drawing/2014/main" val="4137842853"/>
                    </a:ext>
                  </a:extLst>
                </a:gridCol>
              </a:tblGrid>
              <a:tr h="370840">
                <a:tc>
                  <a:txBody>
                    <a:bodyPr/>
                    <a:lstStyle/>
                    <a:p>
                      <a:endParaRPr lang="en-US" sz="1800" dirty="0">
                        <a:latin typeface="Courier" pitchFamily="2" charset="0"/>
                      </a:endParaRPr>
                    </a:p>
                  </a:txBody>
                  <a:tcPr/>
                </a:tc>
                <a:extLst>
                  <a:ext uri="{0D108BD9-81ED-4DB2-BD59-A6C34878D82A}">
                    <a16:rowId xmlns:a16="http://schemas.microsoft.com/office/drawing/2014/main" val="987878568"/>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3553514581"/>
                  </a:ext>
                </a:extLst>
              </a:tr>
              <a:tr h="1112520">
                <a:tc>
                  <a:txBody>
                    <a:bodyPr/>
                    <a:lstStyle/>
                    <a:p>
                      <a:pPr algn="ctr"/>
                      <a:r>
                        <a:rPr lang="en-US" sz="1800" dirty="0">
                          <a:latin typeface="Courier" pitchFamily="2" charset="0"/>
                        </a:rPr>
                        <a:t>char path[50]</a:t>
                      </a:r>
                    </a:p>
                  </a:txBody>
                  <a:tcPr anchor="ctr"/>
                </a:tc>
                <a:extLst>
                  <a:ext uri="{0D108BD9-81ED-4DB2-BD59-A6C34878D82A}">
                    <a16:rowId xmlns:a16="http://schemas.microsoft.com/office/drawing/2014/main" val="3780893545"/>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1651289240"/>
                  </a:ext>
                </a:extLst>
              </a:tr>
              <a:tr h="370840">
                <a:tc>
                  <a:txBody>
                    <a:bodyPr/>
                    <a:lstStyle/>
                    <a:p>
                      <a:pPr algn="ctr"/>
                      <a:r>
                        <a:rPr lang="en-US" sz="1800" dirty="0">
                          <a:latin typeface="Courier" pitchFamily="2" charset="0"/>
                        </a:rPr>
                        <a:t>int res</a:t>
                      </a:r>
                    </a:p>
                  </a:txBody>
                  <a:tcPr/>
                </a:tc>
                <a:extLst>
                  <a:ext uri="{0D108BD9-81ED-4DB2-BD59-A6C34878D82A}">
                    <a16:rowId xmlns:a16="http://schemas.microsoft.com/office/drawing/2014/main" val="328155360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a:tc>
                <a:extLst>
                  <a:ext uri="{0D108BD9-81ED-4DB2-BD59-A6C34878D82A}">
                    <a16:rowId xmlns:a16="http://schemas.microsoft.com/office/drawing/2014/main" val="2962680696"/>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2223917807"/>
                  </a:ext>
                </a:extLst>
              </a:tr>
            </a:tbl>
          </a:graphicData>
        </a:graphic>
      </p:graphicFrame>
      <p:sp>
        <p:nvSpPr>
          <p:cNvPr id="12" name="TextBox 11">
            <a:extLst>
              <a:ext uri="{FF2B5EF4-FFF2-40B4-BE49-F238E27FC236}">
                <a16:creationId xmlns:a16="http://schemas.microsoft.com/office/drawing/2014/main" id="{739BE17C-2CB9-0B47-A529-F56262E46B85}"/>
              </a:ext>
            </a:extLst>
          </p:cNvPr>
          <p:cNvSpPr txBox="1"/>
          <p:nvPr/>
        </p:nvSpPr>
        <p:spPr>
          <a:xfrm>
            <a:off x="7030008" y="3858212"/>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14" name="TextBox 13">
            <a:extLst>
              <a:ext uri="{FF2B5EF4-FFF2-40B4-BE49-F238E27FC236}">
                <a16:creationId xmlns:a16="http://schemas.microsoft.com/office/drawing/2014/main" id="{A7DC6267-7DCF-0A46-B115-DF502F3D1709}"/>
              </a:ext>
            </a:extLst>
          </p:cNvPr>
          <p:cNvSpPr txBox="1"/>
          <p:nvPr/>
        </p:nvSpPr>
        <p:spPr>
          <a:xfrm>
            <a:off x="6475817" y="4218435"/>
            <a:ext cx="1563248"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+ 8 -&gt;</a:t>
            </a:r>
          </a:p>
        </p:txBody>
      </p:sp>
      <p:sp>
        <p:nvSpPr>
          <p:cNvPr id="15" name="TextBox 14">
            <a:extLst>
              <a:ext uri="{FF2B5EF4-FFF2-40B4-BE49-F238E27FC236}">
                <a16:creationId xmlns:a16="http://schemas.microsoft.com/office/drawing/2014/main" id="{FBB5C27E-3859-284E-AC1E-DB5BF9347D3F}"/>
              </a:ext>
            </a:extLst>
          </p:cNvPr>
          <p:cNvSpPr txBox="1"/>
          <p:nvPr/>
        </p:nvSpPr>
        <p:spPr>
          <a:xfrm>
            <a:off x="7016152" y="1641483"/>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
        <p:nvSpPr>
          <p:cNvPr id="9" name="Rectangle 8">
            <a:extLst>
              <a:ext uri="{FF2B5EF4-FFF2-40B4-BE49-F238E27FC236}">
                <a16:creationId xmlns:a16="http://schemas.microsoft.com/office/drawing/2014/main" id="{666B420F-A007-D042-B603-1649924C0637}"/>
              </a:ext>
            </a:extLst>
          </p:cNvPr>
          <p:cNvSpPr/>
          <p:nvPr/>
        </p:nvSpPr>
        <p:spPr>
          <a:xfrm>
            <a:off x="8131841" y="2180744"/>
            <a:ext cx="2322172" cy="2848455"/>
          </a:xfrm>
          <a:prstGeom prst="rect">
            <a:avLst/>
          </a:prstGeom>
          <a:solidFill>
            <a:schemeClr val="accent1">
              <a:alpha val="58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niglet" pitchFamily="82" charset="0"/>
              </a:rPr>
              <a:t>Overwrite</a:t>
            </a:r>
            <a:endParaRPr lang="en-US" sz="3600" b="1" dirty="0">
              <a:solidFill>
                <a:schemeClr val="tx1"/>
              </a:solidFill>
              <a:latin typeface="Sniglet" pitchFamily="82" charset="0"/>
            </a:endParaRPr>
          </a:p>
        </p:txBody>
      </p:sp>
      <p:sp>
        <p:nvSpPr>
          <p:cNvPr id="2" name="TextBox 1">
            <a:extLst>
              <a:ext uri="{FF2B5EF4-FFF2-40B4-BE49-F238E27FC236}">
                <a16:creationId xmlns:a16="http://schemas.microsoft.com/office/drawing/2014/main" id="{B47DF094-6B16-484B-B116-FDCDFFFC75C1}"/>
              </a:ext>
            </a:extLst>
          </p:cNvPr>
          <p:cNvSpPr txBox="1"/>
          <p:nvPr/>
        </p:nvSpPr>
        <p:spPr>
          <a:xfrm>
            <a:off x="7829626" y="4516242"/>
            <a:ext cx="295465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sz="2000" b="1" dirty="0">
                <a:solidFill>
                  <a:schemeClr val="bg1"/>
                </a:solidFill>
                <a:latin typeface="Courier" pitchFamily="2" charset="0"/>
              </a:rPr>
              <a:t>0xdeadbeefdeadbeef</a:t>
            </a:r>
          </a:p>
        </p:txBody>
      </p:sp>
      <p:sp>
        <p:nvSpPr>
          <p:cNvPr id="11" name="Text Placeholder 2">
            <a:extLst>
              <a:ext uri="{FF2B5EF4-FFF2-40B4-BE49-F238E27FC236}">
                <a16:creationId xmlns:a16="http://schemas.microsoft.com/office/drawing/2014/main" id="{294373B0-55BB-364A-BDD4-EEE44CC82F2C}"/>
              </a:ext>
            </a:extLst>
          </p:cNvPr>
          <p:cNvSpPr>
            <a:spLocks noGrp="1"/>
          </p:cNvSpPr>
          <p:nvPr>
            <p:ph type="body" idx="1"/>
          </p:nvPr>
        </p:nvSpPr>
        <p:spPr>
          <a:xfrm>
            <a:off x="1264185" y="2172094"/>
            <a:ext cx="5297007" cy="3847374"/>
          </a:xfrm>
        </p:spPr>
        <p:txBody>
          <a:bodyPr/>
          <a:lstStyle/>
          <a:p>
            <a:pPr marL="507999" indent="-457200">
              <a:buAutoNum type="arabicPeriod"/>
            </a:pPr>
            <a:r>
              <a:rPr lang="en-US" dirty="0"/>
              <a:t>Check the address of </a:t>
            </a:r>
            <a:r>
              <a:rPr lang="en-US" dirty="0">
                <a:latin typeface="Courier New" panose="02070309020205020404" pitchFamily="49" charset="0"/>
                <a:cs typeface="Courier New" panose="02070309020205020404" pitchFamily="49" charset="0"/>
              </a:rPr>
              <a:t>path</a:t>
            </a:r>
          </a:p>
          <a:p>
            <a:pPr marL="507999" indent="-457200">
              <a:buAutoNum type="arabicPeriod"/>
            </a:pPr>
            <a:r>
              <a:rPr lang="en-US" dirty="0"/>
              <a:t>Check the address of saved </a:t>
            </a:r>
            <a:r>
              <a:rPr lang="en-US" dirty="0">
                <a:latin typeface="Courier" pitchFamily="2" charset="0"/>
              </a:rPr>
              <a:t>rip</a:t>
            </a:r>
          </a:p>
          <a:p>
            <a:pPr marL="507999" indent="-457200">
              <a:buAutoNum type="arabicPeriod"/>
            </a:pPr>
            <a:r>
              <a:rPr lang="en-US" dirty="0"/>
              <a:t>Overwrite path until the saved </a:t>
            </a:r>
            <a:r>
              <a:rPr lang="en-US" dirty="0">
                <a:latin typeface="Courier" pitchFamily="2" charset="0"/>
              </a:rPr>
              <a:t>rip</a:t>
            </a:r>
          </a:p>
          <a:p>
            <a:pPr marL="50799" indent="0">
              <a:buNone/>
            </a:pPr>
            <a:endParaRPr lang="en-US" dirty="0">
              <a:latin typeface="Courier" pitchFamily="2" charset="0"/>
            </a:endParaRPr>
          </a:p>
          <a:p>
            <a:pPr marL="50799" indent="0">
              <a:buNone/>
            </a:pPr>
            <a:endParaRPr lang="en-US" dirty="0">
              <a:latin typeface="Courier" pitchFamily="2" charset="0"/>
            </a:endParaRPr>
          </a:p>
          <a:p>
            <a:pPr marL="50799" indent="0">
              <a:buNone/>
            </a:pPr>
            <a:r>
              <a:rPr lang="en-US" sz="2000" dirty="0" err="1">
                <a:latin typeface="Courier" pitchFamily="2" charset="0"/>
              </a:rPr>
              <a:t>sprintf</a:t>
            </a:r>
            <a:r>
              <a:rPr lang="en-US" sz="2000" dirty="0">
                <a:latin typeface="Courier" pitchFamily="2" charset="0"/>
              </a:rPr>
              <a:t>(path, </a:t>
            </a:r>
            <a:r>
              <a:rPr lang="en-US" sz="2000" dirty="0">
                <a:solidFill>
                  <a:srgbClr val="BA2121"/>
                </a:solidFill>
                <a:latin typeface="Courier" pitchFamily="2" charset="0"/>
              </a:rPr>
              <a:t>"records/%s"</a:t>
            </a:r>
            <a:r>
              <a:rPr lang="en-US" sz="2000" dirty="0">
                <a:latin typeface="Courier" pitchFamily="2" charset="0"/>
              </a:rPr>
              <a:t>, id);</a:t>
            </a:r>
            <a:endParaRPr lang="en-US" sz="2000" dirty="0"/>
          </a:p>
        </p:txBody>
      </p:sp>
    </p:spTree>
    <p:extLst>
      <p:ext uri="{BB962C8B-B14F-4D97-AF65-F5344CB8AC3E}">
        <p14:creationId xmlns:p14="http://schemas.microsoft.com/office/powerpoint/2010/main" val="10237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21CA-9666-D045-8646-F745A9E06F5F}"/>
              </a:ext>
            </a:extLst>
          </p:cNvPr>
          <p:cNvSpPr>
            <a:spLocks noGrp="1"/>
          </p:cNvSpPr>
          <p:nvPr>
            <p:ph type="title"/>
          </p:nvPr>
        </p:nvSpPr>
        <p:spPr>
          <a:xfrm>
            <a:off x="1320328" y="2789203"/>
            <a:ext cx="9373171" cy="1013519"/>
          </a:xfrm>
        </p:spPr>
        <p:txBody>
          <a:bodyPr anchor="ctr"/>
          <a:lstStyle/>
          <a:p>
            <a:pPr algn="ctr"/>
            <a:r>
              <a:rPr lang="en-US" sz="6000" dirty="0"/>
              <a:t>How to take advantage</a:t>
            </a:r>
            <a:br>
              <a:rPr lang="en-US" sz="6000" dirty="0"/>
            </a:br>
            <a:r>
              <a:rPr lang="en-US" sz="6000" dirty="0"/>
              <a:t>of the vulnerability?</a:t>
            </a:r>
          </a:p>
        </p:txBody>
      </p:sp>
      <p:sp>
        <p:nvSpPr>
          <p:cNvPr id="4" name="Slide Number Placeholder 3">
            <a:extLst>
              <a:ext uri="{FF2B5EF4-FFF2-40B4-BE49-F238E27FC236}">
                <a16:creationId xmlns:a16="http://schemas.microsoft.com/office/drawing/2014/main" id="{DFC5F47E-5AD1-7644-84AA-71D455DF31D0}"/>
              </a:ext>
            </a:extLst>
          </p:cNvPr>
          <p:cNvSpPr>
            <a:spLocks noGrp="1"/>
          </p:cNvSpPr>
          <p:nvPr>
            <p:ph type="sldNum" idx="12"/>
          </p:nvPr>
        </p:nvSpPr>
        <p:spPr/>
        <p:txBody>
          <a:bodyPr/>
          <a:lstStyle/>
          <a:p>
            <a:fld id="{B8AB1F1C-5B97-FA47-A21B-131B164DAC8F}" type="slidenum">
              <a:rPr lang="en-US" smtClean="0"/>
              <a:t>30</a:t>
            </a:fld>
            <a:endParaRPr lang="en-US"/>
          </a:p>
        </p:txBody>
      </p:sp>
    </p:spTree>
    <p:extLst>
      <p:ext uri="{BB962C8B-B14F-4D97-AF65-F5344CB8AC3E}">
        <p14:creationId xmlns:p14="http://schemas.microsoft.com/office/powerpoint/2010/main" val="230539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0B932-4328-D54D-BB14-70E95145688E}"/>
              </a:ext>
            </a:extLst>
          </p:cNvPr>
          <p:cNvSpPr>
            <a:spLocks noGrp="1"/>
          </p:cNvSpPr>
          <p:nvPr>
            <p:ph type="ctrTitle"/>
          </p:nvPr>
        </p:nvSpPr>
        <p:spPr/>
        <p:txBody>
          <a:bodyPr anchor="ctr"/>
          <a:lstStyle/>
          <a:p>
            <a:r>
              <a:rPr lang="en-US" dirty="0"/>
              <a:t>Stack Overflow</a:t>
            </a:r>
            <a:br>
              <a:rPr lang="en-US" dirty="0"/>
            </a:br>
            <a:r>
              <a:rPr lang="en-US" sz="7200" dirty="0"/>
              <a:t>+ Shellcode</a:t>
            </a:r>
            <a:endParaRPr lang="en-US" dirty="0"/>
          </a:p>
        </p:txBody>
      </p:sp>
      <p:sp>
        <p:nvSpPr>
          <p:cNvPr id="3" name="Slide Number Placeholder 2">
            <a:extLst>
              <a:ext uri="{FF2B5EF4-FFF2-40B4-BE49-F238E27FC236}">
                <a16:creationId xmlns:a16="http://schemas.microsoft.com/office/drawing/2014/main" id="{A020F21D-7E06-BF44-9C9E-C16B25875649}"/>
              </a:ext>
            </a:extLst>
          </p:cNvPr>
          <p:cNvSpPr>
            <a:spLocks noGrp="1"/>
          </p:cNvSpPr>
          <p:nvPr>
            <p:ph type="sldNum" idx="12"/>
          </p:nvPr>
        </p:nvSpPr>
        <p:spPr/>
        <p:txBody>
          <a:bodyPr/>
          <a:lstStyle/>
          <a:p>
            <a:fld id="{B8AB1F1C-5B97-FA47-A21B-131B164DAC8F}" type="slidenum">
              <a:rPr lang="en-US" smtClean="0"/>
              <a:t>31</a:t>
            </a:fld>
            <a:endParaRPr lang="en-US"/>
          </a:p>
        </p:txBody>
      </p:sp>
    </p:spTree>
    <p:extLst>
      <p:ext uri="{BB962C8B-B14F-4D97-AF65-F5344CB8AC3E}">
        <p14:creationId xmlns:p14="http://schemas.microsoft.com/office/powerpoint/2010/main" val="823755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4A641F-CA6B-5E4C-9FA8-19A89DC8B907}"/>
              </a:ext>
            </a:extLst>
          </p:cNvPr>
          <p:cNvSpPr>
            <a:spLocks noGrp="1"/>
          </p:cNvSpPr>
          <p:nvPr>
            <p:ph type="sldNum" idx="12"/>
          </p:nvPr>
        </p:nvSpPr>
        <p:spPr/>
        <p:txBody>
          <a:bodyPr/>
          <a:lstStyle/>
          <a:p>
            <a:fld id="{B8AB1F1C-5B97-FA47-A21B-131B164DAC8F}" type="slidenum">
              <a:rPr lang="en-US" smtClean="0"/>
              <a:t>32</a:t>
            </a:fld>
            <a:endParaRPr lang="en-US"/>
          </a:p>
        </p:txBody>
      </p:sp>
      <p:graphicFrame>
        <p:nvGraphicFramePr>
          <p:cNvPr id="6" name="Table 5">
            <a:extLst>
              <a:ext uri="{FF2B5EF4-FFF2-40B4-BE49-F238E27FC236}">
                <a16:creationId xmlns:a16="http://schemas.microsoft.com/office/drawing/2014/main" id="{DB33ECD1-81F8-7A4E-B0E6-A5E1B0307362}"/>
              </a:ext>
            </a:extLst>
          </p:cNvPr>
          <p:cNvGraphicFramePr>
            <a:graphicFrameLocks noGrp="1"/>
          </p:cNvGraphicFramePr>
          <p:nvPr/>
        </p:nvGraphicFramePr>
        <p:xfrm>
          <a:off x="7740926" y="1659945"/>
          <a:ext cx="2333270" cy="3977640"/>
        </p:xfrm>
        <a:graphic>
          <a:graphicData uri="http://schemas.openxmlformats.org/drawingml/2006/table">
            <a:tbl>
              <a:tblPr firstRow="1" bandRow="1">
                <a:tableStyleId>{5940675A-B579-460E-94D1-54222C63F5DA}</a:tableStyleId>
              </a:tblPr>
              <a:tblGrid>
                <a:gridCol w="2333270">
                  <a:extLst>
                    <a:ext uri="{9D8B030D-6E8A-4147-A177-3AD203B41FA5}">
                      <a16:colId xmlns:a16="http://schemas.microsoft.com/office/drawing/2014/main" val="4137842853"/>
                    </a:ext>
                  </a:extLst>
                </a:gridCol>
              </a:tblGrid>
              <a:tr h="370840">
                <a:tc>
                  <a:txBody>
                    <a:bodyPr/>
                    <a:lstStyle/>
                    <a:p>
                      <a:endParaRPr lang="en-US" sz="1800" dirty="0">
                        <a:latin typeface="Courier" pitchFamily="2" charset="0"/>
                      </a:endParaRPr>
                    </a:p>
                  </a:txBody>
                  <a:tcPr/>
                </a:tc>
                <a:extLst>
                  <a:ext uri="{0D108BD9-81ED-4DB2-BD59-A6C34878D82A}">
                    <a16:rowId xmlns:a16="http://schemas.microsoft.com/office/drawing/2014/main" val="987878568"/>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3553514581"/>
                  </a:ext>
                </a:extLst>
              </a:tr>
              <a:tr h="1112520">
                <a:tc>
                  <a:txBody>
                    <a:bodyPr/>
                    <a:lstStyle/>
                    <a:p>
                      <a:pPr algn="ctr"/>
                      <a:r>
                        <a:rPr lang="en-US" sz="1800" dirty="0">
                          <a:latin typeface="Courier" pitchFamily="2" charset="0"/>
                        </a:rPr>
                        <a:t>char path[50]</a:t>
                      </a:r>
                    </a:p>
                  </a:txBody>
                  <a:tcPr anchor="ctr"/>
                </a:tc>
                <a:extLst>
                  <a:ext uri="{0D108BD9-81ED-4DB2-BD59-A6C34878D82A}">
                    <a16:rowId xmlns:a16="http://schemas.microsoft.com/office/drawing/2014/main" val="3780893545"/>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1651289240"/>
                  </a:ext>
                </a:extLst>
              </a:tr>
              <a:tr h="370840">
                <a:tc>
                  <a:txBody>
                    <a:bodyPr/>
                    <a:lstStyle/>
                    <a:p>
                      <a:pPr algn="ctr"/>
                      <a:r>
                        <a:rPr lang="en-US" sz="1800" dirty="0">
                          <a:latin typeface="Courier" pitchFamily="2" charset="0"/>
                        </a:rPr>
                        <a:t>int res</a:t>
                      </a:r>
                    </a:p>
                  </a:txBody>
                  <a:tcPr/>
                </a:tc>
                <a:extLst>
                  <a:ext uri="{0D108BD9-81ED-4DB2-BD59-A6C34878D82A}">
                    <a16:rowId xmlns:a16="http://schemas.microsoft.com/office/drawing/2014/main" val="328155360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a:tc>
                <a:extLst>
                  <a:ext uri="{0D108BD9-81ED-4DB2-BD59-A6C34878D82A}">
                    <a16:rowId xmlns:a16="http://schemas.microsoft.com/office/drawing/2014/main" val="2962680696"/>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2223917807"/>
                  </a:ext>
                </a:extLst>
              </a:tr>
            </a:tbl>
          </a:graphicData>
        </a:graphic>
      </p:graphicFrame>
      <p:sp>
        <p:nvSpPr>
          <p:cNvPr id="7" name="TextBox 6">
            <a:extLst>
              <a:ext uri="{FF2B5EF4-FFF2-40B4-BE49-F238E27FC236}">
                <a16:creationId xmlns:a16="http://schemas.microsoft.com/office/drawing/2014/main" id="{6E84C0DB-05B7-654B-9419-048C48ECC8C6}"/>
              </a:ext>
            </a:extLst>
          </p:cNvPr>
          <p:cNvSpPr txBox="1"/>
          <p:nvPr/>
        </p:nvSpPr>
        <p:spPr>
          <a:xfrm>
            <a:off x="6650191" y="4080035"/>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9" name="TextBox 8">
            <a:extLst>
              <a:ext uri="{FF2B5EF4-FFF2-40B4-BE49-F238E27FC236}">
                <a16:creationId xmlns:a16="http://schemas.microsoft.com/office/drawing/2014/main" id="{AFA0B615-B465-FF49-A336-EE4ABFB81041}"/>
              </a:ext>
            </a:extLst>
          </p:cNvPr>
          <p:cNvSpPr txBox="1"/>
          <p:nvPr/>
        </p:nvSpPr>
        <p:spPr>
          <a:xfrm>
            <a:off x="6636335" y="1863306"/>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
        <p:nvSpPr>
          <p:cNvPr id="10" name="Rectangle 9">
            <a:extLst>
              <a:ext uri="{FF2B5EF4-FFF2-40B4-BE49-F238E27FC236}">
                <a16:creationId xmlns:a16="http://schemas.microsoft.com/office/drawing/2014/main" id="{3C4C5EF2-B00D-C849-8D75-89C8A54D296E}"/>
              </a:ext>
            </a:extLst>
          </p:cNvPr>
          <p:cNvSpPr/>
          <p:nvPr/>
        </p:nvSpPr>
        <p:spPr>
          <a:xfrm>
            <a:off x="7752024" y="2402567"/>
            <a:ext cx="2322172" cy="2848455"/>
          </a:xfrm>
          <a:prstGeom prst="rect">
            <a:avLst/>
          </a:prstGeom>
          <a:solidFill>
            <a:schemeClr val="accent1">
              <a:alpha val="58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niglet" pitchFamily="82" charset="0"/>
              </a:rPr>
              <a:t>Overwrite</a:t>
            </a:r>
            <a:endParaRPr lang="en-US" sz="3600" b="1" dirty="0">
              <a:solidFill>
                <a:schemeClr val="tx1"/>
              </a:solidFill>
              <a:latin typeface="Sniglet" pitchFamily="82" charset="0"/>
            </a:endParaRPr>
          </a:p>
        </p:txBody>
      </p:sp>
      <p:sp>
        <p:nvSpPr>
          <p:cNvPr id="11" name="TextBox 10">
            <a:extLst>
              <a:ext uri="{FF2B5EF4-FFF2-40B4-BE49-F238E27FC236}">
                <a16:creationId xmlns:a16="http://schemas.microsoft.com/office/drawing/2014/main" id="{EA36DAEA-1326-E441-AB02-EE4A9B0531A5}"/>
              </a:ext>
            </a:extLst>
          </p:cNvPr>
          <p:cNvSpPr txBox="1"/>
          <p:nvPr/>
        </p:nvSpPr>
        <p:spPr>
          <a:xfrm>
            <a:off x="7527732" y="4735819"/>
            <a:ext cx="2758938"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dirty="0">
                <a:solidFill>
                  <a:schemeClr val="bg1"/>
                </a:solidFill>
                <a:latin typeface="Courier" pitchFamily="2" charset="0"/>
              </a:rPr>
              <a:t>record()</a:t>
            </a:r>
          </a:p>
        </p:txBody>
      </p:sp>
      <p:sp>
        <p:nvSpPr>
          <p:cNvPr id="12" name="Rectangle 11">
            <a:extLst>
              <a:ext uri="{FF2B5EF4-FFF2-40B4-BE49-F238E27FC236}">
                <a16:creationId xmlns:a16="http://schemas.microsoft.com/office/drawing/2014/main" id="{492CBAE9-C25F-154F-A165-915D0CECC856}"/>
              </a:ext>
            </a:extLst>
          </p:cNvPr>
          <p:cNvSpPr/>
          <p:nvPr/>
        </p:nvSpPr>
        <p:spPr>
          <a:xfrm>
            <a:off x="1329641" y="1283471"/>
            <a:ext cx="4876287" cy="4524315"/>
          </a:xfrm>
          <a:prstGeom prst="rect">
            <a:avLst/>
          </a:prstGeom>
        </p:spPr>
        <p:txBody>
          <a:bodyPr wrap="square">
            <a:spAutoFit/>
          </a:bodyPr>
          <a:lstStyle/>
          <a:p>
            <a:endParaRPr lang="en-US" sz="2400" dirty="0">
              <a:latin typeface="Courier" pitchFamily="2" charset="0"/>
            </a:endParaRPr>
          </a:p>
          <a:p>
            <a:r>
              <a:rPr lang="en-US" sz="2400" dirty="0">
                <a:solidFill>
                  <a:srgbClr val="B00040"/>
                </a:solidFill>
                <a:latin typeface="Courier" pitchFamily="2" charset="0"/>
              </a:rPr>
              <a:t>void</a:t>
            </a:r>
            <a:r>
              <a:rPr lang="en-US" sz="2400" dirty="0">
                <a:latin typeface="Courier" pitchFamily="2" charset="0"/>
              </a:rPr>
              <a:t> </a:t>
            </a:r>
            <a:r>
              <a:rPr lang="en-US" sz="2400" dirty="0">
                <a:solidFill>
                  <a:srgbClr val="0000FF"/>
                </a:solidFill>
                <a:latin typeface="Courier" pitchFamily="2" charset="0"/>
              </a:rPr>
              <a:t>record</a:t>
            </a:r>
            <a:r>
              <a:rPr lang="en-US" sz="2400" dirty="0">
                <a:latin typeface="Courier" pitchFamily="2" charset="0"/>
              </a:rPr>
              <a:t>(){</a:t>
            </a:r>
            <a:endParaRPr lang="en-US" sz="2400" dirty="0">
              <a:solidFill>
                <a:srgbClr val="0000FF"/>
              </a:solidFill>
              <a:latin typeface="Courier" pitchFamily="2" charset="0"/>
            </a:endParaRPr>
          </a:p>
          <a:p>
            <a:r>
              <a:rPr lang="en-US" sz="2400" dirty="0">
                <a:latin typeface="Courier" pitchFamily="2" charset="0"/>
              </a:rPr>
              <a:t>  …</a:t>
            </a:r>
          </a:p>
          <a:p>
            <a:r>
              <a:rPr lang="en-US" sz="2400" dirty="0">
                <a:latin typeface="Courier" pitchFamily="2" charset="0"/>
              </a:rPr>
              <a:t>}</a:t>
            </a:r>
          </a:p>
          <a:p>
            <a:endParaRPr lang="en-US" sz="2400" dirty="0">
              <a:latin typeface="Courier" pitchFamily="2" charset="0"/>
            </a:endParaRPr>
          </a:p>
          <a:p>
            <a:r>
              <a:rPr lang="en-US" sz="2400" dirty="0">
                <a:solidFill>
                  <a:srgbClr val="B00040"/>
                </a:solidFill>
                <a:latin typeface="Courier" pitchFamily="2" charset="0"/>
              </a:rPr>
              <a:t>int</a:t>
            </a:r>
            <a:r>
              <a:rPr lang="en-US" sz="2400" dirty="0">
                <a:latin typeface="Courier" pitchFamily="2" charset="0"/>
              </a:rPr>
              <a:t> </a:t>
            </a:r>
            <a:r>
              <a:rPr lang="en-US" sz="2400" dirty="0">
                <a:solidFill>
                  <a:srgbClr val="0000FF"/>
                </a:solidFill>
                <a:latin typeface="Courier" pitchFamily="2" charset="0"/>
              </a:rPr>
              <a:t>check</a:t>
            </a:r>
            <a:r>
              <a:rPr lang="en-US" sz="2400" dirty="0">
                <a:latin typeface="Courier" pitchFamily="2" charset="0"/>
              </a:rPr>
              <a:t>(</a:t>
            </a:r>
            <a:r>
              <a:rPr lang="en-US" sz="2400" dirty="0">
                <a:solidFill>
                  <a:srgbClr val="B00040"/>
                </a:solidFill>
                <a:latin typeface="Courier" pitchFamily="2" charset="0"/>
              </a:rPr>
              <a:t>char</a:t>
            </a:r>
            <a:r>
              <a:rPr lang="en-US" sz="2400" dirty="0">
                <a:latin typeface="Courier" pitchFamily="2" charset="0"/>
              </a:rPr>
              <a:t> </a:t>
            </a:r>
            <a:r>
              <a:rPr lang="en-US" sz="2400" dirty="0">
                <a:solidFill>
                  <a:srgbClr val="666666"/>
                </a:solidFill>
                <a:latin typeface="Courier" pitchFamily="2" charset="0"/>
              </a:rPr>
              <a:t>*</a:t>
            </a:r>
            <a:r>
              <a:rPr lang="en-US" sz="2400" dirty="0">
                <a:latin typeface="Courier" pitchFamily="2" charset="0"/>
              </a:rPr>
              <a:t>id){</a:t>
            </a:r>
          </a:p>
          <a:p>
            <a:r>
              <a:rPr lang="en-US" sz="2400" dirty="0">
                <a:latin typeface="Courier" pitchFamily="2" charset="0"/>
              </a:rPr>
              <a:t>  </a:t>
            </a:r>
            <a:r>
              <a:rPr lang="en-US" sz="2400" dirty="0">
                <a:solidFill>
                  <a:srgbClr val="B00040"/>
                </a:solidFill>
                <a:latin typeface="Courier" pitchFamily="2" charset="0"/>
              </a:rPr>
              <a:t>char</a:t>
            </a:r>
            <a:r>
              <a:rPr lang="en-US" sz="2400" dirty="0">
                <a:latin typeface="Courier" pitchFamily="2" charset="0"/>
              </a:rPr>
              <a:t> path[</a:t>
            </a:r>
            <a:r>
              <a:rPr lang="en-US" sz="2400" dirty="0">
                <a:solidFill>
                  <a:srgbClr val="666666"/>
                </a:solidFill>
                <a:latin typeface="Courier" pitchFamily="2" charset="0"/>
              </a:rPr>
              <a:t>50</a:t>
            </a:r>
            <a:r>
              <a:rPr lang="en-US" sz="2400" dirty="0">
                <a:latin typeface="Courier" pitchFamily="2" charset="0"/>
              </a:rPr>
              <a:t>] </a:t>
            </a:r>
            <a:r>
              <a:rPr lang="en-US" sz="2400" dirty="0">
                <a:solidFill>
                  <a:srgbClr val="666666"/>
                </a:solidFill>
                <a:latin typeface="Courier" pitchFamily="2" charset="0"/>
              </a:rPr>
              <a:t>=</a:t>
            </a:r>
            <a:r>
              <a:rPr lang="en-US" sz="2400" dirty="0">
                <a:latin typeface="Courier" pitchFamily="2" charset="0"/>
              </a:rPr>
              <a:t> {};</a:t>
            </a:r>
          </a:p>
          <a:p>
            <a:r>
              <a:rPr lang="en-US" sz="2400" dirty="0">
                <a:latin typeface="Courier" pitchFamily="2" charset="0"/>
              </a:rPr>
              <a:t>  </a:t>
            </a:r>
            <a:r>
              <a:rPr lang="en-US" sz="2400" dirty="0" err="1">
                <a:latin typeface="Courier" pitchFamily="2" charset="0"/>
              </a:rPr>
              <a:t>sprintf</a:t>
            </a:r>
            <a:r>
              <a:rPr lang="en-US" sz="2400" dirty="0">
                <a:latin typeface="Courier" pitchFamily="2" charset="0"/>
              </a:rPr>
              <a:t>(path, </a:t>
            </a:r>
            <a:r>
              <a:rPr lang="en-US" sz="2400" dirty="0">
                <a:solidFill>
                  <a:srgbClr val="BA2121"/>
                </a:solidFill>
                <a:latin typeface="Courier" pitchFamily="2" charset="0"/>
              </a:rPr>
              <a:t>"records/%s"</a:t>
            </a:r>
            <a:r>
              <a:rPr lang="en-US" sz="2400" dirty="0">
                <a:latin typeface="Courier" pitchFamily="2" charset="0"/>
              </a:rPr>
              <a:t>, id);</a:t>
            </a:r>
          </a:p>
          <a:p>
            <a:r>
              <a:rPr lang="en-US" sz="2400" dirty="0">
                <a:latin typeface="Courier" pitchFamily="2" charset="0"/>
              </a:rPr>
              <a:t>  </a:t>
            </a:r>
            <a:r>
              <a:rPr lang="en-US" sz="2400" b="1" dirty="0">
                <a:solidFill>
                  <a:srgbClr val="008000"/>
                </a:solidFill>
                <a:latin typeface="Courier" pitchFamily="2" charset="0"/>
              </a:rPr>
              <a:t>return</a:t>
            </a:r>
            <a:r>
              <a:rPr lang="en-US" sz="2400" dirty="0">
                <a:latin typeface="Courier" pitchFamily="2" charset="0"/>
              </a:rPr>
              <a:t>(access(path, F_OK) </a:t>
            </a:r>
            <a:r>
              <a:rPr lang="en-US" sz="2400" dirty="0">
                <a:solidFill>
                  <a:srgbClr val="666666"/>
                </a:solidFill>
                <a:latin typeface="Courier" pitchFamily="2" charset="0"/>
              </a:rPr>
              <a:t>!=</a:t>
            </a:r>
            <a:r>
              <a:rPr lang="en-US" sz="2400" dirty="0">
                <a:latin typeface="Courier" pitchFamily="2" charset="0"/>
              </a:rPr>
              <a:t> </a:t>
            </a:r>
            <a:r>
              <a:rPr lang="en-US" sz="2400" dirty="0">
                <a:solidFill>
                  <a:srgbClr val="666666"/>
                </a:solidFill>
                <a:latin typeface="Courier" pitchFamily="2" charset="0"/>
              </a:rPr>
              <a:t>-1</a:t>
            </a:r>
            <a:r>
              <a:rPr lang="en-US" sz="2400" dirty="0">
                <a:latin typeface="Courier" pitchFamily="2" charset="0"/>
              </a:rPr>
              <a:t>);</a:t>
            </a:r>
          </a:p>
          <a:p>
            <a:r>
              <a:rPr lang="en-US" sz="2400" dirty="0">
                <a:latin typeface="Courier" pitchFamily="2" charset="0"/>
              </a:rPr>
              <a:t>}</a:t>
            </a:r>
          </a:p>
        </p:txBody>
      </p:sp>
      <p:cxnSp>
        <p:nvCxnSpPr>
          <p:cNvPr id="14" name="Curved Connector 13">
            <a:extLst>
              <a:ext uri="{FF2B5EF4-FFF2-40B4-BE49-F238E27FC236}">
                <a16:creationId xmlns:a16="http://schemas.microsoft.com/office/drawing/2014/main" id="{04D7DAF6-C9DF-0E4C-940E-C553BA1242CF}"/>
              </a:ext>
            </a:extLst>
          </p:cNvPr>
          <p:cNvCxnSpPr>
            <a:cxnSpLocks/>
            <a:stCxn id="11" idx="1"/>
          </p:cNvCxnSpPr>
          <p:nvPr/>
        </p:nvCxnSpPr>
        <p:spPr>
          <a:xfrm rot="10800000">
            <a:off x="4017364" y="1892092"/>
            <a:ext cx="3510368" cy="3043782"/>
          </a:xfrm>
          <a:prstGeom prst="curved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952B8B-CB00-8A4B-84F4-38A824AF01A8}"/>
              </a:ext>
            </a:extLst>
          </p:cNvPr>
          <p:cNvSpPr txBox="1"/>
          <p:nvPr/>
        </p:nvSpPr>
        <p:spPr>
          <a:xfrm>
            <a:off x="6096000" y="4440258"/>
            <a:ext cx="1563248"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+ 8 -&gt;</a:t>
            </a:r>
          </a:p>
        </p:txBody>
      </p:sp>
    </p:spTree>
    <p:extLst>
      <p:ext uri="{BB962C8B-B14F-4D97-AF65-F5344CB8AC3E}">
        <p14:creationId xmlns:p14="http://schemas.microsoft.com/office/powerpoint/2010/main" val="221965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4A641F-CA6B-5E4C-9FA8-19A89DC8B907}"/>
              </a:ext>
            </a:extLst>
          </p:cNvPr>
          <p:cNvSpPr>
            <a:spLocks noGrp="1"/>
          </p:cNvSpPr>
          <p:nvPr>
            <p:ph type="sldNum" idx="12"/>
          </p:nvPr>
        </p:nvSpPr>
        <p:spPr/>
        <p:txBody>
          <a:bodyPr/>
          <a:lstStyle/>
          <a:p>
            <a:fld id="{B8AB1F1C-5B97-FA47-A21B-131B164DAC8F}" type="slidenum">
              <a:rPr lang="en-US" smtClean="0"/>
              <a:t>33</a:t>
            </a:fld>
            <a:endParaRPr lang="en-US"/>
          </a:p>
        </p:txBody>
      </p:sp>
      <p:graphicFrame>
        <p:nvGraphicFramePr>
          <p:cNvPr id="6" name="Table 5">
            <a:extLst>
              <a:ext uri="{FF2B5EF4-FFF2-40B4-BE49-F238E27FC236}">
                <a16:creationId xmlns:a16="http://schemas.microsoft.com/office/drawing/2014/main" id="{DB33ECD1-81F8-7A4E-B0E6-A5E1B0307362}"/>
              </a:ext>
            </a:extLst>
          </p:cNvPr>
          <p:cNvGraphicFramePr>
            <a:graphicFrameLocks noGrp="1"/>
          </p:cNvGraphicFramePr>
          <p:nvPr/>
        </p:nvGraphicFramePr>
        <p:xfrm>
          <a:off x="7740926" y="1659945"/>
          <a:ext cx="2333270" cy="3977640"/>
        </p:xfrm>
        <a:graphic>
          <a:graphicData uri="http://schemas.openxmlformats.org/drawingml/2006/table">
            <a:tbl>
              <a:tblPr firstRow="1" bandRow="1">
                <a:tableStyleId>{5940675A-B579-460E-94D1-54222C63F5DA}</a:tableStyleId>
              </a:tblPr>
              <a:tblGrid>
                <a:gridCol w="2333270">
                  <a:extLst>
                    <a:ext uri="{9D8B030D-6E8A-4147-A177-3AD203B41FA5}">
                      <a16:colId xmlns:a16="http://schemas.microsoft.com/office/drawing/2014/main" val="4137842853"/>
                    </a:ext>
                  </a:extLst>
                </a:gridCol>
              </a:tblGrid>
              <a:tr h="370840">
                <a:tc>
                  <a:txBody>
                    <a:bodyPr/>
                    <a:lstStyle/>
                    <a:p>
                      <a:endParaRPr lang="en-US" sz="1800" dirty="0">
                        <a:latin typeface="Courier" pitchFamily="2" charset="0"/>
                      </a:endParaRPr>
                    </a:p>
                  </a:txBody>
                  <a:tcPr/>
                </a:tc>
                <a:extLst>
                  <a:ext uri="{0D108BD9-81ED-4DB2-BD59-A6C34878D82A}">
                    <a16:rowId xmlns:a16="http://schemas.microsoft.com/office/drawing/2014/main" val="987878568"/>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3553514581"/>
                  </a:ext>
                </a:extLst>
              </a:tr>
              <a:tr h="1112520">
                <a:tc>
                  <a:txBody>
                    <a:bodyPr/>
                    <a:lstStyle/>
                    <a:p>
                      <a:pPr algn="ctr"/>
                      <a:r>
                        <a:rPr lang="en-US" sz="1800" dirty="0">
                          <a:latin typeface="Courier" pitchFamily="2" charset="0"/>
                        </a:rPr>
                        <a:t>char path[50]</a:t>
                      </a:r>
                    </a:p>
                  </a:txBody>
                  <a:tcPr anchor="ctr"/>
                </a:tc>
                <a:extLst>
                  <a:ext uri="{0D108BD9-81ED-4DB2-BD59-A6C34878D82A}">
                    <a16:rowId xmlns:a16="http://schemas.microsoft.com/office/drawing/2014/main" val="3780893545"/>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1651289240"/>
                  </a:ext>
                </a:extLst>
              </a:tr>
              <a:tr h="370840">
                <a:tc>
                  <a:txBody>
                    <a:bodyPr/>
                    <a:lstStyle/>
                    <a:p>
                      <a:pPr algn="ctr"/>
                      <a:r>
                        <a:rPr lang="en-US" sz="1800" dirty="0">
                          <a:latin typeface="Courier" pitchFamily="2" charset="0"/>
                        </a:rPr>
                        <a:t>int res</a:t>
                      </a:r>
                    </a:p>
                  </a:txBody>
                  <a:tcPr/>
                </a:tc>
                <a:extLst>
                  <a:ext uri="{0D108BD9-81ED-4DB2-BD59-A6C34878D82A}">
                    <a16:rowId xmlns:a16="http://schemas.microsoft.com/office/drawing/2014/main" val="328155360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Sniglet" pitchFamily="82" charset="0"/>
                        </a:rPr>
                        <a:t>saved </a:t>
                      </a:r>
                      <a:r>
                        <a:rPr lang="en-US" sz="1800" dirty="0" err="1">
                          <a:latin typeface="Courier" pitchFamily="2" charset="0"/>
                        </a:rPr>
                        <a:t>rbp</a:t>
                      </a:r>
                      <a:r>
                        <a:rPr lang="en-US" sz="1800" dirty="0">
                          <a:latin typeface="Sniglet" pitchFamily="82" charset="0"/>
                        </a:rPr>
                        <a:t> </a:t>
                      </a:r>
                    </a:p>
                  </a:txBody>
                  <a:tcPr/>
                </a:tc>
                <a:extLst>
                  <a:ext uri="{0D108BD9-81ED-4DB2-BD59-A6C34878D82A}">
                    <a16:rowId xmlns:a16="http://schemas.microsoft.com/office/drawing/2014/main" val="391311210"/>
                  </a:ext>
                </a:extLst>
              </a:tr>
              <a:tr h="370840">
                <a:tc>
                  <a:txBody>
                    <a:bodyPr/>
                    <a:lstStyle/>
                    <a:p>
                      <a:pPr algn="ctr"/>
                      <a:r>
                        <a:rPr lang="en-US" sz="1800" dirty="0">
                          <a:latin typeface="Sniglet" pitchFamily="82" charset="0"/>
                        </a:rPr>
                        <a:t>saved </a:t>
                      </a:r>
                      <a:r>
                        <a:rPr lang="en-US" sz="1800" dirty="0">
                          <a:latin typeface="Courier" pitchFamily="2" charset="0"/>
                        </a:rPr>
                        <a:t>rip</a:t>
                      </a:r>
                      <a:r>
                        <a:rPr lang="en-US" sz="1800" dirty="0">
                          <a:latin typeface="Sniglet" pitchFamily="82" charset="0"/>
                        </a:rPr>
                        <a:t> </a:t>
                      </a:r>
                    </a:p>
                    <a:p>
                      <a:pPr algn="ctr"/>
                      <a:r>
                        <a:rPr lang="en-US" sz="1800" dirty="0">
                          <a:latin typeface="Sniglet" pitchFamily="82" charset="0"/>
                        </a:rPr>
                        <a:t>(return address)</a:t>
                      </a:r>
                      <a:r>
                        <a:rPr lang="en-US" sz="1800" dirty="0">
                          <a:latin typeface="Courier" pitchFamily="2" charset="0"/>
                        </a:rPr>
                        <a:t> </a:t>
                      </a:r>
                    </a:p>
                  </a:txBody>
                  <a:tcPr/>
                </a:tc>
                <a:extLst>
                  <a:ext uri="{0D108BD9-81ED-4DB2-BD59-A6C34878D82A}">
                    <a16:rowId xmlns:a16="http://schemas.microsoft.com/office/drawing/2014/main" val="2962680696"/>
                  </a:ext>
                </a:extLst>
              </a:tr>
              <a:tr h="370840">
                <a:tc>
                  <a:txBody>
                    <a:bodyPr/>
                    <a:lstStyle/>
                    <a:p>
                      <a:pPr algn="ctr"/>
                      <a:r>
                        <a:rPr lang="en-US" sz="1800" dirty="0">
                          <a:latin typeface="Courier" pitchFamily="2" charset="0"/>
                        </a:rPr>
                        <a:t>…</a:t>
                      </a:r>
                    </a:p>
                  </a:txBody>
                  <a:tcPr/>
                </a:tc>
                <a:extLst>
                  <a:ext uri="{0D108BD9-81ED-4DB2-BD59-A6C34878D82A}">
                    <a16:rowId xmlns:a16="http://schemas.microsoft.com/office/drawing/2014/main" val="2223917807"/>
                  </a:ext>
                </a:extLst>
              </a:tr>
            </a:tbl>
          </a:graphicData>
        </a:graphic>
      </p:graphicFrame>
      <p:sp>
        <p:nvSpPr>
          <p:cNvPr id="7" name="TextBox 6">
            <a:extLst>
              <a:ext uri="{FF2B5EF4-FFF2-40B4-BE49-F238E27FC236}">
                <a16:creationId xmlns:a16="http://schemas.microsoft.com/office/drawing/2014/main" id="{6E84C0DB-05B7-654B-9419-048C48ECC8C6}"/>
              </a:ext>
            </a:extLst>
          </p:cNvPr>
          <p:cNvSpPr txBox="1"/>
          <p:nvPr/>
        </p:nvSpPr>
        <p:spPr>
          <a:xfrm>
            <a:off x="6650191" y="4080035"/>
            <a:ext cx="1011815"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-&gt;</a:t>
            </a:r>
          </a:p>
        </p:txBody>
      </p:sp>
      <p:sp>
        <p:nvSpPr>
          <p:cNvPr id="9" name="TextBox 8">
            <a:extLst>
              <a:ext uri="{FF2B5EF4-FFF2-40B4-BE49-F238E27FC236}">
                <a16:creationId xmlns:a16="http://schemas.microsoft.com/office/drawing/2014/main" id="{AFA0B615-B465-FF49-A336-EE4ABFB81041}"/>
              </a:ext>
            </a:extLst>
          </p:cNvPr>
          <p:cNvSpPr txBox="1"/>
          <p:nvPr/>
        </p:nvSpPr>
        <p:spPr>
          <a:xfrm>
            <a:off x="6636335" y="1863306"/>
            <a:ext cx="1011815" cy="369332"/>
          </a:xfrm>
          <a:prstGeom prst="rect">
            <a:avLst/>
          </a:prstGeom>
          <a:noFill/>
        </p:spPr>
        <p:txBody>
          <a:bodyPr wrap="none" rtlCol="0">
            <a:spAutoFit/>
          </a:bodyPr>
          <a:lstStyle/>
          <a:p>
            <a:r>
              <a:rPr lang="en-US" sz="1800" dirty="0" err="1">
                <a:latin typeface="Courier" pitchFamily="2" charset="0"/>
              </a:rPr>
              <a:t>rsp</a:t>
            </a:r>
            <a:r>
              <a:rPr lang="en-US" sz="1800" dirty="0">
                <a:latin typeface="Courier" pitchFamily="2" charset="0"/>
              </a:rPr>
              <a:t> -&gt;</a:t>
            </a:r>
          </a:p>
        </p:txBody>
      </p:sp>
      <p:sp>
        <p:nvSpPr>
          <p:cNvPr id="10" name="Rectangle 9">
            <a:extLst>
              <a:ext uri="{FF2B5EF4-FFF2-40B4-BE49-F238E27FC236}">
                <a16:creationId xmlns:a16="http://schemas.microsoft.com/office/drawing/2014/main" id="{3C4C5EF2-B00D-C849-8D75-89C8A54D296E}"/>
              </a:ext>
            </a:extLst>
          </p:cNvPr>
          <p:cNvSpPr/>
          <p:nvPr/>
        </p:nvSpPr>
        <p:spPr>
          <a:xfrm>
            <a:off x="7752024" y="2402567"/>
            <a:ext cx="2322172" cy="2848455"/>
          </a:xfrm>
          <a:prstGeom prst="rect">
            <a:avLst/>
          </a:prstGeom>
          <a:solidFill>
            <a:schemeClr val="accent1">
              <a:alpha val="58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niglet" pitchFamily="82" charset="0"/>
              </a:rPr>
              <a:t>Overwrite</a:t>
            </a:r>
            <a:endParaRPr lang="en-US" sz="3600" b="1" dirty="0">
              <a:solidFill>
                <a:schemeClr val="tx1"/>
              </a:solidFill>
              <a:latin typeface="Sniglet" pitchFamily="82" charset="0"/>
            </a:endParaRPr>
          </a:p>
        </p:txBody>
      </p:sp>
      <p:sp>
        <p:nvSpPr>
          <p:cNvPr id="11" name="TextBox 10">
            <a:extLst>
              <a:ext uri="{FF2B5EF4-FFF2-40B4-BE49-F238E27FC236}">
                <a16:creationId xmlns:a16="http://schemas.microsoft.com/office/drawing/2014/main" id="{EA36DAEA-1326-E441-AB02-EE4A9B0531A5}"/>
              </a:ext>
            </a:extLst>
          </p:cNvPr>
          <p:cNvSpPr txBox="1"/>
          <p:nvPr/>
        </p:nvSpPr>
        <p:spPr>
          <a:xfrm>
            <a:off x="7558157" y="4674265"/>
            <a:ext cx="2698089"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800" b="1" dirty="0">
                <a:solidFill>
                  <a:schemeClr val="bg1"/>
                </a:solidFill>
                <a:latin typeface="Courier" pitchFamily="2" charset="0"/>
              </a:rPr>
              <a:t>&amp;path</a:t>
            </a:r>
          </a:p>
        </p:txBody>
      </p:sp>
      <p:sp>
        <p:nvSpPr>
          <p:cNvPr id="12" name="Rectangle 11">
            <a:extLst>
              <a:ext uri="{FF2B5EF4-FFF2-40B4-BE49-F238E27FC236}">
                <a16:creationId xmlns:a16="http://schemas.microsoft.com/office/drawing/2014/main" id="{492CBAE9-C25F-154F-A165-915D0CECC856}"/>
              </a:ext>
            </a:extLst>
          </p:cNvPr>
          <p:cNvSpPr/>
          <p:nvPr/>
        </p:nvSpPr>
        <p:spPr>
          <a:xfrm>
            <a:off x="1329641" y="1283471"/>
            <a:ext cx="4876287" cy="4524315"/>
          </a:xfrm>
          <a:prstGeom prst="rect">
            <a:avLst/>
          </a:prstGeom>
        </p:spPr>
        <p:txBody>
          <a:bodyPr wrap="square">
            <a:spAutoFit/>
          </a:bodyPr>
          <a:lstStyle/>
          <a:p>
            <a:endParaRPr lang="en-US" sz="2400" dirty="0">
              <a:latin typeface="Courier" pitchFamily="2" charset="0"/>
            </a:endParaRPr>
          </a:p>
          <a:p>
            <a:r>
              <a:rPr lang="en-US" sz="2400" dirty="0">
                <a:solidFill>
                  <a:srgbClr val="B00040"/>
                </a:solidFill>
                <a:latin typeface="Courier" pitchFamily="2" charset="0"/>
              </a:rPr>
              <a:t>void</a:t>
            </a:r>
            <a:r>
              <a:rPr lang="en-US" sz="2400" dirty="0">
                <a:latin typeface="Courier" pitchFamily="2" charset="0"/>
              </a:rPr>
              <a:t> </a:t>
            </a:r>
            <a:r>
              <a:rPr lang="en-US" sz="2400" dirty="0">
                <a:solidFill>
                  <a:srgbClr val="0000FF"/>
                </a:solidFill>
                <a:latin typeface="Courier" pitchFamily="2" charset="0"/>
              </a:rPr>
              <a:t>record</a:t>
            </a:r>
            <a:r>
              <a:rPr lang="en-US" sz="2400" dirty="0">
                <a:latin typeface="Courier" pitchFamily="2" charset="0"/>
              </a:rPr>
              <a:t>(){</a:t>
            </a:r>
            <a:endParaRPr lang="en-US" sz="2400" dirty="0">
              <a:solidFill>
                <a:srgbClr val="0000FF"/>
              </a:solidFill>
              <a:latin typeface="Courier" pitchFamily="2" charset="0"/>
            </a:endParaRPr>
          </a:p>
          <a:p>
            <a:r>
              <a:rPr lang="en-US" sz="2400" dirty="0">
                <a:latin typeface="Courier" pitchFamily="2" charset="0"/>
              </a:rPr>
              <a:t>  …</a:t>
            </a:r>
          </a:p>
          <a:p>
            <a:r>
              <a:rPr lang="en-US" sz="2400" dirty="0">
                <a:latin typeface="Courier" pitchFamily="2" charset="0"/>
              </a:rPr>
              <a:t>}</a:t>
            </a:r>
          </a:p>
          <a:p>
            <a:endParaRPr lang="en-US" sz="2400" dirty="0">
              <a:latin typeface="Courier" pitchFamily="2" charset="0"/>
            </a:endParaRPr>
          </a:p>
          <a:p>
            <a:r>
              <a:rPr lang="en-US" sz="2400" dirty="0">
                <a:solidFill>
                  <a:srgbClr val="B00040"/>
                </a:solidFill>
                <a:latin typeface="Courier" pitchFamily="2" charset="0"/>
              </a:rPr>
              <a:t>int</a:t>
            </a:r>
            <a:r>
              <a:rPr lang="en-US" sz="2400" dirty="0">
                <a:latin typeface="Courier" pitchFamily="2" charset="0"/>
              </a:rPr>
              <a:t> </a:t>
            </a:r>
            <a:r>
              <a:rPr lang="en-US" sz="2400" dirty="0">
                <a:solidFill>
                  <a:srgbClr val="0000FF"/>
                </a:solidFill>
                <a:latin typeface="Courier" pitchFamily="2" charset="0"/>
              </a:rPr>
              <a:t>check</a:t>
            </a:r>
            <a:r>
              <a:rPr lang="en-US" sz="2400" dirty="0">
                <a:latin typeface="Courier" pitchFamily="2" charset="0"/>
              </a:rPr>
              <a:t>(</a:t>
            </a:r>
            <a:r>
              <a:rPr lang="en-US" sz="2400" dirty="0">
                <a:solidFill>
                  <a:srgbClr val="B00040"/>
                </a:solidFill>
                <a:latin typeface="Courier" pitchFamily="2" charset="0"/>
              </a:rPr>
              <a:t>char</a:t>
            </a:r>
            <a:r>
              <a:rPr lang="en-US" sz="2400" dirty="0">
                <a:latin typeface="Courier" pitchFamily="2" charset="0"/>
              </a:rPr>
              <a:t> </a:t>
            </a:r>
            <a:r>
              <a:rPr lang="en-US" sz="2400" dirty="0">
                <a:solidFill>
                  <a:srgbClr val="666666"/>
                </a:solidFill>
                <a:latin typeface="Courier" pitchFamily="2" charset="0"/>
              </a:rPr>
              <a:t>*</a:t>
            </a:r>
            <a:r>
              <a:rPr lang="en-US" sz="2400" dirty="0">
                <a:latin typeface="Courier" pitchFamily="2" charset="0"/>
              </a:rPr>
              <a:t>id){</a:t>
            </a:r>
          </a:p>
          <a:p>
            <a:r>
              <a:rPr lang="en-US" sz="2400" dirty="0">
                <a:latin typeface="Courier" pitchFamily="2" charset="0"/>
              </a:rPr>
              <a:t>  </a:t>
            </a:r>
            <a:r>
              <a:rPr lang="en-US" sz="2400" dirty="0">
                <a:solidFill>
                  <a:srgbClr val="B00040"/>
                </a:solidFill>
                <a:latin typeface="Courier" pitchFamily="2" charset="0"/>
              </a:rPr>
              <a:t>char</a:t>
            </a:r>
            <a:r>
              <a:rPr lang="en-US" sz="2400" dirty="0">
                <a:latin typeface="Courier" pitchFamily="2" charset="0"/>
              </a:rPr>
              <a:t> path[</a:t>
            </a:r>
            <a:r>
              <a:rPr lang="en-US" sz="2400" dirty="0">
                <a:solidFill>
                  <a:srgbClr val="666666"/>
                </a:solidFill>
                <a:latin typeface="Courier" pitchFamily="2" charset="0"/>
              </a:rPr>
              <a:t>50</a:t>
            </a:r>
            <a:r>
              <a:rPr lang="en-US" sz="2400" dirty="0">
                <a:latin typeface="Courier" pitchFamily="2" charset="0"/>
              </a:rPr>
              <a:t>] </a:t>
            </a:r>
            <a:r>
              <a:rPr lang="en-US" sz="2400" dirty="0">
                <a:solidFill>
                  <a:srgbClr val="666666"/>
                </a:solidFill>
                <a:latin typeface="Courier" pitchFamily="2" charset="0"/>
              </a:rPr>
              <a:t>=</a:t>
            </a:r>
            <a:r>
              <a:rPr lang="en-US" sz="2400" dirty="0">
                <a:latin typeface="Courier" pitchFamily="2" charset="0"/>
              </a:rPr>
              <a:t> {};</a:t>
            </a:r>
          </a:p>
          <a:p>
            <a:r>
              <a:rPr lang="en-US" sz="2400" dirty="0">
                <a:latin typeface="Courier" pitchFamily="2" charset="0"/>
              </a:rPr>
              <a:t>  </a:t>
            </a:r>
            <a:r>
              <a:rPr lang="en-US" sz="2400" dirty="0" err="1">
                <a:latin typeface="Courier" pitchFamily="2" charset="0"/>
              </a:rPr>
              <a:t>sprintf</a:t>
            </a:r>
            <a:r>
              <a:rPr lang="en-US" sz="2400" dirty="0">
                <a:latin typeface="Courier" pitchFamily="2" charset="0"/>
              </a:rPr>
              <a:t>(path, </a:t>
            </a:r>
            <a:r>
              <a:rPr lang="en-US" sz="2400" dirty="0">
                <a:solidFill>
                  <a:srgbClr val="BA2121"/>
                </a:solidFill>
                <a:latin typeface="Courier" pitchFamily="2" charset="0"/>
              </a:rPr>
              <a:t>"records/%s"</a:t>
            </a:r>
            <a:r>
              <a:rPr lang="en-US" sz="2400" dirty="0">
                <a:latin typeface="Courier" pitchFamily="2" charset="0"/>
              </a:rPr>
              <a:t>, id);</a:t>
            </a:r>
          </a:p>
          <a:p>
            <a:r>
              <a:rPr lang="en-US" sz="2400" dirty="0">
                <a:latin typeface="Courier" pitchFamily="2" charset="0"/>
              </a:rPr>
              <a:t>  </a:t>
            </a:r>
            <a:r>
              <a:rPr lang="en-US" sz="2400" b="1" dirty="0">
                <a:solidFill>
                  <a:srgbClr val="008000"/>
                </a:solidFill>
                <a:latin typeface="Courier" pitchFamily="2" charset="0"/>
              </a:rPr>
              <a:t>return</a:t>
            </a:r>
            <a:r>
              <a:rPr lang="en-US" sz="2400" dirty="0">
                <a:latin typeface="Courier" pitchFamily="2" charset="0"/>
              </a:rPr>
              <a:t>(access(path, F_OK) </a:t>
            </a:r>
            <a:r>
              <a:rPr lang="en-US" sz="2400" dirty="0">
                <a:solidFill>
                  <a:srgbClr val="666666"/>
                </a:solidFill>
                <a:latin typeface="Courier" pitchFamily="2" charset="0"/>
              </a:rPr>
              <a:t>!=</a:t>
            </a:r>
            <a:r>
              <a:rPr lang="en-US" sz="2400" dirty="0">
                <a:latin typeface="Courier" pitchFamily="2" charset="0"/>
              </a:rPr>
              <a:t> </a:t>
            </a:r>
            <a:r>
              <a:rPr lang="en-US" sz="2400" dirty="0">
                <a:solidFill>
                  <a:srgbClr val="666666"/>
                </a:solidFill>
                <a:latin typeface="Courier" pitchFamily="2" charset="0"/>
              </a:rPr>
              <a:t>-1</a:t>
            </a:r>
            <a:r>
              <a:rPr lang="en-US" sz="2400" dirty="0">
                <a:latin typeface="Courier" pitchFamily="2" charset="0"/>
              </a:rPr>
              <a:t>);</a:t>
            </a:r>
          </a:p>
          <a:p>
            <a:r>
              <a:rPr lang="en-US" sz="2400" dirty="0">
                <a:latin typeface="Courier" pitchFamily="2" charset="0"/>
              </a:rPr>
              <a:t>}</a:t>
            </a:r>
          </a:p>
        </p:txBody>
      </p:sp>
      <p:sp>
        <p:nvSpPr>
          <p:cNvPr id="8" name="TextBox 7">
            <a:extLst>
              <a:ext uri="{FF2B5EF4-FFF2-40B4-BE49-F238E27FC236}">
                <a16:creationId xmlns:a16="http://schemas.microsoft.com/office/drawing/2014/main" id="{C7952B8B-CB00-8A4B-84F4-38A824AF01A8}"/>
              </a:ext>
            </a:extLst>
          </p:cNvPr>
          <p:cNvSpPr txBox="1"/>
          <p:nvPr/>
        </p:nvSpPr>
        <p:spPr>
          <a:xfrm>
            <a:off x="6096000" y="4440258"/>
            <a:ext cx="1563248" cy="369332"/>
          </a:xfrm>
          <a:prstGeom prst="rect">
            <a:avLst/>
          </a:prstGeom>
          <a:noFill/>
        </p:spPr>
        <p:txBody>
          <a:bodyPr wrap="none" rtlCol="0">
            <a:spAutoFit/>
          </a:bodyPr>
          <a:lstStyle/>
          <a:p>
            <a:r>
              <a:rPr lang="en-US" sz="1800" dirty="0" err="1">
                <a:latin typeface="Courier" pitchFamily="2" charset="0"/>
              </a:rPr>
              <a:t>rbp</a:t>
            </a:r>
            <a:r>
              <a:rPr lang="en-US" sz="1800" dirty="0">
                <a:latin typeface="Courier" pitchFamily="2" charset="0"/>
              </a:rPr>
              <a:t> + 8 -&gt;</a:t>
            </a:r>
          </a:p>
        </p:txBody>
      </p:sp>
      <p:sp>
        <p:nvSpPr>
          <p:cNvPr id="4" name="Arc 3">
            <a:extLst>
              <a:ext uri="{FF2B5EF4-FFF2-40B4-BE49-F238E27FC236}">
                <a16:creationId xmlns:a16="http://schemas.microsoft.com/office/drawing/2014/main" id="{BB4A279A-EC47-5A45-9308-6A250C42CF4E}"/>
              </a:ext>
            </a:extLst>
          </p:cNvPr>
          <p:cNvSpPr/>
          <p:nvPr/>
        </p:nvSpPr>
        <p:spPr>
          <a:xfrm rot="7664991" flipH="1">
            <a:off x="7167307" y="2401441"/>
            <a:ext cx="3778166" cy="3158742"/>
          </a:xfrm>
          <a:prstGeom prst="arc">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D6AF8383-C131-B642-A5AF-470AC417081E}"/>
              </a:ext>
            </a:extLst>
          </p:cNvPr>
          <p:cNvSpPr txBox="1"/>
          <p:nvPr/>
        </p:nvSpPr>
        <p:spPr>
          <a:xfrm>
            <a:off x="7625881" y="2411492"/>
            <a:ext cx="2562645" cy="2185624"/>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800" b="1" dirty="0">
                <a:solidFill>
                  <a:schemeClr val="bg1"/>
                </a:solidFill>
                <a:latin typeface="Courier" pitchFamily="2" charset="0"/>
              </a:rPr>
              <a:t>shellcode</a:t>
            </a:r>
          </a:p>
        </p:txBody>
      </p:sp>
    </p:spTree>
    <p:extLst>
      <p:ext uri="{BB962C8B-B14F-4D97-AF65-F5344CB8AC3E}">
        <p14:creationId xmlns:p14="http://schemas.microsoft.com/office/powerpoint/2010/main" val="245484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85C4-5DF3-364F-BE6C-3101FD6C7B80}"/>
              </a:ext>
            </a:extLst>
          </p:cNvPr>
          <p:cNvSpPr>
            <a:spLocks noGrp="1"/>
          </p:cNvSpPr>
          <p:nvPr>
            <p:ph type="title"/>
          </p:nvPr>
        </p:nvSpPr>
        <p:spPr/>
        <p:txBody>
          <a:bodyPr/>
          <a:lstStyle/>
          <a:p>
            <a:r>
              <a:rPr lang="en-US" dirty="0"/>
              <a:t>Shellcode</a:t>
            </a:r>
          </a:p>
        </p:txBody>
      </p:sp>
      <p:sp>
        <p:nvSpPr>
          <p:cNvPr id="3" name="Text Placeholder 2">
            <a:extLst>
              <a:ext uri="{FF2B5EF4-FFF2-40B4-BE49-F238E27FC236}">
                <a16:creationId xmlns:a16="http://schemas.microsoft.com/office/drawing/2014/main" id="{38C41799-6C8A-CA45-8F53-695AE4626D5B}"/>
              </a:ext>
            </a:extLst>
          </p:cNvPr>
          <p:cNvSpPr>
            <a:spLocks noGrp="1"/>
          </p:cNvSpPr>
          <p:nvPr>
            <p:ph type="body" idx="1"/>
          </p:nvPr>
        </p:nvSpPr>
        <p:spPr/>
        <p:txBody>
          <a:bodyPr/>
          <a:lstStyle/>
          <a:p>
            <a:pPr marL="50799" indent="0">
              <a:buNone/>
            </a:pPr>
            <a:r>
              <a:rPr lang="en-US" sz="3200" dirty="0"/>
              <a:t>Instructions you hope to execute.</a:t>
            </a:r>
          </a:p>
          <a:p>
            <a:pPr marL="50799" indent="0">
              <a:buNone/>
            </a:pPr>
            <a:endParaRPr lang="en-US" sz="3200" dirty="0"/>
          </a:p>
          <a:p>
            <a:pPr marL="50799" indent="0">
              <a:buNone/>
            </a:pPr>
            <a:endParaRPr lang="en-US" sz="3200" dirty="0"/>
          </a:p>
          <a:p>
            <a:pPr marL="50799" indent="0">
              <a:buNone/>
            </a:pPr>
            <a:r>
              <a:rPr lang="en-US" sz="3200" dirty="0"/>
              <a:t>What do you </a:t>
            </a:r>
            <a:r>
              <a:rPr lang="en-US" sz="3200" dirty="0" err="1"/>
              <a:t>wanna</a:t>
            </a:r>
            <a:r>
              <a:rPr lang="en-US" sz="3200" dirty="0"/>
              <a:t> execute?</a:t>
            </a:r>
          </a:p>
        </p:txBody>
      </p:sp>
      <p:sp>
        <p:nvSpPr>
          <p:cNvPr id="4" name="Slide Number Placeholder 3">
            <a:extLst>
              <a:ext uri="{FF2B5EF4-FFF2-40B4-BE49-F238E27FC236}">
                <a16:creationId xmlns:a16="http://schemas.microsoft.com/office/drawing/2014/main" id="{4EA9F8C4-5B90-8E44-B43B-5CB53A0779E9}"/>
              </a:ext>
            </a:extLst>
          </p:cNvPr>
          <p:cNvSpPr>
            <a:spLocks noGrp="1"/>
          </p:cNvSpPr>
          <p:nvPr>
            <p:ph type="sldNum" idx="12"/>
          </p:nvPr>
        </p:nvSpPr>
        <p:spPr/>
        <p:txBody>
          <a:bodyPr/>
          <a:lstStyle/>
          <a:p>
            <a:fld id="{B8AB1F1C-5B97-FA47-A21B-131B164DAC8F}" type="slidenum">
              <a:rPr lang="en-US" smtClean="0"/>
              <a:t>34</a:t>
            </a:fld>
            <a:endParaRPr lang="en-US"/>
          </a:p>
        </p:txBody>
      </p:sp>
    </p:spTree>
    <p:extLst>
      <p:ext uri="{BB962C8B-B14F-4D97-AF65-F5344CB8AC3E}">
        <p14:creationId xmlns:p14="http://schemas.microsoft.com/office/powerpoint/2010/main" val="181285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9AC9-A359-AF46-8D90-8E99B802AE9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AC14A25-7558-5645-92A8-DFC3231DA0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B9EDBD-44E0-FA42-AB46-9341480EF9A2}"/>
              </a:ext>
            </a:extLst>
          </p:cNvPr>
          <p:cNvSpPr>
            <a:spLocks noGrp="1"/>
          </p:cNvSpPr>
          <p:nvPr>
            <p:ph type="sldNum" idx="12"/>
          </p:nvPr>
        </p:nvSpPr>
        <p:spPr/>
        <p:txBody>
          <a:bodyPr/>
          <a:lstStyle/>
          <a:p>
            <a:fld id="{B8AB1F1C-5B97-FA47-A21B-131B164DAC8F}" type="slidenum">
              <a:rPr lang="en-US" smtClean="0"/>
              <a:t>35</a:t>
            </a:fld>
            <a:endParaRPr lang="en-US"/>
          </a:p>
        </p:txBody>
      </p:sp>
      <p:pic>
        <p:nvPicPr>
          <p:cNvPr id="6" name="Picture 5">
            <a:extLst>
              <a:ext uri="{FF2B5EF4-FFF2-40B4-BE49-F238E27FC236}">
                <a16:creationId xmlns:a16="http://schemas.microsoft.com/office/drawing/2014/main" id="{269D2DEE-1705-6A46-8EEA-714F1C09863B}"/>
              </a:ext>
            </a:extLst>
          </p:cNvPr>
          <p:cNvPicPr>
            <a:picLocks noChangeAspect="1"/>
          </p:cNvPicPr>
          <p:nvPr/>
        </p:nvPicPr>
        <p:blipFill>
          <a:blip r:embed="rId3"/>
          <a:stretch>
            <a:fillRect/>
          </a:stretch>
        </p:blipFill>
        <p:spPr>
          <a:xfrm>
            <a:off x="2254121" y="1366860"/>
            <a:ext cx="7468290" cy="4124280"/>
          </a:xfrm>
          <a:prstGeom prst="rect">
            <a:avLst/>
          </a:prstGeom>
        </p:spPr>
      </p:pic>
      <p:sp>
        <p:nvSpPr>
          <p:cNvPr id="7" name="Rectangle 6">
            <a:extLst>
              <a:ext uri="{FF2B5EF4-FFF2-40B4-BE49-F238E27FC236}">
                <a16:creationId xmlns:a16="http://schemas.microsoft.com/office/drawing/2014/main" id="{BA99C6AE-80E8-A04F-B4E2-172C8A402026}"/>
              </a:ext>
            </a:extLst>
          </p:cNvPr>
          <p:cNvSpPr/>
          <p:nvPr/>
        </p:nvSpPr>
        <p:spPr>
          <a:xfrm>
            <a:off x="2254121" y="5600853"/>
            <a:ext cx="2670924" cy="307777"/>
          </a:xfrm>
          <a:prstGeom prst="rect">
            <a:avLst/>
          </a:prstGeom>
        </p:spPr>
        <p:txBody>
          <a:bodyPr wrap="none">
            <a:spAutoFit/>
          </a:bodyPr>
          <a:lstStyle/>
          <a:p>
            <a:r>
              <a:rPr lang="en-US" dirty="0"/>
              <a:t>http://shell-</a:t>
            </a:r>
            <a:r>
              <a:rPr lang="en-US" dirty="0" err="1"/>
              <a:t>storm.org</a:t>
            </a:r>
            <a:r>
              <a:rPr lang="en-US" dirty="0"/>
              <a:t>/shellcode/</a:t>
            </a:r>
          </a:p>
        </p:txBody>
      </p:sp>
    </p:spTree>
    <p:extLst>
      <p:ext uri="{BB962C8B-B14F-4D97-AF65-F5344CB8AC3E}">
        <p14:creationId xmlns:p14="http://schemas.microsoft.com/office/powerpoint/2010/main" val="2519108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605B-1A61-624D-9CAF-D3B115C8F51D}"/>
              </a:ext>
            </a:extLst>
          </p:cNvPr>
          <p:cNvSpPr>
            <a:spLocks noGrp="1"/>
          </p:cNvSpPr>
          <p:nvPr>
            <p:ph type="title"/>
          </p:nvPr>
        </p:nvSpPr>
        <p:spPr/>
        <p:txBody>
          <a:bodyPr/>
          <a:lstStyle/>
          <a:p>
            <a:r>
              <a:rPr lang="en-US" dirty="0"/>
              <a:t>A common one</a:t>
            </a:r>
          </a:p>
        </p:txBody>
      </p:sp>
      <p:sp>
        <p:nvSpPr>
          <p:cNvPr id="3" name="Text Placeholder 2">
            <a:extLst>
              <a:ext uri="{FF2B5EF4-FFF2-40B4-BE49-F238E27FC236}">
                <a16:creationId xmlns:a16="http://schemas.microsoft.com/office/drawing/2014/main" id="{18C1DF33-BECF-434A-A5B4-42DEF676D400}"/>
              </a:ext>
            </a:extLst>
          </p:cNvPr>
          <p:cNvSpPr>
            <a:spLocks noGrp="1"/>
          </p:cNvSpPr>
          <p:nvPr>
            <p:ph type="body" idx="1"/>
          </p:nvPr>
        </p:nvSpPr>
        <p:spPr/>
        <p:txBody>
          <a:bodyPr/>
          <a:lstStyle/>
          <a:p>
            <a:pPr marL="50799" indent="0">
              <a:buNone/>
            </a:pPr>
            <a:r>
              <a:rPr lang="en-US" sz="2800" dirty="0"/>
              <a:t>”get the shell”: execute /bin/</a:t>
            </a:r>
            <a:r>
              <a:rPr lang="en-US" sz="2800" dirty="0" err="1"/>
              <a:t>sh</a:t>
            </a:r>
            <a:endParaRPr lang="en-US" sz="2800" dirty="0"/>
          </a:p>
          <a:p>
            <a:pPr marL="50799" indent="0">
              <a:buNone/>
            </a:pPr>
            <a:r>
              <a:rPr lang="en-US" sz="2800" dirty="0"/>
              <a:t>        so that attacker can act as if operating on the victim machine with a shell</a:t>
            </a:r>
          </a:p>
          <a:p>
            <a:pPr marL="50799" indent="0">
              <a:buNone/>
            </a:pPr>
            <a:endParaRPr lang="en-US" sz="2800" dirty="0"/>
          </a:p>
          <a:p>
            <a:pPr marL="50799" indent="0">
              <a:buNone/>
            </a:pPr>
            <a:r>
              <a:rPr lang="en-US" sz="2800" dirty="0"/>
              <a:t>or other purpose: e.g., read a secret file</a:t>
            </a:r>
          </a:p>
          <a:p>
            <a:pPr marL="50799" indent="0">
              <a:buNone/>
            </a:pPr>
            <a:endParaRPr lang="en-US" sz="2800" dirty="0"/>
          </a:p>
        </p:txBody>
      </p:sp>
      <p:sp>
        <p:nvSpPr>
          <p:cNvPr id="4" name="Slide Number Placeholder 3">
            <a:extLst>
              <a:ext uri="{FF2B5EF4-FFF2-40B4-BE49-F238E27FC236}">
                <a16:creationId xmlns:a16="http://schemas.microsoft.com/office/drawing/2014/main" id="{6FF5B43C-7E22-3D43-8E81-7F69443117F9}"/>
              </a:ext>
            </a:extLst>
          </p:cNvPr>
          <p:cNvSpPr>
            <a:spLocks noGrp="1"/>
          </p:cNvSpPr>
          <p:nvPr>
            <p:ph type="sldNum" idx="12"/>
          </p:nvPr>
        </p:nvSpPr>
        <p:spPr/>
        <p:txBody>
          <a:bodyPr/>
          <a:lstStyle/>
          <a:p>
            <a:fld id="{B8AB1F1C-5B97-FA47-A21B-131B164DAC8F}" type="slidenum">
              <a:rPr lang="en-US" smtClean="0"/>
              <a:t>36</a:t>
            </a:fld>
            <a:endParaRPr lang="en-US"/>
          </a:p>
        </p:txBody>
      </p:sp>
    </p:spTree>
    <p:extLst>
      <p:ext uri="{BB962C8B-B14F-4D97-AF65-F5344CB8AC3E}">
        <p14:creationId xmlns:p14="http://schemas.microsoft.com/office/powerpoint/2010/main" val="2814933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F531-F8A1-394B-8CA7-753987F90A05}"/>
              </a:ext>
            </a:extLst>
          </p:cNvPr>
          <p:cNvSpPr>
            <a:spLocks noGrp="1"/>
          </p:cNvSpPr>
          <p:nvPr>
            <p:ph type="title"/>
          </p:nvPr>
        </p:nvSpPr>
        <p:spPr/>
        <p:txBody>
          <a:bodyPr/>
          <a:lstStyle/>
          <a:p>
            <a:r>
              <a:rPr lang="en-US" dirty="0"/>
              <a:t>Why are there so many kinds of shellcode?</a:t>
            </a:r>
          </a:p>
        </p:txBody>
      </p:sp>
      <p:sp>
        <p:nvSpPr>
          <p:cNvPr id="3" name="Text Placeholder 2">
            <a:extLst>
              <a:ext uri="{FF2B5EF4-FFF2-40B4-BE49-F238E27FC236}">
                <a16:creationId xmlns:a16="http://schemas.microsoft.com/office/drawing/2014/main" id="{D3575A81-A79E-AD4B-8ECC-E1289AA6D063}"/>
              </a:ext>
            </a:extLst>
          </p:cNvPr>
          <p:cNvSpPr>
            <a:spLocks noGrp="1"/>
          </p:cNvSpPr>
          <p:nvPr>
            <p:ph type="body" idx="1"/>
          </p:nvPr>
        </p:nvSpPr>
        <p:spPr/>
        <p:txBody>
          <a:bodyPr anchor="ctr"/>
          <a:lstStyle/>
          <a:p>
            <a:pPr marL="50799" indent="0">
              <a:buNone/>
            </a:pPr>
            <a:r>
              <a:rPr lang="en-US" sz="2800" dirty="0"/>
              <a:t>There may be special conditions on the inputs</a:t>
            </a:r>
          </a:p>
          <a:p>
            <a:r>
              <a:rPr lang="en-US" sz="2800" dirty="0"/>
              <a:t>e.g., no ‘\n’, no ‘\0’, readable, etc.</a:t>
            </a:r>
          </a:p>
          <a:p>
            <a:r>
              <a:rPr lang="en-US" sz="2800" dirty="0"/>
              <a:t>The buffer is not long enough.</a:t>
            </a:r>
          </a:p>
        </p:txBody>
      </p:sp>
      <p:sp>
        <p:nvSpPr>
          <p:cNvPr id="4" name="Slide Number Placeholder 3">
            <a:extLst>
              <a:ext uri="{FF2B5EF4-FFF2-40B4-BE49-F238E27FC236}">
                <a16:creationId xmlns:a16="http://schemas.microsoft.com/office/drawing/2014/main" id="{0CE19170-B17A-3E4A-BC2A-DEB56E5EDA9A}"/>
              </a:ext>
            </a:extLst>
          </p:cNvPr>
          <p:cNvSpPr>
            <a:spLocks noGrp="1"/>
          </p:cNvSpPr>
          <p:nvPr>
            <p:ph type="sldNum" idx="12"/>
          </p:nvPr>
        </p:nvSpPr>
        <p:spPr/>
        <p:txBody>
          <a:bodyPr/>
          <a:lstStyle/>
          <a:p>
            <a:fld id="{B8AB1F1C-5B97-FA47-A21B-131B164DAC8F}" type="slidenum">
              <a:rPr lang="en-US" smtClean="0"/>
              <a:t>37</a:t>
            </a:fld>
            <a:endParaRPr lang="en-US"/>
          </a:p>
        </p:txBody>
      </p:sp>
    </p:spTree>
    <p:extLst>
      <p:ext uri="{BB962C8B-B14F-4D97-AF65-F5344CB8AC3E}">
        <p14:creationId xmlns:p14="http://schemas.microsoft.com/office/powerpoint/2010/main" val="4281613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4A641F-CA6B-5E4C-9FA8-19A89DC8B907}"/>
              </a:ext>
            </a:extLst>
          </p:cNvPr>
          <p:cNvSpPr>
            <a:spLocks noGrp="1"/>
          </p:cNvSpPr>
          <p:nvPr>
            <p:ph type="sldNum" idx="12"/>
          </p:nvPr>
        </p:nvSpPr>
        <p:spPr/>
        <p:txBody>
          <a:bodyPr/>
          <a:lstStyle/>
          <a:p>
            <a:fld id="{B8AB1F1C-5B97-FA47-A21B-131B164DAC8F}" type="slidenum">
              <a:rPr lang="en-US" smtClean="0"/>
              <a:t>38</a:t>
            </a:fld>
            <a:endParaRPr lang="en-US"/>
          </a:p>
        </p:txBody>
      </p:sp>
      <p:sp>
        <p:nvSpPr>
          <p:cNvPr id="12" name="Rectangle 11">
            <a:extLst>
              <a:ext uri="{FF2B5EF4-FFF2-40B4-BE49-F238E27FC236}">
                <a16:creationId xmlns:a16="http://schemas.microsoft.com/office/drawing/2014/main" id="{492CBAE9-C25F-154F-A165-915D0CECC856}"/>
              </a:ext>
            </a:extLst>
          </p:cNvPr>
          <p:cNvSpPr/>
          <p:nvPr/>
        </p:nvSpPr>
        <p:spPr>
          <a:xfrm>
            <a:off x="1329641" y="1283471"/>
            <a:ext cx="6660116" cy="4154984"/>
          </a:xfrm>
          <a:prstGeom prst="rect">
            <a:avLst/>
          </a:prstGeom>
        </p:spPr>
        <p:txBody>
          <a:bodyPr wrap="square">
            <a:spAutoFit/>
          </a:bodyPr>
          <a:lstStyle/>
          <a:p>
            <a:endParaRPr lang="en-US" sz="2400" dirty="0">
              <a:latin typeface="Courier" pitchFamily="2" charset="0"/>
            </a:endParaRPr>
          </a:p>
          <a:p>
            <a:r>
              <a:rPr lang="en-US" sz="2400" dirty="0">
                <a:solidFill>
                  <a:srgbClr val="B00040"/>
                </a:solidFill>
                <a:latin typeface="Courier" pitchFamily="2" charset="0"/>
              </a:rPr>
              <a:t>void</a:t>
            </a:r>
            <a:r>
              <a:rPr lang="en-US" sz="2400" dirty="0">
                <a:latin typeface="Courier" pitchFamily="2" charset="0"/>
              </a:rPr>
              <a:t> </a:t>
            </a:r>
            <a:r>
              <a:rPr lang="en-US" sz="2400" dirty="0">
                <a:solidFill>
                  <a:srgbClr val="0000FF"/>
                </a:solidFill>
                <a:latin typeface="Courier" pitchFamily="2" charset="0"/>
              </a:rPr>
              <a:t>record</a:t>
            </a:r>
            <a:r>
              <a:rPr lang="en-US" sz="2400" dirty="0">
                <a:latin typeface="Courier" pitchFamily="2" charset="0"/>
              </a:rPr>
              <a:t>(){</a:t>
            </a:r>
            <a:endParaRPr lang="en-US" sz="2400" dirty="0">
              <a:solidFill>
                <a:srgbClr val="0000FF"/>
              </a:solidFill>
              <a:latin typeface="Courier" pitchFamily="2" charset="0"/>
            </a:endParaRPr>
          </a:p>
          <a:p>
            <a:r>
              <a:rPr lang="en-US" sz="2400" dirty="0">
                <a:latin typeface="Courier" pitchFamily="2" charset="0"/>
              </a:rPr>
              <a:t>  …</a:t>
            </a:r>
          </a:p>
          <a:p>
            <a:r>
              <a:rPr lang="en-US" sz="2400" dirty="0">
                <a:latin typeface="Courier" pitchFamily="2" charset="0"/>
              </a:rPr>
              <a:t>}</a:t>
            </a:r>
          </a:p>
          <a:p>
            <a:endParaRPr lang="en-US" sz="2400" dirty="0">
              <a:latin typeface="Courier" pitchFamily="2" charset="0"/>
            </a:endParaRPr>
          </a:p>
          <a:p>
            <a:r>
              <a:rPr lang="en-US" sz="2400" dirty="0">
                <a:solidFill>
                  <a:srgbClr val="B00040"/>
                </a:solidFill>
                <a:latin typeface="Courier" pitchFamily="2" charset="0"/>
              </a:rPr>
              <a:t>int</a:t>
            </a:r>
            <a:r>
              <a:rPr lang="en-US" sz="2400" dirty="0">
                <a:latin typeface="Courier" pitchFamily="2" charset="0"/>
              </a:rPr>
              <a:t> </a:t>
            </a:r>
            <a:r>
              <a:rPr lang="en-US" sz="2400" dirty="0">
                <a:solidFill>
                  <a:srgbClr val="0000FF"/>
                </a:solidFill>
                <a:latin typeface="Courier" pitchFamily="2" charset="0"/>
              </a:rPr>
              <a:t>check</a:t>
            </a:r>
            <a:r>
              <a:rPr lang="en-US" sz="2400" dirty="0">
                <a:latin typeface="Courier" pitchFamily="2" charset="0"/>
              </a:rPr>
              <a:t>(</a:t>
            </a:r>
            <a:r>
              <a:rPr lang="en-US" sz="2400" dirty="0">
                <a:solidFill>
                  <a:srgbClr val="B00040"/>
                </a:solidFill>
                <a:latin typeface="Courier" pitchFamily="2" charset="0"/>
              </a:rPr>
              <a:t>char</a:t>
            </a:r>
            <a:r>
              <a:rPr lang="en-US" sz="2400" dirty="0">
                <a:latin typeface="Courier" pitchFamily="2" charset="0"/>
              </a:rPr>
              <a:t> </a:t>
            </a:r>
            <a:r>
              <a:rPr lang="en-US" sz="2400" dirty="0">
                <a:solidFill>
                  <a:srgbClr val="666666"/>
                </a:solidFill>
                <a:latin typeface="Courier" pitchFamily="2" charset="0"/>
              </a:rPr>
              <a:t>*</a:t>
            </a:r>
            <a:r>
              <a:rPr lang="en-US" sz="2400" dirty="0">
                <a:latin typeface="Courier" pitchFamily="2" charset="0"/>
              </a:rPr>
              <a:t>id){</a:t>
            </a:r>
          </a:p>
          <a:p>
            <a:r>
              <a:rPr lang="en-US" sz="2400" dirty="0">
                <a:latin typeface="Courier" pitchFamily="2" charset="0"/>
              </a:rPr>
              <a:t>  </a:t>
            </a:r>
            <a:r>
              <a:rPr lang="en-US" sz="2400" dirty="0">
                <a:solidFill>
                  <a:srgbClr val="B00040"/>
                </a:solidFill>
                <a:latin typeface="Courier" pitchFamily="2" charset="0"/>
              </a:rPr>
              <a:t>char</a:t>
            </a:r>
            <a:r>
              <a:rPr lang="en-US" sz="2400" dirty="0">
                <a:latin typeface="Courier" pitchFamily="2" charset="0"/>
              </a:rPr>
              <a:t> path[</a:t>
            </a:r>
            <a:r>
              <a:rPr lang="en-US" sz="2400" dirty="0">
                <a:solidFill>
                  <a:srgbClr val="666666"/>
                </a:solidFill>
                <a:latin typeface="Courier" pitchFamily="2" charset="0"/>
              </a:rPr>
              <a:t>50</a:t>
            </a:r>
            <a:r>
              <a:rPr lang="en-US" sz="2400" dirty="0">
                <a:latin typeface="Courier" pitchFamily="2" charset="0"/>
              </a:rPr>
              <a:t>] </a:t>
            </a:r>
            <a:r>
              <a:rPr lang="en-US" sz="2400" dirty="0">
                <a:solidFill>
                  <a:srgbClr val="666666"/>
                </a:solidFill>
                <a:latin typeface="Courier" pitchFamily="2" charset="0"/>
              </a:rPr>
              <a:t>=</a:t>
            </a:r>
            <a:r>
              <a:rPr lang="en-US" sz="2400" dirty="0">
                <a:latin typeface="Courier" pitchFamily="2" charset="0"/>
              </a:rPr>
              <a:t> {};</a:t>
            </a:r>
          </a:p>
          <a:p>
            <a:r>
              <a:rPr lang="en-US" sz="2400" dirty="0">
                <a:latin typeface="Courier" pitchFamily="2" charset="0"/>
              </a:rPr>
              <a:t>  </a:t>
            </a:r>
            <a:r>
              <a:rPr lang="en-US" sz="2400" dirty="0" err="1">
                <a:latin typeface="Courier" pitchFamily="2" charset="0"/>
              </a:rPr>
              <a:t>sprintf</a:t>
            </a:r>
            <a:r>
              <a:rPr lang="en-US" sz="2400" dirty="0">
                <a:latin typeface="Courier" pitchFamily="2" charset="0"/>
              </a:rPr>
              <a:t>(path, </a:t>
            </a:r>
            <a:r>
              <a:rPr lang="en-US" sz="2400" dirty="0">
                <a:solidFill>
                  <a:srgbClr val="BA2121"/>
                </a:solidFill>
                <a:latin typeface="Courier" pitchFamily="2" charset="0"/>
              </a:rPr>
              <a:t>"records/%s"</a:t>
            </a:r>
            <a:r>
              <a:rPr lang="en-US" sz="2400" dirty="0">
                <a:latin typeface="Courier" pitchFamily="2" charset="0"/>
              </a:rPr>
              <a:t>, id);</a:t>
            </a:r>
          </a:p>
          <a:p>
            <a:r>
              <a:rPr lang="en-US" sz="2400" dirty="0">
                <a:latin typeface="Courier" pitchFamily="2" charset="0"/>
              </a:rPr>
              <a:t>  </a:t>
            </a:r>
            <a:r>
              <a:rPr lang="en-US" sz="2400" dirty="0">
                <a:solidFill>
                  <a:schemeClr val="accent6"/>
                </a:solidFill>
                <a:latin typeface="Courier" pitchFamily="2" charset="0"/>
              </a:rPr>
              <a:t>[code]</a:t>
            </a:r>
          </a:p>
          <a:p>
            <a:r>
              <a:rPr lang="en-US" sz="2400" dirty="0">
                <a:latin typeface="Courier" pitchFamily="2" charset="0"/>
              </a:rPr>
              <a:t>  </a:t>
            </a:r>
            <a:r>
              <a:rPr lang="en-US" sz="2400" b="1" dirty="0">
                <a:solidFill>
                  <a:srgbClr val="008000"/>
                </a:solidFill>
                <a:latin typeface="Courier" pitchFamily="2" charset="0"/>
              </a:rPr>
              <a:t>return</a:t>
            </a:r>
            <a:r>
              <a:rPr lang="en-US" sz="2400" dirty="0">
                <a:latin typeface="Courier" pitchFamily="2" charset="0"/>
              </a:rPr>
              <a:t>(access(path, F_OK) </a:t>
            </a:r>
            <a:r>
              <a:rPr lang="en-US" sz="2400" dirty="0">
                <a:solidFill>
                  <a:srgbClr val="666666"/>
                </a:solidFill>
                <a:latin typeface="Courier" pitchFamily="2" charset="0"/>
              </a:rPr>
              <a:t>!=</a:t>
            </a:r>
            <a:r>
              <a:rPr lang="en-US" sz="2400" dirty="0">
                <a:latin typeface="Courier" pitchFamily="2" charset="0"/>
              </a:rPr>
              <a:t> </a:t>
            </a:r>
            <a:r>
              <a:rPr lang="en-US" sz="2400" dirty="0">
                <a:solidFill>
                  <a:srgbClr val="666666"/>
                </a:solidFill>
                <a:latin typeface="Courier" pitchFamily="2" charset="0"/>
              </a:rPr>
              <a:t>-1</a:t>
            </a:r>
            <a:r>
              <a:rPr lang="en-US" sz="2400" dirty="0">
                <a:latin typeface="Courier" pitchFamily="2" charset="0"/>
              </a:rPr>
              <a:t>);</a:t>
            </a:r>
          </a:p>
          <a:p>
            <a:r>
              <a:rPr lang="en-US" sz="2400" dirty="0">
                <a:latin typeface="Courier" pitchFamily="2" charset="0"/>
              </a:rPr>
              <a:t>}</a:t>
            </a:r>
          </a:p>
        </p:txBody>
      </p:sp>
      <p:sp>
        <p:nvSpPr>
          <p:cNvPr id="14" name="TextBox 13">
            <a:extLst>
              <a:ext uri="{FF2B5EF4-FFF2-40B4-BE49-F238E27FC236}">
                <a16:creationId xmlns:a16="http://schemas.microsoft.com/office/drawing/2014/main" id="{C3A48F7D-D16E-FE4B-9FF4-3D06E0943143}"/>
              </a:ext>
            </a:extLst>
          </p:cNvPr>
          <p:cNvSpPr txBox="1"/>
          <p:nvPr/>
        </p:nvSpPr>
        <p:spPr>
          <a:xfrm>
            <a:off x="7979935" y="3895369"/>
            <a:ext cx="2872902" cy="461665"/>
          </a:xfrm>
          <a:prstGeom prst="rect">
            <a:avLst/>
          </a:prstGeom>
          <a:noFill/>
        </p:spPr>
        <p:txBody>
          <a:bodyPr wrap="none" rtlCol="0">
            <a:spAutoFit/>
          </a:bodyPr>
          <a:lstStyle/>
          <a:p>
            <a:r>
              <a:rPr lang="en-US" sz="2400" dirty="0">
                <a:solidFill>
                  <a:schemeClr val="accent6"/>
                </a:solidFill>
                <a:latin typeface="Sniglet" pitchFamily="82" charset="0"/>
              </a:rPr>
              <a:t>&lt;- time of triggering</a:t>
            </a:r>
          </a:p>
        </p:txBody>
      </p:sp>
      <p:sp>
        <p:nvSpPr>
          <p:cNvPr id="15" name="TextBox 14">
            <a:extLst>
              <a:ext uri="{FF2B5EF4-FFF2-40B4-BE49-F238E27FC236}">
                <a16:creationId xmlns:a16="http://schemas.microsoft.com/office/drawing/2014/main" id="{BD2007D7-119A-C648-A74E-2003A56B77B7}"/>
              </a:ext>
            </a:extLst>
          </p:cNvPr>
          <p:cNvSpPr txBox="1"/>
          <p:nvPr/>
        </p:nvSpPr>
        <p:spPr>
          <a:xfrm>
            <a:off x="7979935" y="4639617"/>
            <a:ext cx="2877711" cy="461665"/>
          </a:xfrm>
          <a:prstGeom prst="rect">
            <a:avLst/>
          </a:prstGeom>
          <a:noFill/>
        </p:spPr>
        <p:txBody>
          <a:bodyPr wrap="none" rtlCol="0">
            <a:spAutoFit/>
          </a:bodyPr>
          <a:lstStyle/>
          <a:p>
            <a:r>
              <a:rPr lang="en-US" sz="2400" dirty="0">
                <a:solidFill>
                  <a:schemeClr val="accent6"/>
                </a:solidFill>
                <a:latin typeface="Sniglet" pitchFamily="82" charset="0"/>
              </a:rPr>
              <a:t>&lt;- time of exploiting</a:t>
            </a:r>
          </a:p>
        </p:txBody>
      </p:sp>
    </p:spTree>
    <p:extLst>
      <p:ext uri="{BB962C8B-B14F-4D97-AF65-F5344CB8AC3E}">
        <p14:creationId xmlns:p14="http://schemas.microsoft.com/office/powerpoint/2010/main" val="271815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A16F6-2598-2C49-AB54-B5AE3A6E781A}"/>
              </a:ext>
            </a:extLst>
          </p:cNvPr>
          <p:cNvSpPr>
            <a:spLocks noGrp="1"/>
          </p:cNvSpPr>
          <p:nvPr>
            <p:ph type="title"/>
          </p:nvPr>
        </p:nvSpPr>
        <p:spPr/>
        <p:txBody>
          <a:bodyPr/>
          <a:lstStyle/>
          <a:p>
            <a:r>
              <a:rPr lang="en-US" dirty="0"/>
              <a:t>Binary</a:t>
            </a:r>
          </a:p>
        </p:txBody>
      </p:sp>
      <p:sp>
        <p:nvSpPr>
          <p:cNvPr id="4" name="Text Placeholder 3">
            <a:extLst>
              <a:ext uri="{FF2B5EF4-FFF2-40B4-BE49-F238E27FC236}">
                <a16:creationId xmlns:a16="http://schemas.microsoft.com/office/drawing/2014/main" id="{2B0FD484-B2C8-024E-A2F3-FD97DB69C93E}"/>
              </a:ext>
            </a:extLst>
          </p:cNvPr>
          <p:cNvSpPr>
            <a:spLocks noGrp="1"/>
          </p:cNvSpPr>
          <p:nvPr>
            <p:ph type="body" idx="1"/>
          </p:nvPr>
        </p:nvSpPr>
        <p:spPr>
          <a:xfrm>
            <a:off x="1402733" y="2679404"/>
            <a:ext cx="9290766" cy="3229225"/>
          </a:xfrm>
        </p:spPr>
        <p:txBody>
          <a:bodyPr/>
          <a:lstStyle/>
          <a:p>
            <a:pPr marL="50799" indent="0" algn="ctr">
              <a:buNone/>
            </a:pPr>
            <a:r>
              <a:rPr lang="en-US" sz="9600" dirty="0"/>
              <a:t>0              1</a:t>
            </a:r>
          </a:p>
        </p:txBody>
      </p:sp>
    </p:spTree>
    <p:extLst>
      <p:ext uri="{BB962C8B-B14F-4D97-AF65-F5344CB8AC3E}">
        <p14:creationId xmlns:p14="http://schemas.microsoft.com/office/powerpoint/2010/main" val="323666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844C-3921-E041-A0F6-00AE794C1507}"/>
              </a:ext>
            </a:extLst>
          </p:cNvPr>
          <p:cNvSpPr>
            <a:spLocks noGrp="1"/>
          </p:cNvSpPr>
          <p:nvPr>
            <p:ph type="title"/>
          </p:nvPr>
        </p:nvSpPr>
        <p:spPr/>
        <p:txBody>
          <a:bodyPr/>
          <a:lstStyle/>
          <a:p>
            <a:r>
              <a:rPr lang="en-US" dirty="0"/>
              <a:t>How to get shellcode</a:t>
            </a:r>
          </a:p>
        </p:txBody>
      </p:sp>
      <p:sp>
        <p:nvSpPr>
          <p:cNvPr id="3" name="Text Placeholder 2">
            <a:extLst>
              <a:ext uri="{FF2B5EF4-FFF2-40B4-BE49-F238E27FC236}">
                <a16:creationId xmlns:a16="http://schemas.microsoft.com/office/drawing/2014/main" id="{3C046617-6929-2248-828A-0BC1C37FB6CB}"/>
              </a:ext>
            </a:extLst>
          </p:cNvPr>
          <p:cNvSpPr>
            <a:spLocks noGrp="1"/>
          </p:cNvSpPr>
          <p:nvPr>
            <p:ph type="body" idx="1"/>
          </p:nvPr>
        </p:nvSpPr>
        <p:spPr/>
        <p:txBody>
          <a:bodyPr/>
          <a:lstStyle/>
          <a:p>
            <a:r>
              <a:rPr lang="en-US" sz="3200" dirty="0">
                <a:hlinkClick r:id="rId2"/>
              </a:rPr>
              <a:t>http://shell-storm.org/shellcode/</a:t>
            </a:r>
            <a:endParaRPr lang="en-US" sz="3200" dirty="0"/>
          </a:p>
          <a:p>
            <a:r>
              <a:rPr lang="en-US" sz="3200" dirty="0" err="1"/>
              <a:t>pwnlib.shellcraft</a:t>
            </a:r>
            <a:r>
              <a:rPr lang="en-US" sz="3200" dirty="0"/>
              <a:t>: </a:t>
            </a:r>
            <a:r>
              <a:rPr lang="en-US" sz="3200" dirty="0">
                <a:hlinkClick r:id="rId3"/>
              </a:rPr>
              <a:t>https://docs.pwntools.com/en/stable/shellcraft.html</a:t>
            </a:r>
            <a:endParaRPr lang="en-US" sz="3200" dirty="0"/>
          </a:p>
          <a:p>
            <a:r>
              <a:rPr lang="en-US" sz="3200" dirty="0"/>
              <a:t>Write your own shellcode!</a:t>
            </a:r>
          </a:p>
        </p:txBody>
      </p:sp>
      <p:sp>
        <p:nvSpPr>
          <p:cNvPr id="4" name="Slide Number Placeholder 3">
            <a:extLst>
              <a:ext uri="{FF2B5EF4-FFF2-40B4-BE49-F238E27FC236}">
                <a16:creationId xmlns:a16="http://schemas.microsoft.com/office/drawing/2014/main" id="{D8A701D6-B80E-5149-9FD9-BAAE9FD28F67}"/>
              </a:ext>
            </a:extLst>
          </p:cNvPr>
          <p:cNvSpPr>
            <a:spLocks noGrp="1"/>
          </p:cNvSpPr>
          <p:nvPr>
            <p:ph type="sldNum" idx="12"/>
          </p:nvPr>
        </p:nvSpPr>
        <p:spPr/>
        <p:txBody>
          <a:bodyPr/>
          <a:lstStyle/>
          <a:p>
            <a:fld id="{B8AB1F1C-5B97-FA47-A21B-131B164DAC8F}" type="slidenum">
              <a:rPr lang="en-US" smtClean="0"/>
              <a:t>39</a:t>
            </a:fld>
            <a:endParaRPr lang="en-US"/>
          </a:p>
        </p:txBody>
      </p:sp>
    </p:spTree>
    <p:extLst>
      <p:ext uri="{BB962C8B-B14F-4D97-AF65-F5344CB8AC3E}">
        <p14:creationId xmlns:p14="http://schemas.microsoft.com/office/powerpoint/2010/main" val="119962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844C-3921-E041-A0F6-00AE794C1507}"/>
              </a:ext>
            </a:extLst>
          </p:cNvPr>
          <p:cNvSpPr>
            <a:spLocks noGrp="1"/>
          </p:cNvSpPr>
          <p:nvPr>
            <p:ph type="title"/>
          </p:nvPr>
        </p:nvSpPr>
        <p:spPr/>
        <p:txBody>
          <a:bodyPr/>
          <a:lstStyle/>
          <a:p>
            <a:r>
              <a:rPr lang="en-US" dirty="0"/>
              <a:t>How to write your own shellcode</a:t>
            </a:r>
          </a:p>
        </p:txBody>
      </p:sp>
      <p:sp>
        <p:nvSpPr>
          <p:cNvPr id="3" name="Text Placeholder 2">
            <a:extLst>
              <a:ext uri="{FF2B5EF4-FFF2-40B4-BE49-F238E27FC236}">
                <a16:creationId xmlns:a16="http://schemas.microsoft.com/office/drawing/2014/main" id="{3C046617-6929-2248-828A-0BC1C37FB6CB}"/>
              </a:ext>
            </a:extLst>
          </p:cNvPr>
          <p:cNvSpPr>
            <a:spLocks noGrp="1"/>
          </p:cNvSpPr>
          <p:nvPr>
            <p:ph type="body" idx="1"/>
          </p:nvPr>
        </p:nvSpPr>
        <p:spPr/>
        <p:txBody>
          <a:bodyPr/>
          <a:lstStyle/>
          <a:p>
            <a:pPr marL="565149" indent="-514350">
              <a:buFont typeface="+mj-lt"/>
              <a:buAutoNum type="arabicPeriod"/>
            </a:pPr>
            <a:r>
              <a:rPr lang="en-US" sz="3200" dirty="0"/>
              <a:t>write disassembly, and compile it</a:t>
            </a:r>
          </a:p>
          <a:p>
            <a:pPr marL="50799" indent="0">
              <a:buNone/>
            </a:pPr>
            <a:r>
              <a:rPr lang="en-US" sz="3200" dirty="0"/>
              <a:t>or  write source code, and compile it</a:t>
            </a:r>
          </a:p>
          <a:p>
            <a:pPr marL="50799" indent="0">
              <a:buNone/>
            </a:pPr>
            <a:endParaRPr lang="en-US" sz="3200" dirty="0"/>
          </a:p>
          <a:p>
            <a:pPr marL="565149" indent="-514350">
              <a:buAutoNum type="arabicPeriod" startAt="2"/>
            </a:pPr>
            <a:r>
              <a:rPr lang="en-US" sz="3200" dirty="0"/>
              <a:t>get the disassembly by </a:t>
            </a:r>
            <a:r>
              <a:rPr lang="en-US" sz="3200" dirty="0" err="1"/>
              <a:t>objdump</a:t>
            </a:r>
            <a:endParaRPr lang="en-US" sz="3200" dirty="0"/>
          </a:p>
          <a:p>
            <a:pPr marL="50799" indent="0">
              <a:buNone/>
            </a:pPr>
            <a:r>
              <a:rPr lang="en-US" sz="3200" dirty="0"/>
              <a:t>      </a:t>
            </a:r>
            <a:r>
              <a:rPr lang="en-US" sz="3200" dirty="0" err="1">
                <a:latin typeface="Courier" pitchFamily="2" charset="0"/>
              </a:rPr>
              <a:t>objdump</a:t>
            </a:r>
            <a:r>
              <a:rPr lang="en-US" sz="3200" dirty="0">
                <a:latin typeface="Courier" pitchFamily="2" charset="0"/>
              </a:rPr>
              <a:t> -d [binary]</a:t>
            </a:r>
          </a:p>
        </p:txBody>
      </p:sp>
      <p:sp>
        <p:nvSpPr>
          <p:cNvPr id="4" name="Slide Number Placeholder 3">
            <a:extLst>
              <a:ext uri="{FF2B5EF4-FFF2-40B4-BE49-F238E27FC236}">
                <a16:creationId xmlns:a16="http://schemas.microsoft.com/office/drawing/2014/main" id="{D8A701D6-B80E-5149-9FD9-BAAE9FD28F67}"/>
              </a:ext>
            </a:extLst>
          </p:cNvPr>
          <p:cNvSpPr>
            <a:spLocks noGrp="1"/>
          </p:cNvSpPr>
          <p:nvPr>
            <p:ph type="sldNum" idx="12"/>
          </p:nvPr>
        </p:nvSpPr>
        <p:spPr/>
        <p:txBody>
          <a:bodyPr/>
          <a:lstStyle/>
          <a:p>
            <a:fld id="{B8AB1F1C-5B97-FA47-A21B-131B164DAC8F}" type="slidenum">
              <a:rPr lang="en-US" smtClean="0"/>
              <a:t>40</a:t>
            </a:fld>
            <a:endParaRPr lang="en-US"/>
          </a:p>
        </p:txBody>
      </p:sp>
    </p:spTree>
    <p:extLst>
      <p:ext uri="{BB962C8B-B14F-4D97-AF65-F5344CB8AC3E}">
        <p14:creationId xmlns:p14="http://schemas.microsoft.com/office/powerpoint/2010/main" val="2388808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EB5-68D4-F641-B467-4FF458029784}"/>
              </a:ext>
            </a:extLst>
          </p:cNvPr>
          <p:cNvSpPr>
            <a:spLocks noGrp="1"/>
          </p:cNvSpPr>
          <p:nvPr>
            <p:ph type="title"/>
          </p:nvPr>
        </p:nvSpPr>
        <p:spPr/>
        <p:txBody>
          <a:bodyPr/>
          <a:lstStyle/>
          <a:p>
            <a:r>
              <a:rPr lang="en-US" dirty="0"/>
              <a:t>Compile Disassembly: method 1</a:t>
            </a:r>
          </a:p>
        </p:txBody>
      </p:sp>
      <p:sp>
        <p:nvSpPr>
          <p:cNvPr id="3" name="Text Placeholder 2">
            <a:extLst>
              <a:ext uri="{FF2B5EF4-FFF2-40B4-BE49-F238E27FC236}">
                <a16:creationId xmlns:a16="http://schemas.microsoft.com/office/drawing/2014/main" id="{002ED420-AD69-474A-86B1-07F24B068ACE}"/>
              </a:ext>
            </a:extLst>
          </p:cNvPr>
          <p:cNvSpPr>
            <a:spLocks noGrp="1"/>
          </p:cNvSpPr>
          <p:nvPr>
            <p:ph type="body" idx="1"/>
          </p:nvPr>
        </p:nvSpPr>
        <p:spPr>
          <a:xfrm>
            <a:off x="1207225" y="5206843"/>
            <a:ext cx="8790674" cy="682329"/>
          </a:xfrm>
        </p:spPr>
        <p:txBody>
          <a:bodyPr/>
          <a:lstStyle/>
          <a:p>
            <a:pPr marL="50799" indent="0">
              <a:buNone/>
            </a:pPr>
            <a:r>
              <a:rPr lang="en-US" dirty="0" err="1">
                <a:latin typeface="Courier" pitchFamily="2" charset="0"/>
              </a:rPr>
              <a:t>nasm</a:t>
            </a:r>
            <a:r>
              <a:rPr lang="en-US" dirty="0">
                <a:latin typeface="Courier" pitchFamily="2" charset="0"/>
              </a:rPr>
              <a:t> -felf64 </a:t>
            </a:r>
            <a:r>
              <a:rPr lang="en-US" dirty="0" err="1">
                <a:latin typeface="Courier" pitchFamily="2" charset="0"/>
              </a:rPr>
              <a:t>example.s</a:t>
            </a:r>
            <a:r>
              <a:rPr lang="en-US" dirty="0">
                <a:latin typeface="Courier" pitchFamily="2" charset="0"/>
              </a:rPr>
              <a:t> -o example</a:t>
            </a:r>
          </a:p>
        </p:txBody>
      </p:sp>
      <p:sp>
        <p:nvSpPr>
          <p:cNvPr id="4" name="Slide Number Placeholder 3">
            <a:extLst>
              <a:ext uri="{FF2B5EF4-FFF2-40B4-BE49-F238E27FC236}">
                <a16:creationId xmlns:a16="http://schemas.microsoft.com/office/drawing/2014/main" id="{DB6CDFD8-4AC1-9644-BD6E-0DC4A2D89487}"/>
              </a:ext>
            </a:extLst>
          </p:cNvPr>
          <p:cNvSpPr>
            <a:spLocks noGrp="1"/>
          </p:cNvSpPr>
          <p:nvPr>
            <p:ph type="sldNum" idx="12"/>
          </p:nvPr>
        </p:nvSpPr>
        <p:spPr/>
        <p:txBody>
          <a:bodyPr/>
          <a:lstStyle/>
          <a:p>
            <a:fld id="{B8AB1F1C-5B97-FA47-A21B-131B164DAC8F}" type="slidenum">
              <a:rPr lang="en-US" smtClean="0"/>
              <a:t>41</a:t>
            </a:fld>
            <a:endParaRPr lang="en-US"/>
          </a:p>
        </p:txBody>
      </p:sp>
      <p:sp>
        <p:nvSpPr>
          <p:cNvPr id="5" name="Rectangle 4">
            <a:extLst>
              <a:ext uri="{FF2B5EF4-FFF2-40B4-BE49-F238E27FC236}">
                <a16:creationId xmlns:a16="http://schemas.microsoft.com/office/drawing/2014/main" id="{BD3F617A-62A5-8443-8DAD-06291DE43950}"/>
              </a:ext>
            </a:extLst>
          </p:cNvPr>
          <p:cNvSpPr/>
          <p:nvPr/>
        </p:nvSpPr>
        <p:spPr>
          <a:xfrm>
            <a:off x="1284513" y="2315483"/>
            <a:ext cx="5551717" cy="2862322"/>
          </a:xfrm>
          <a:prstGeom prst="rect">
            <a:avLst/>
          </a:prstGeom>
        </p:spPr>
        <p:txBody>
          <a:bodyPr wrap="square">
            <a:spAutoFit/>
          </a:bodyPr>
          <a:lstStyle/>
          <a:p>
            <a:r>
              <a:rPr lang="en-US" sz="1800" dirty="0">
                <a:solidFill>
                  <a:srgbClr val="0000FF"/>
                </a:solidFill>
                <a:latin typeface="Courier" pitchFamily="2" charset="0"/>
              </a:rPr>
              <a:t>section</a:t>
            </a:r>
            <a:r>
              <a:rPr lang="en-US" sz="1800" dirty="0">
                <a:latin typeface="Courier" pitchFamily="2" charset="0"/>
              </a:rPr>
              <a:t> </a:t>
            </a:r>
            <a:r>
              <a:rPr lang="en-US" sz="1800" dirty="0">
                <a:solidFill>
                  <a:srgbClr val="880000"/>
                </a:solidFill>
                <a:latin typeface="Courier" pitchFamily="2" charset="0"/>
              </a:rPr>
              <a:t>.data </a:t>
            </a:r>
            <a:r>
              <a:rPr lang="en-US" sz="1800" i="1" dirty="0">
                <a:solidFill>
                  <a:srgbClr val="408080"/>
                </a:solidFill>
                <a:latin typeface="Courier" pitchFamily="2" charset="0"/>
              </a:rPr>
              <a:t>; initialized variable</a:t>
            </a:r>
            <a:endParaRPr lang="en-US" sz="1800" dirty="0">
              <a:solidFill>
                <a:srgbClr val="0000FF"/>
              </a:solidFill>
              <a:latin typeface="Courier" pitchFamily="2" charset="0"/>
            </a:endParaRPr>
          </a:p>
          <a:p>
            <a:r>
              <a:rPr lang="en-US" sz="1800" dirty="0">
                <a:solidFill>
                  <a:srgbClr val="A0A000"/>
                </a:solidFill>
                <a:latin typeface="Courier" pitchFamily="2" charset="0"/>
              </a:rPr>
              <a:t>message:</a:t>
            </a:r>
            <a:r>
              <a:rPr lang="en-US" sz="1800" dirty="0">
                <a:latin typeface="Courier" pitchFamily="2" charset="0"/>
              </a:rPr>
              <a:t>    </a:t>
            </a:r>
            <a:r>
              <a:rPr lang="en-US" sz="1800" dirty="0" err="1">
                <a:solidFill>
                  <a:srgbClr val="0000FF"/>
                </a:solidFill>
                <a:latin typeface="Courier" pitchFamily="2" charset="0"/>
              </a:rPr>
              <a:t>db</a:t>
            </a:r>
            <a:r>
              <a:rPr lang="en-US" sz="1800" dirty="0">
                <a:latin typeface="Courier" pitchFamily="2" charset="0"/>
              </a:rPr>
              <a:t> '</a:t>
            </a:r>
            <a:r>
              <a:rPr lang="en-US" sz="1800" dirty="0">
                <a:solidFill>
                  <a:srgbClr val="880000"/>
                </a:solidFill>
                <a:latin typeface="Courier" pitchFamily="2" charset="0"/>
              </a:rPr>
              <a:t>Hello</a:t>
            </a:r>
            <a:r>
              <a:rPr lang="en-US" sz="1800" dirty="0">
                <a:latin typeface="Courier" pitchFamily="2" charset="0"/>
              </a:rPr>
              <a:t> </a:t>
            </a:r>
            <a:r>
              <a:rPr lang="en-US" sz="1800" dirty="0">
                <a:solidFill>
                  <a:srgbClr val="880000"/>
                </a:solidFill>
                <a:latin typeface="Courier" pitchFamily="2" charset="0"/>
              </a:rPr>
              <a:t>world</a:t>
            </a:r>
            <a:r>
              <a:rPr lang="en-US" sz="1800" dirty="0">
                <a:latin typeface="Courier" pitchFamily="2" charset="0"/>
              </a:rPr>
              <a:t>!'</a:t>
            </a:r>
            <a:endParaRPr lang="en-US" sz="1800" i="1" dirty="0">
              <a:solidFill>
                <a:srgbClr val="408080"/>
              </a:solidFill>
              <a:latin typeface="Courier" pitchFamily="2" charset="0"/>
            </a:endParaRPr>
          </a:p>
          <a:p>
            <a:r>
              <a:rPr lang="en-US" sz="1800" dirty="0">
                <a:solidFill>
                  <a:srgbClr val="0000FF"/>
                </a:solidFill>
                <a:latin typeface="Courier" pitchFamily="2" charset="0"/>
              </a:rPr>
              <a:t>section</a:t>
            </a:r>
            <a:r>
              <a:rPr lang="en-US" sz="1800" dirty="0">
                <a:latin typeface="Courier" pitchFamily="2" charset="0"/>
              </a:rPr>
              <a:t> </a:t>
            </a:r>
            <a:r>
              <a:rPr lang="en-US" sz="1800" dirty="0">
                <a:solidFill>
                  <a:srgbClr val="880000"/>
                </a:solidFill>
                <a:latin typeface="Courier" pitchFamily="2" charset="0"/>
              </a:rPr>
              <a:t>.</a:t>
            </a:r>
            <a:r>
              <a:rPr lang="en-US" sz="1800" dirty="0" err="1">
                <a:solidFill>
                  <a:srgbClr val="880000"/>
                </a:solidFill>
                <a:latin typeface="Courier" pitchFamily="2" charset="0"/>
              </a:rPr>
              <a:t>bss</a:t>
            </a:r>
            <a:r>
              <a:rPr lang="en-US" sz="1800" dirty="0">
                <a:solidFill>
                  <a:srgbClr val="880000"/>
                </a:solidFill>
                <a:latin typeface="Courier" pitchFamily="2" charset="0"/>
              </a:rPr>
              <a:t> </a:t>
            </a:r>
            <a:r>
              <a:rPr lang="en-US" sz="1800" i="1" dirty="0">
                <a:solidFill>
                  <a:srgbClr val="408080"/>
                </a:solidFill>
                <a:latin typeface="Courier" pitchFamily="2" charset="0"/>
              </a:rPr>
              <a:t>; uninitialized variable</a:t>
            </a:r>
            <a:endParaRPr lang="en-US" sz="1800" dirty="0">
              <a:solidFill>
                <a:srgbClr val="0000FF"/>
              </a:solidFill>
              <a:latin typeface="Courier" pitchFamily="2" charset="0"/>
            </a:endParaRPr>
          </a:p>
          <a:p>
            <a:r>
              <a:rPr lang="en-US" sz="1800" dirty="0">
                <a:solidFill>
                  <a:srgbClr val="A0A000"/>
                </a:solidFill>
                <a:latin typeface="Courier" pitchFamily="2" charset="0"/>
              </a:rPr>
              <a:t>filename:</a:t>
            </a:r>
            <a:r>
              <a:rPr lang="en-US" sz="1800" dirty="0">
                <a:latin typeface="Courier" pitchFamily="2" charset="0"/>
              </a:rPr>
              <a:t>   </a:t>
            </a:r>
            <a:r>
              <a:rPr lang="en-US" sz="1800" dirty="0" err="1">
                <a:solidFill>
                  <a:srgbClr val="0000FF"/>
                </a:solidFill>
                <a:latin typeface="Courier" pitchFamily="2" charset="0"/>
              </a:rPr>
              <a:t>resb</a:t>
            </a:r>
            <a:r>
              <a:rPr lang="en-US" sz="1800" dirty="0">
                <a:latin typeface="Courier" pitchFamily="2" charset="0"/>
              </a:rPr>
              <a:t>  </a:t>
            </a:r>
            <a:r>
              <a:rPr lang="en-US" sz="1800" dirty="0">
                <a:solidFill>
                  <a:srgbClr val="666666"/>
                </a:solidFill>
                <a:latin typeface="Courier" pitchFamily="2" charset="0"/>
              </a:rPr>
              <a:t>255</a:t>
            </a:r>
            <a:r>
              <a:rPr lang="en-US" sz="1800" dirty="0">
                <a:latin typeface="Courier" pitchFamily="2" charset="0"/>
              </a:rPr>
              <a:t> </a:t>
            </a:r>
            <a:r>
              <a:rPr lang="en-US" sz="1800" i="1" dirty="0">
                <a:solidFill>
                  <a:srgbClr val="408080"/>
                </a:solidFill>
                <a:latin typeface="Courier" pitchFamily="2" charset="0"/>
              </a:rPr>
              <a:t>; Reserve 255 bytes</a:t>
            </a:r>
            <a:endParaRPr lang="en-US" sz="1800" dirty="0">
              <a:solidFill>
                <a:srgbClr val="408080"/>
              </a:solidFill>
              <a:latin typeface="Courier" pitchFamily="2" charset="0"/>
            </a:endParaRPr>
          </a:p>
          <a:p>
            <a:r>
              <a:rPr lang="en-US" sz="1800" dirty="0">
                <a:solidFill>
                  <a:srgbClr val="0000FF"/>
                </a:solidFill>
                <a:latin typeface="Courier" pitchFamily="2" charset="0"/>
              </a:rPr>
              <a:t>section</a:t>
            </a:r>
            <a:r>
              <a:rPr lang="en-US" sz="1800" dirty="0">
                <a:latin typeface="Courier" pitchFamily="2" charset="0"/>
              </a:rPr>
              <a:t> </a:t>
            </a:r>
            <a:r>
              <a:rPr lang="en-US" sz="1800" dirty="0">
                <a:solidFill>
                  <a:srgbClr val="880000"/>
                </a:solidFill>
                <a:latin typeface="Courier" pitchFamily="2" charset="0"/>
              </a:rPr>
              <a:t>.text</a:t>
            </a:r>
            <a:r>
              <a:rPr lang="en-US" sz="1800" dirty="0">
                <a:solidFill>
                  <a:srgbClr val="0000FF"/>
                </a:solidFill>
                <a:latin typeface="Courier" pitchFamily="2" charset="0"/>
              </a:rPr>
              <a:t> </a:t>
            </a:r>
            <a:r>
              <a:rPr lang="en-US" sz="1800" i="1" dirty="0">
                <a:solidFill>
                  <a:srgbClr val="408080"/>
                </a:solidFill>
                <a:latin typeface="Courier" pitchFamily="2" charset="0"/>
              </a:rPr>
              <a:t>; Code goes here</a:t>
            </a:r>
            <a:endParaRPr lang="en-US" sz="1800" dirty="0">
              <a:solidFill>
                <a:srgbClr val="0000FF"/>
              </a:solidFill>
              <a:latin typeface="Courier" pitchFamily="2" charset="0"/>
            </a:endParaRPr>
          </a:p>
          <a:p>
            <a:endParaRPr lang="en-US" sz="1800" dirty="0">
              <a:solidFill>
                <a:srgbClr val="0000FF"/>
              </a:solidFill>
              <a:latin typeface="Courier" pitchFamily="2" charset="0"/>
            </a:endParaRPr>
          </a:p>
          <a:p>
            <a:r>
              <a:rPr lang="en-US" sz="1800" dirty="0">
                <a:solidFill>
                  <a:srgbClr val="0000FF"/>
                </a:solidFill>
                <a:latin typeface="Courier" pitchFamily="2" charset="0"/>
              </a:rPr>
              <a:t>global</a:t>
            </a:r>
            <a:r>
              <a:rPr lang="en-US" sz="1800" dirty="0">
                <a:latin typeface="Courier" pitchFamily="2" charset="0"/>
              </a:rPr>
              <a:t> </a:t>
            </a:r>
            <a:r>
              <a:rPr lang="en-US" sz="1800" dirty="0">
                <a:solidFill>
                  <a:srgbClr val="880000"/>
                </a:solidFill>
                <a:latin typeface="Courier" pitchFamily="2" charset="0"/>
              </a:rPr>
              <a:t>_start</a:t>
            </a:r>
            <a:endParaRPr lang="en-US" sz="1800" dirty="0">
              <a:solidFill>
                <a:srgbClr val="0000FF"/>
              </a:solidFill>
              <a:latin typeface="Courier" pitchFamily="2" charset="0"/>
            </a:endParaRPr>
          </a:p>
          <a:p>
            <a:r>
              <a:rPr lang="en-US" sz="1800" dirty="0">
                <a:solidFill>
                  <a:srgbClr val="A0A000"/>
                </a:solidFill>
                <a:latin typeface="Courier" pitchFamily="2" charset="0"/>
              </a:rPr>
              <a:t>_start:</a:t>
            </a:r>
          </a:p>
          <a:p>
            <a:r>
              <a:rPr lang="en-US" sz="1800" dirty="0">
                <a:latin typeface="Courier" pitchFamily="2" charset="0"/>
              </a:rPr>
              <a:t>  </a:t>
            </a:r>
            <a:r>
              <a:rPr lang="en-US" sz="1800" dirty="0">
                <a:solidFill>
                  <a:srgbClr val="0000FF"/>
                </a:solidFill>
                <a:latin typeface="Courier" pitchFamily="2" charset="0"/>
              </a:rPr>
              <a:t>mov</a:t>
            </a:r>
            <a:r>
              <a:rPr lang="en-US" sz="1800" dirty="0">
                <a:latin typeface="Courier" pitchFamily="2" charset="0"/>
              </a:rPr>
              <a:t> </a:t>
            </a:r>
            <a:r>
              <a:rPr lang="en-US" sz="1800" dirty="0" err="1">
                <a:solidFill>
                  <a:srgbClr val="880000"/>
                </a:solidFill>
                <a:latin typeface="Courier" pitchFamily="2" charset="0"/>
              </a:rPr>
              <a:t>edx</a:t>
            </a:r>
            <a:r>
              <a:rPr lang="en-US" sz="1800" dirty="0">
                <a:latin typeface="Courier" pitchFamily="2" charset="0"/>
              </a:rPr>
              <a:t>, </a:t>
            </a:r>
            <a:r>
              <a:rPr lang="en-US" sz="1800" dirty="0">
                <a:solidFill>
                  <a:srgbClr val="880000"/>
                </a:solidFill>
                <a:latin typeface="Courier" pitchFamily="2" charset="0"/>
              </a:rPr>
              <a:t>$message</a:t>
            </a:r>
          </a:p>
        </p:txBody>
      </p:sp>
    </p:spTree>
    <p:extLst>
      <p:ext uri="{BB962C8B-B14F-4D97-AF65-F5344CB8AC3E}">
        <p14:creationId xmlns:p14="http://schemas.microsoft.com/office/powerpoint/2010/main" val="4088714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EB5-68D4-F641-B467-4FF458029784}"/>
              </a:ext>
            </a:extLst>
          </p:cNvPr>
          <p:cNvSpPr>
            <a:spLocks noGrp="1"/>
          </p:cNvSpPr>
          <p:nvPr>
            <p:ph type="title"/>
          </p:nvPr>
        </p:nvSpPr>
        <p:spPr/>
        <p:txBody>
          <a:bodyPr/>
          <a:lstStyle/>
          <a:p>
            <a:r>
              <a:rPr lang="en-US" dirty="0"/>
              <a:t>compile disassembly: method 2</a:t>
            </a:r>
          </a:p>
        </p:txBody>
      </p:sp>
      <p:sp>
        <p:nvSpPr>
          <p:cNvPr id="3" name="Text Placeholder 2">
            <a:extLst>
              <a:ext uri="{FF2B5EF4-FFF2-40B4-BE49-F238E27FC236}">
                <a16:creationId xmlns:a16="http://schemas.microsoft.com/office/drawing/2014/main" id="{002ED420-AD69-474A-86B1-07F24B068ACE}"/>
              </a:ext>
            </a:extLst>
          </p:cNvPr>
          <p:cNvSpPr>
            <a:spLocks noGrp="1"/>
          </p:cNvSpPr>
          <p:nvPr>
            <p:ph type="body" idx="1"/>
          </p:nvPr>
        </p:nvSpPr>
        <p:spPr>
          <a:xfrm>
            <a:off x="2095501" y="4865914"/>
            <a:ext cx="7569298" cy="727030"/>
          </a:xfrm>
        </p:spPr>
        <p:txBody>
          <a:bodyPr/>
          <a:lstStyle/>
          <a:p>
            <a:pPr marL="50799" indent="0">
              <a:buNone/>
            </a:pPr>
            <a:r>
              <a:rPr lang="en-US" dirty="0" err="1">
                <a:latin typeface="Courier" pitchFamily="2" charset="0"/>
              </a:rPr>
              <a:t>gcc</a:t>
            </a:r>
            <a:r>
              <a:rPr lang="en-US" dirty="0">
                <a:latin typeface="Courier" pitchFamily="2" charset="0"/>
              </a:rPr>
              <a:t> -</a:t>
            </a:r>
            <a:r>
              <a:rPr lang="en-US" dirty="0" err="1">
                <a:latin typeface="Courier" pitchFamily="2" charset="0"/>
              </a:rPr>
              <a:t>nostdlib</a:t>
            </a:r>
            <a:r>
              <a:rPr lang="en-US" dirty="0">
                <a:latin typeface="Courier" pitchFamily="2" charset="0"/>
              </a:rPr>
              <a:t> -static ./</a:t>
            </a:r>
            <a:r>
              <a:rPr lang="en-US" dirty="0" err="1">
                <a:latin typeface="Courier" pitchFamily="2" charset="0"/>
              </a:rPr>
              <a:t>example.s</a:t>
            </a:r>
            <a:r>
              <a:rPr lang="en-US" dirty="0">
                <a:latin typeface="Courier" pitchFamily="2" charset="0"/>
              </a:rPr>
              <a:t> </a:t>
            </a:r>
          </a:p>
        </p:txBody>
      </p:sp>
      <p:sp>
        <p:nvSpPr>
          <p:cNvPr id="4" name="Slide Number Placeholder 3">
            <a:extLst>
              <a:ext uri="{FF2B5EF4-FFF2-40B4-BE49-F238E27FC236}">
                <a16:creationId xmlns:a16="http://schemas.microsoft.com/office/drawing/2014/main" id="{DB6CDFD8-4AC1-9644-BD6E-0DC4A2D89487}"/>
              </a:ext>
            </a:extLst>
          </p:cNvPr>
          <p:cNvSpPr>
            <a:spLocks noGrp="1"/>
          </p:cNvSpPr>
          <p:nvPr>
            <p:ph type="sldNum" idx="12"/>
          </p:nvPr>
        </p:nvSpPr>
        <p:spPr/>
        <p:txBody>
          <a:bodyPr/>
          <a:lstStyle/>
          <a:p>
            <a:fld id="{B8AB1F1C-5B97-FA47-A21B-131B164DAC8F}" type="slidenum">
              <a:rPr lang="en-US" smtClean="0"/>
              <a:t>42</a:t>
            </a:fld>
            <a:endParaRPr lang="en-US"/>
          </a:p>
        </p:txBody>
      </p:sp>
      <p:sp>
        <p:nvSpPr>
          <p:cNvPr id="6" name="Rectangle 5">
            <a:extLst>
              <a:ext uri="{FF2B5EF4-FFF2-40B4-BE49-F238E27FC236}">
                <a16:creationId xmlns:a16="http://schemas.microsoft.com/office/drawing/2014/main" id="{55E72065-6630-6740-A47B-0F087FB70B84}"/>
              </a:ext>
            </a:extLst>
          </p:cNvPr>
          <p:cNvSpPr/>
          <p:nvPr/>
        </p:nvSpPr>
        <p:spPr>
          <a:xfrm>
            <a:off x="2095501" y="2402567"/>
            <a:ext cx="4000499" cy="2246769"/>
          </a:xfrm>
          <a:prstGeom prst="rect">
            <a:avLst/>
          </a:prstGeom>
        </p:spPr>
        <p:txBody>
          <a:bodyPr wrap="square">
            <a:spAutoFit/>
          </a:bodyPr>
          <a:lstStyle/>
          <a:p>
            <a:r>
              <a:rPr lang="en-US" sz="2000" dirty="0">
                <a:solidFill>
                  <a:srgbClr val="7D9029"/>
                </a:solidFill>
                <a:latin typeface="Courier" pitchFamily="2" charset="0"/>
              </a:rPr>
              <a:t>.global</a:t>
            </a:r>
            <a:r>
              <a:rPr lang="en-US" sz="2000" dirty="0">
                <a:latin typeface="Courier" pitchFamily="2" charset="0"/>
              </a:rPr>
              <a:t> </a:t>
            </a:r>
            <a:r>
              <a:rPr lang="en-US" sz="2000" dirty="0">
                <a:solidFill>
                  <a:srgbClr val="880000"/>
                </a:solidFill>
                <a:latin typeface="Courier" pitchFamily="2" charset="0"/>
              </a:rPr>
              <a:t>_start</a:t>
            </a:r>
            <a:endParaRPr lang="en-US" sz="2000" dirty="0">
              <a:solidFill>
                <a:srgbClr val="7D9029"/>
              </a:solidFill>
              <a:latin typeface="Courier" pitchFamily="2" charset="0"/>
            </a:endParaRPr>
          </a:p>
          <a:p>
            <a:r>
              <a:rPr lang="en-US" sz="2000" dirty="0">
                <a:solidFill>
                  <a:srgbClr val="A0A000"/>
                </a:solidFill>
                <a:latin typeface="Courier" pitchFamily="2" charset="0"/>
              </a:rPr>
              <a:t>_start:</a:t>
            </a:r>
          </a:p>
          <a:p>
            <a:r>
              <a:rPr lang="en-US" sz="2000" dirty="0">
                <a:solidFill>
                  <a:srgbClr val="7D9029"/>
                </a:solidFill>
                <a:latin typeface="Courier" pitchFamily="2" charset="0"/>
              </a:rPr>
              <a:t>.</a:t>
            </a:r>
            <a:r>
              <a:rPr lang="en-US" sz="2000" dirty="0" err="1">
                <a:solidFill>
                  <a:srgbClr val="7D9029"/>
                </a:solidFill>
                <a:latin typeface="Courier" pitchFamily="2" charset="0"/>
              </a:rPr>
              <a:t>intel_syntax</a:t>
            </a:r>
            <a:r>
              <a:rPr lang="en-US" sz="2000" dirty="0">
                <a:latin typeface="Courier" pitchFamily="2" charset="0"/>
              </a:rPr>
              <a:t> </a:t>
            </a:r>
            <a:r>
              <a:rPr lang="en-US" sz="2000" dirty="0" err="1">
                <a:solidFill>
                  <a:srgbClr val="880000"/>
                </a:solidFill>
                <a:latin typeface="Courier" pitchFamily="2" charset="0"/>
              </a:rPr>
              <a:t>noprefix</a:t>
            </a:r>
            <a:endParaRPr lang="en-US" sz="2000" dirty="0">
              <a:solidFill>
                <a:srgbClr val="7D9029"/>
              </a:solidFill>
              <a:latin typeface="Courier" pitchFamily="2" charset="0"/>
            </a:endParaRPr>
          </a:p>
          <a:p>
            <a:r>
              <a:rPr lang="en-US" sz="2000" dirty="0">
                <a:latin typeface="Courier" pitchFamily="2" charset="0"/>
              </a:rPr>
              <a:t>  </a:t>
            </a:r>
            <a:r>
              <a:rPr lang="en-US" sz="2000" dirty="0">
                <a:solidFill>
                  <a:srgbClr val="0000FF"/>
                </a:solidFill>
                <a:latin typeface="Courier" pitchFamily="2" charset="0"/>
              </a:rPr>
              <a:t>mov</a:t>
            </a:r>
            <a:r>
              <a:rPr lang="en-US" sz="2000" dirty="0">
                <a:latin typeface="Courier" pitchFamily="2" charset="0"/>
              </a:rPr>
              <a:t> </a:t>
            </a:r>
            <a:r>
              <a:rPr lang="en-US" sz="2000" dirty="0" err="1">
                <a:solidFill>
                  <a:srgbClr val="880000"/>
                </a:solidFill>
                <a:latin typeface="Courier" pitchFamily="2" charset="0"/>
              </a:rPr>
              <a:t>rdx</a:t>
            </a:r>
            <a:r>
              <a:rPr lang="en-US" sz="2000" dirty="0">
                <a:latin typeface="Courier" pitchFamily="2" charset="0"/>
              </a:rPr>
              <a:t>, </a:t>
            </a:r>
            <a:r>
              <a:rPr lang="en-US" sz="2000" dirty="0">
                <a:solidFill>
                  <a:srgbClr val="880000"/>
                </a:solidFill>
                <a:latin typeface="Courier" pitchFamily="2" charset="0"/>
              </a:rPr>
              <a:t>message</a:t>
            </a:r>
          </a:p>
          <a:p>
            <a:r>
              <a:rPr lang="en-US" sz="2000" dirty="0">
                <a:solidFill>
                  <a:srgbClr val="880000"/>
                </a:solidFill>
                <a:latin typeface="Courier" pitchFamily="2" charset="0"/>
              </a:rPr>
              <a:t>  </a:t>
            </a:r>
            <a:endParaRPr lang="en-US" sz="2000" dirty="0">
              <a:latin typeface="Courier" pitchFamily="2" charset="0"/>
            </a:endParaRPr>
          </a:p>
          <a:p>
            <a:r>
              <a:rPr lang="en-US" sz="2000" dirty="0">
                <a:solidFill>
                  <a:srgbClr val="A0A000"/>
                </a:solidFill>
                <a:latin typeface="Courier" pitchFamily="2" charset="0"/>
              </a:rPr>
              <a:t>message:</a:t>
            </a:r>
          </a:p>
          <a:p>
            <a:r>
              <a:rPr lang="en-US" sz="2000" dirty="0">
                <a:latin typeface="Courier" pitchFamily="2" charset="0"/>
              </a:rPr>
              <a:t>  </a:t>
            </a:r>
            <a:r>
              <a:rPr lang="en-US" sz="2000" dirty="0">
                <a:solidFill>
                  <a:srgbClr val="7D9029"/>
                </a:solidFill>
                <a:latin typeface="Courier" pitchFamily="2" charset="0"/>
              </a:rPr>
              <a:t>.string</a:t>
            </a:r>
            <a:r>
              <a:rPr lang="en-US" sz="2000" dirty="0">
                <a:latin typeface="Courier" pitchFamily="2" charset="0"/>
              </a:rPr>
              <a:t> </a:t>
            </a:r>
            <a:r>
              <a:rPr lang="en-US" sz="2000" dirty="0">
                <a:solidFill>
                  <a:srgbClr val="BA2121"/>
                </a:solidFill>
                <a:latin typeface="Courier" pitchFamily="2" charset="0"/>
              </a:rPr>
              <a:t>"</a:t>
            </a:r>
            <a:r>
              <a:rPr lang="en-US" sz="2000" dirty="0" err="1">
                <a:solidFill>
                  <a:srgbClr val="BA2121"/>
                </a:solidFill>
                <a:latin typeface="Courier" pitchFamily="2" charset="0"/>
              </a:rPr>
              <a:t>abc</a:t>
            </a:r>
            <a:r>
              <a:rPr lang="en-US" sz="2000" dirty="0">
                <a:solidFill>
                  <a:srgbClr val="BA2121"/>
                </a:solidFill>
                <a:latin typeface="Courier" pitchFamily="2" charset="0"/>
              </a:rPr>
              <a:t>"</a:t>
            </a:r>
            <a:endParaRPr lang="en-US" sz="2000" dirty="0">
              <a:solidFill>
                <a:srgbClr val="7D9029"/>
              </a:solidFill>
              <a:effectLst/>
              <a:latin typeface="Courier" pitchFamily="2" charset="0"/>
            </a:endParaRPr>
          </a:p>
        </p:txBody>
      </p:sp>
    </p:spTree>
    <p:extLst>
      <p:ext uri="{BB962C8B-B14F-4D97-AF65-F5344CB8AC3E}">
        <p14:creationId xmlns:p14="http://schemas.microsoft.com/office/powerpoint/2010/main" val="1812773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2E88-5DEF-6B42-9988-E3FC54BE6A07}"/>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8C3E0547-7376-7941-AB7C-871EB51B8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5C7E43-2C10-BA44-B6C1-D1629DA871E1}"/>
              </a:ext>
            </a:extLst>
          </p:cNvPr>
          <p:cNvSpPr>
            <a:spLocks noGrp="1"/>
          </p:cNvSpPr>
          <p:nvPr>
            <p:ph type="sldNum" idx="12"/>
          </p:nvPr>
        </p:nvSpPr>
        <p:spPr/>
        <p:txBody>
          <a:bodyPr/>
          <a:lstStyle/>
          <a:p>
            <a:fld id="{B8AB1F1C-5B97-FA47-A21B-131B164DAC8F}" type="slidenum">
              <a:rPr lang="en-US" smtClean="0"/>
              <a:t>43</a:t>
            </a:fld>
            <a:endParaRPr lang="en-US"/>
          </a:p>
        </p:txBody>
      </p:sp>
    </p:spTree>
    <p:extLst>
      <p:ext uri="{BB962C8B-B14F-4D97-AF65-F5344CB8AC3E}">
        <p14:creationId xmlns:p14="http://schemas.microsoft.com/office/powerpoint/2010/main" val="2731675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86A17-9600-8D4F-9D4D-B7D4FF02A3B2}"/>
              </a:ext>
            </a:extLst>
          </p:cNvPr>
          <p:cNvSpPr>
            <a:spLocks noGrp="1"/>
          </p:cNvSpPr>
          <p:nvPr>
            <p:ph type="ctrTitle"/>
          </p:nvPr>
        </p:nvSpPr>
        <p:spPr/>
        <p:txBody>
          <a:bodyPr/>
          <a:lstStyle/>
          <a:p>
            <a:r>
              <a:rPr lang="en-US" dirty="0"/>
              <a:t>In-class Lab</a:t>
            </a:r>
          </a:p>
        </p:txBody>
      </p:sp>
    </p:spTree>
    <p:extLst>
      <p:ext uri="{BB962C8B-B14F-4D97-AF65-F5344CB8AC3E}">
        <p14:creationId xmlns:p14="http://schemas.microsoft.com/office/powerpoint/2010/main" val="4192846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D8A7-6A21-1C41-BA68-71B97C8797C6}"/>
              </a:ext>
            </a:extLst>
          </p:cNvPr>
          <p:cNvSpPr>
            <a:spLocks noGrp="1"/>
          </p:cNvSpPr>
          <p:nvPr>
            <p:ph type="title"/>
          </p:nvPr>
        </p:nvSpPr>
        <p:spPr/>
        <p:txBody>
          <a:bodyPr/>
          <a:lstStyle/>
          <a:p>
            <a:r>
              <a:rPr lang="en-US" dirty="0"/>
              <a:t>Goal: Log in your participation</a:t>
            </a:r>
          </a:p>
        </p:txBody>
      </p:sp>
      <p:sp>
        <p:nvSpPr>
          <p:cNvPr id="3" name="Text Placeholder 2">
            <a:extLst>
              <a:ext uri="{FF2B5EF4-FFF2-40B4-BE49-F238E27FC236}">
                <a16:creationId xmlns:a16="http://schemas.microsoft.com/office/drawing/2014/main" id="{266635A7-9BA8-F548-AA6E-8D87C802D13D}"/>
              </a:ext>
            </a:extLst>
          </p:cNvPr>
          <p:cNvSpPr>
            <a:spLocks noGrp="1"/>
          </p:cNvSpPr>
          <p:nvPr>
            <p:ph type="body" idx="1"/>
          </p:nvPr>
        </p:nvSpPr>
        <p:spPr/>
        <p:txBody>
          <a:bodyPr/>
          <a:lstStyle/>
          <a:p>
            <a:pPr marL="50799" indent="0">
              <a:buNone/>
            </a:pPr>
            <a:r>
              <a:rPr lang="en-US" dirty="0"/>
              <a:t>Service IP:  107.21.135.41              Port: 3333</a:t>
            </a:r>
          </a:p>
          <a:p>
            <a:pPr marL="50799" indent="0">
              <a:buNone/>
            </a:pPr>
            <a:endParaRPr lang="en-US" dirty="0"/>
          </a:p>
          <a:p>
            <a:pPr marL="50799" indent="0">
              <a:buNone/>
            </a:pPr>
            <a:r>
              <a:rPr lang="en-US" dirty="0"/>
              <a:t>Connect to the server: </a:t>
            </a:r>
            <a:r>
              <a:rPr lang="en-US" dirty="0">
                <a:latin typeface="Courier" pitchFamily="2" charset="0"/>
              </a:rPr>
              <a:t>nc 107.21.135.41 3333</a:t>
            </a:r>
          </a:p>
          <a:p>
            <a:pPr marL="50799" indent="0">
              <a:buNone/>
            </a:pPr>
            <a:endParaRPr lang="en-US" dirty="0"/>
          </a:p>
          <a:p>
            <a:pPr marL="50799" indent="0">
              <a:buNone/>
            </a:pPr>
            <a:r>
              <a:rPr lang="en-US" dirty="0"/>
              <a:t>Service file:</a:t>
            </a:r>
          </a:p>
          <a:p>
            <a:pPr marL="50799" indent="0">
              <a:buNone/>
            </a:pPr>
            <a:r>
              <a:rPr lang="en-US" sz="2000" dirty="0">
                <a:solidFill>
                  <a:schemeClr val="accent6"/>
                </a:solidFill>
                <a:hlinkClick r:id="rId3">
                  <a:extLst>
                    <a:ext uri="{A12FA001-AC4F-418D-AE19-62706E023703}">
                      <ahyp:hlinkClr xmlns:ahyp="http://schemas.microsoft.com/office/drawing/2018/hyperlinkcolor" val="tx"/>
                    </a:ext>
                  </a:extLst>
                </a:hlinkClick>
              </a:rPr>
              <a:t>https://cse545.tiffanybao.com/labs/week4/service.c</a:t>
            </a:r>
            <a:endParaRPr lang="en-US" sz="2000" dirty="0">
              <a:solidFill>
                <a:schemeClr val="accent6"/>
              </a:solidFill>
            </a:endParaRPr>
          </a:p>
          <a:p>
            <a:pPr marL="50799" indent="0">
              <a:buNone/>
            </a:pPr>
            <a:r>
              <a:rPr lang="en-US" sz="2000" dirty="0">
                <a:solidFill>
                  <a:schemeClr val="accent6"/>
                </a:solidFill>
                <a:hlinkClick r:id="rId4">
                  <a:extLst>
                    <a:ext uri="{A12FA001-AC4F-418D-AE19-62706E023703}">
                      <ahyp:hlinkClr xmlns:ahyp="http://schemas.microsoft.com/office/drawing/2018/hyperlinkcolor" val="tx"/>
                    </a:ext>
                  </a:extLst>
                </a:hlinkClick>
              </a:rPr>
              <a:t>https://cse545.tiffanybao.com/labs/week4/service</a:t>
            </a:r>
            <a:endParaRPr lang="en-US" sz="2000" dirty="0">
              <a:solidFill>
                <a:schemeClr val="accent6"/>
              </a:solidFill>
            </a:endParaRPr>
          </a:p>
        </p:txBody>
      </p:sp>
    </p:spTree>
    <p:extLst>
      <p:ext uri="{BB962C8B-B14F-4D97-AF65-F5344CB8AC3E}">
        <p14:creationId xmlns:p14="http://schemas.microsoft.com/office/powerpoint/2010/main" val="1514631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0C49-AA58-354D-A760-BDA8758763FE}"/>
              </a:ext>
            </a:extLst>
          </p:cNvPr>
          <p:cNvSpPr>
            <a:spLocks noGrp="1"/>
          </p:cNvSpPr>
          <p:nvPr>
            <p:ph type="title"/>
          </p:nvPr>
        </p:nvSpPr>
        <p:spPr/>
        <p:txBody>
          <a:bodyPr/>
          <a:lstStyle/>
          <a:p>
            <a:r>
              <a:rPr lang="en-US" dirty="0"/>
              <a:t>PIE == Position Independent Executables</a:t>
            </a:r>
          </a:p>
        </p:txBody>
      </p:sp>
      <p:sp>
        <p:nvSpPr>
          <p:cNvPr id="3" name="Text Placeholder 2">
            <a:extLst>
              <a:ext uri="{FF2B5EF4-FFF2-40B4-BE49-F238E27FC236}">
                <a16:creationId xmlns:a16="http://schemas.microsoft.com/office/drawing/2014/main" id="{99546545-AC36-C244-9F9E-168112C14F8A}"/>
              </a:ext>
            </a:extLst>
          </p:cNvPr>
          <p:cNvSpPr>
            <a:spLocks noGrp="1"/>
          </p:cNvSpPr>
          <p:nvPr>
            <p:ph type="body" idx="1"/>
          </p:nvPr>
        </p:nvSpPr>
        <p:spPr/>
        <p:txBody>
          <a:bodyPr/>
          <a:lstStyle/>
          <a:p>
            <a:r>
              <a:rPr lang="en-US" dirty="0"/>
              <a:t>alias: PIC, position independent code</a:t>
            </a:r>
          </a:p>
          <a:p>
            <a:endParaRPr lang="en-US" dirty="0"/>
          </a:p>
        </p:txBody>
      </p:sp>
      <p:sp>
        <p:nvSpPr>
          <p:cNvPr id="4" name="Slide Number Placeholder 3">
            <a:extLst>
              <a:ext uri="{FF2B5EF4-FFF2-40B4-BE49-F238E27FC236}">
                <a16:creationId xmlns:a16="http://schemas.microsoft.com/office/drawing/2014/main" id="{0D9E9740-0469-2A49-B74A-A844C4C17F40}"/>
              </a:ext>
            </a:extLst>
          </p:cNvPr>
          <p:cNvSpPr>
            <a:spLocks noGrp="1"/>
          </p:cNvSpPr>
          <p:nvPr>
            <p:ph type="sldNum" idx="12"/>
          </p:nvPr>
        </p:nvSpPr>
        <p:spPr/>
        <p:txBody>
          <a:bodyPr/>
          <a:lstStyle/>
          <a:p>
            <a:fld id="{B8AB1F1C-5B97-FA47-A21B-131B164DAC8F}" type="slidenum">
              <a:rPr lang="en-US" smtClean="0"/>
              <a:t>46</a:t>
            </a:fld>
            <a:endParaRPr lang="en-US"/>
          </a:p>
        </p:txBody>
      </p:sp>
      <p:pic>
        <p:nvPicPr>
          <p:cNvPr id="5" name="Picture 4">
            <a:extLst>
              <a:ext uri="{FF2B5EF4-FFF2-40B4-BE49-F238E27FC236}">
                <a16:creationId xmlns:a16="http://schemas.microsoft.com/office/drawing/2014/main" id="{C14A93CF-F302-EB48-B47B-D548CC67786F}"/>
              </a:ext>
            </a:extLst>
          </p:cNvPr>
          <p:cNvPicPr>
            <a:picLocks noChangeAspect="1"/>
          </p:cNvPicPr>
          <p:nvPr/>
        </p:nvPicPr>
        <p:blipFill rotWithShape="1">
          <a:blip r:embed="rId2"/>
          <a:srcRect r="62816" b="76052"/>
          <a:stretch/>
        </p:blipFill>
        <p:spPr>
          <a:xfrm>
            <a:off x="6631361" y="2944514"/>
            <a:ext cx="3236121" cy="2662466"/>
          </a:xfrm>
          <a:prstGeom prst="rect">
            <a:avLst/>
          </a:prstGeom>
        </p:spPr>
      </p:pic>
      <p:pic>
        <p:nvPicPr>
          <p:cNvPr id="6" name="Picture 5">
            <a:extLst>
              <a:ext uri="{FF2B5EF4-FFF2-40B4-BE49-F238E27FC236}">
                <a16:creationId xmlns:a16="http://schemas.microsoft.com/office/drawing/2014/main" id="{F1217ED5-1036-1149-9777-7B8653ECD5E5}"/>
              </a:ext>
            </a:extLst>
          </p:cNvPr>
          <p:cNvPicPr>
            <a:picLocks noChangeAspect="1"/>
          </p:cNvPicPr>
          <p:nvPr/>
        </p:nvPicPr>
        <p:blipFill rotWithShape="1">
          <a:blip r:embed="rId3"/>
          <a:srcRect r="43224" b="43340"/>
          <a:stretch/>
        </p:blipFill>
        <p:spPr>
          <a:xfrm>
            <a:off x="2164507" y="2944514"/>
            <a:ext cx="3396133" cy="2662466"/>
          </a:xfrm>
          <a:prstGeom prst="rect">
            <a:avLst/>
          </a:prstGeom>
        </p:spPr>
      </p:pic>
    </p:spTree>
    <p:extLst>
      <p:ext uri="{BB962C8B-B14F-4D97-AF65-F5344CB8AC3E}">
        <p14:creationId xmlns:p14="http://schemas.microsoft.com/office/powerpoint/2010/main" val="312358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9B990C-E913-854D-A1AA-578168E7FEE8}"/>
              </a:ext>
            </a:extLst>
          </p:cNvPr>
          <p:cNvSpPr>
            <a:spLocks noGrp="1"/>
          </p:cNvSpPr>
          <p:nvPr>
            <p:ph type="body" idx="1"/>
          </p:nvPr>
        </p:nvSpPr>
        <p:spPr>
          <a:xfrm>
            <a:off x="1402733" y="1424763"/>
            <a:ext cx="9290766" cy="4483867"/>
          </a:xfrm>
        </p:spPr>
        <p:txBody>
          <a:bodyPr/>
          <a:lstStyle/>
          <a:p>
            <a:pPr marL="50799" indent="0">
              <a:buNone/>
            </a:pPr>
            <a:r>
              <a:rPr lang="en-US" dirty="0"/>
              <a:t>0101000101000100111110101000101000101000100111110101000101000101000100111110101000101000101000100111110101000101000101000100111110101000101001001101001110001010001001111101010001010001010001001111101010001010001010001001111100101000101000100111110101000101000101000100111110101000101000101000100111110101000101000101000100111110101000101000101000100111110101000101001001101001110001010001001111101010001010001010001001111101010001010001010001001111100101000101000100111110101000101000101000100111110101000101000101000100111110101000101000101000100111110110101000100100110100111000101000100111110101</a:t>
            </a:r>
          </a:p>
          <a:p>
            <a:pPr marL="50799" indent="0">
              <a:buNone/>
            </a:pPr>
            <a:endParaRPr lang="en-US" dirty="0"/>
          </a:p>
          <a:p>
            <a:endParaRPr lang="en-US" dirty="0"/>
          </a:p>
        </p:txBody>
      </p:sp>
      <p:sp>
        <p:nvSpPr>
          <p:cNvPr id="4" name="TextBox 3">
            <a:extLst>
              <a:ext uri="{FF2B5EF4-FFF2-40B4-BE49-F238E27FC236}">
                <a16:creationId xmlns:a16="http://schemas.microsoft.com/office/drawing/2014/main" id="{ABF329C4-54FA-B941-BF09-5D7F2DE6E782}"/>
              </a:ext>
            </a:extLst>
          </p:cNvPr>
          <p:cNvSpPr txBox="1"/>
          <p:nvPr/>
        </p:nvSpPr>
        <p:spPr>
          <a:xfrm>
            <a:off x="3937553" y="2644170"/>
            <a:ext cx="4221126" cy="1569660"/>
          </a:xfrm>
          <a:prstGeom prst="rect">
            <a:avLst/>
          </a:prstGeom>
          <a:ln w="3810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600" b="1" dirty="0">
                <a:solidFill>
                  <a:schemeClr val="accent4"/>
                </a:solidFill>
                <a:latin typeface="Sniglet" pitchFamily="82" charset="0"/>
              </a:rPr>
              <a:t>Byte</a:t>
            </a:r>
          </a:p>
        </p:txBody>
      </p:sp>
    </p:spTree>
    <p:extLst>
      <p:ext uri="{BB962C8B-B14F-4D97-AF65-F5344CB8AC3E}">
        <p14:creationId xmlns:p14="http://schemas.microsoft.com/office/powerpoint/2010/main" val="385315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AB43-005A-FF43-92FF-B1C847B10A86}"/>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6F5199C-6832-2F49-8302-5077BEA4FC5D}"/>
              </a:ext>
            </a:extLst>
          </p:cNvPr>
          <p:cNvSpPr>
            <a:spLocks noGrp="1"/>
          </p:cNvSpPr>
          <p:nvPr>
            <p:ph type="body" idx="1"/>
          </p:nvPr>
        </p:nvSpPr>
        <p:spPr/>
        <p:txBody>
          <a:bodyPr/>
          <a:lstStyle/>
          <a:p>
            <a:pPr marL="50799" indent="0">
              <a:buNone/>
            </a:pPr>
            <a:endParaRPr lang="en-US" dirty="0"/>
          </a:p>
          <a:p>
            <a:pPr marL="50799" indent="0">
              <a:buNone/>
            </a:pPr>
            <a:endParaRPr lang="en-US" dirty="0"/>
          </a:p>
          <a:p>
            <a:pPr marL="50799" indent="0">
              <a:buNone/>
            </a:pPr>
            <a:r>
              <a:rPr lang="en-US" sz="4800" dirty="0"/>
              <a:t>         Byte   =  8 bits,      </a:t>
            </a:r>
            <a:r>
              <a:rPr lang="en-US" dirty="0"/>
              <a:t>ISO/IEC 2382-1:1993</a:t>
            </a:r>
            <a:endParaRPr lang="en-US" sz="4800" dirty="0"/>
          </a:p>
        </p:txBody>
      </p:sp>
    </p:spTree>
    <p:extLst>
      <p:ext uri="{BB962C8B-B14F-4D97-AF65-F5344CB8AC3E}">
        <p14:creationId xmlns:p14="http://schemas.microsoft.com/office/powerpoint/2010/main" val="126838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8830A07-0CE2-5342-A3D1-C8EAAA0D8DF7}"/>
              </a:ext>
            </a:extLst>
          </p:cNvPr>
          <p:cNvGraphicFramePr>
            <a:graphicFrameLocks noGrp="1"/>
          </p:cNvGraphicFramePr>
          <p:nvPr/>
        </p:nvGraphicFramePr>
        <p:xfrm>
          <a:off x="2205619" y="1564619"/>
          <a:ext cx="7315200" cy="914400"/>
        </p:xfrm>
        <a:graphic>
          <a:graphicData uri="http://schemas.openxmlformats.org/drawingml/2006/table">
            <a:tbl>
              <a:tblPr firstRow="1" bandRow="1">
                <a:tableStyleId>{BC89EF96-8CEA-46FF-86C4-4CE0E7609802}</a:tableStyleId>
              </a:tblPr>
              <a:tblGrid>
                <a:gridCol w="914400">
                  <a:extLst>
                    <a:ext uri="{9D8B030D-6E8A-4147-A177-3AD203B41FA5}">
                      <a16:colId xmlns:a16="http://schemas.microsoft.com/office/drawing/2014/main" val="3779781484"/>
                    </a:ext>
                  </a:extLst>
                </a:gridCol>
                <a:gridCol w="914400">
                  <a:extLst>
                    <a:ext uri="{9D8B030D-6E8A-4147-A177-3AD203B41FA5}">
                      <a16:colId xmlns:a16="http://schemas.microsoft.com/office/drawing/2014/main" val="2229622478"/>
                    </a:ext>
                  </a:extLst>
                </a:gridCol>
                <a:gridCol w="914400">
                  <a:extLst>
                    <a:ext uri="{9D8B030D-6E8A-4147-A177-3AD203B41FA5}">
                      <a16:colId xmlns:a16="http://schemas.microsoft.com/office/drawing/2014/main" val="2820035926"/>
                    </a:ext>
                  </a:extLst>
                </a:gridCol>
                <a:gridCol w="914400">
                  <a:extLst>
                    <a:ext uri="{9D8B030D-6E8A-4147-A177-3AD203B41FA5}">
                      <a16:colId xmlns:a16="http://schemas.microsoft.com/office/drawing/2014/main" val="863445662"/>
                    </a:ext>
                  </a:extLst>
                </a:gridCol>
                <a:gridCol w="914400">
                  <a:extLst>
                    <a:ext uri="{9D8B030D-6E8A-4147-A177-3AD203B41FA5}">
                      <a16:colId xmlns:a16="http://schemas.microsoft.com/office/drawing/2014/main" val="2338631344"/>
                    </a:ext>
                  </a:extLst>
                </a:gridCol>
                <a:gridCol w="914400">
                  <a:extLst>
                    <a:ext uri="{9D8B030D-6E8A-4147-A177-3AD203B41FA5}">
                      <a16:colId xmlns:a16="http://schemas.microsoft.com/office/drawing/2014/main" val="1376491225"/>
                    </a:ext>
                  </a:extLst>
                </a:gridCol>
                <a:gridCol w="914400">
                  <a:extLst>
                    <a:ext uri="{9D8B030D-6E8A-4147-A177-3AD203B41FA5}">
                      <a16:colId xmlns:a16="http://schemas.microsoft.com/office/drawing/2014/main" val="3541402076"/>
                    </a:ext>
                  </a:extLst>
                </a:gridCol>
                <a:gridCol w="914400">
                  <a:extLst>
                    <a:ext uri="{9D8B030D-6E8A-4147-A177-3AD203B41FA5}">
                      <a16:colId xmlns:a16="http://schemas.microsoft.com/office/drawing/2014/main" val="2950438921"/>
                    </a:ext>
                  </a:extLst>
                </a:gridCol>
              </a:tblGrid>
              <a:tr h="914400">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0</a:t>
                      </a:r>
                    </a:p>
                  </a:txBody>
                  <a:tcPr anchor="ctr"/>
                </a:tc>
                <a:extLst>
                  <a:ext uri="{0D108BD9-81ED-4DB2-BD59-A6C34878D82A}">
                    <a16:rowId xmlns:a16="http://schemas.microsoft.com/office/drawing/2014/main" val="2314330972"/>
                  </a:ext>
                </a:extLst>
              </a:tr>
            </a:tbl>
          </a:graphicData>
        </a:graphic>
      </p:graphicFrame>
      <p:graphicFrame>
        <p:nvGraphicFramePr>
          <p:cNvPr id="5" name="Table 4">
            <a:extLst>
              <a:ext uri="{FF2B5EF4-FFF2-40B4-BE49-F238E27FC236}">
                <a16:creationId xmlns:a16="http://schemas.microsoft.com/office/drawing/2014/main" id="{2B0F04B7-AE4A-0C49-9777-3FBDF6C07EB2}"/>
              </a:ext>
            </a:extLst>
          </p:cNvPr>
          <p:cNvGraphicFramePr>
            <a:graphicFrameLocks noGrp="1"/>
          </p:cNvGraphicFramePr>
          <p:nvPr/>
        </p:nvGraphicFramePr>
        <p:xfrm>
          <a:off x="1580588" y="2942001"/>
          <a:ext cx="3657600" cy="914400"/>
        </p:xfrm>
        <a:graphic>
          <a:graphicData uri="http://schemas.openxmlformats.org/drawingml/2006/table">
            <a:tbl>
              <a:tblPr firstRow="1" bandRow="1">
                <a:tableStyleId>{BC89EF96-8CEA-46FF-86C4-4CE0E7609802}</a:tableStyleId>
              </a:tblPr>
              <a:tblGrid>
                <a:gridCol w="914400">
                  <a:extLst>
                    <a:ext uri="{9D8B030D-6E8A-4147-A177-3AD203B41FA5}">
                      <a16:colId xmlns:a16="http://schemas.microsoft.com/office/drawing/2014/main" val="882649610"/>
                    </a:ext>
                  </a:extLst>
                </a:gridCol>
                <a:gridCol w="914400">
                  <a:extLst>
                    <a:ext uri="{9D8B030D-6E8A-4147-A177-3AD203B41FA5}">
                      <a16:colId xmlns:a16="http://schemas.microsoft.com/office/drawing/2014/main" val="3022963714"/>
                    </a:ext>
                  </a:extLst>
                </a:gridCol>
                <a:gridCol w="914400">
                  <a:extLst>
                    <a:ext uri="{9D8B030D-6E8A-4147-A177-3AD203B41FA5}">
                      <a16:colId xmlns:a16="http://schemas.microsoft.com/office/drawing/2014/main" val="533962640"/>
                    </a:ext>
                  </a:extLst>
                </a:gridCol>
                <a:gridCol w="914400">
                  <a:extLst>
                    <a:ext uri="{9D8B030D-6E8A-4147-A177-3AD203B41FA5}">
                      <a16:colId xmlns:a16="http://schemas.microsoft.com/office/drawing/2014/main" val="3830161816"/>
                    </a:ext>
                  </a:extLst>
                </a:gridCol>
              </a:tblGrid>
              <a:tr h="914400">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0</a:t>
                      </a:r>
                    </a:p>
                  </a:txBody>
                  <a:tcPr anchor="ctr"/>
                </a:tc>
                <a:extLst>
                  <a:ext uri="{0D108BD9-81ED-4DB2-BD59-A6C34878D82A}">
                    <a16:rowId xmlns:a16="http://schemas.microsoft.com/office/drawing/2014/main" val="1568717276"/>
                  </a:ext>
                </a:extLst>
              </a:tr>
            </a:tbl>
          </a:graphicData>
        </a:graphic>
      </p:graphicFrame>
      <p:graphicFrame>
        <p:nvGraphicFramePr>
          <p:cNvPr id="6" name="Table 5">
            <a:extLst>
              <a:ext uri="{FF2B5EF4-FFF2-40B4-BE49-F238E27FC236}">
                <a16:creationId xmlns:a16="http://schemas.microsoft.com/office/drawing/2014/main" id="{B4A9899E-AD8E-E84E-972E-AB23A6313B7F}"/>
              </a:ext>
            </a:extLst>
          </p:cNvPr>
          <p:cNvGraphicFramePr>
            <a:graphicFrameLocks noGrp="1"/>
          </p:cNvGraphicFramePr>
          <p:nvPr/>
        </p:nvGraphicFramePr>
        <p:xfrm>
          <a:off x="6281195" y="2942001"/>
          <a:ext cx="3657600" cy="914400"/>
        </p:xfrm>
        <a:graphic>
          <a:graphicData uri="http://schemas.openxmlformats.org/drawingml/2006/table">
            <a:tbl>
              <a:tblPr firstRow="1" bandRow="1">
                <a:tableStyleId>{BC89EF96-8CEA-46FF-86C4-4CE0E7609802}</a:tableStyleId>
              </a:tblPr>
              <a:tblGrid>
                <a:gridCol w="914400">
                  <a:extLst>
                    <a:ext uri="{9D8B030D-6E8A-4147-A177-3AD203B41FA5}">
                      <a16:colId xmlns:a16="http://schemas.microsoft.com/office/drawing/2014/main" val="882649610"/>
                    </a:ext>
                  </a:extLst>
                </a:gridCol>
                <a:gridCol w="914400">
                  <a:extLst>
                    <a:ext uri="{9D8B030D-6E8A-4147-A177-3AD203B41FA5}">
                      <a16:colId xmlns:a16="http://schemas.microsoft.com/office/drawing/2014/main" val="3022963714"/>
                    </a:ext>
                  </a:extLst>
                </a:gridCol>
                <a:gridCol w="914400">
                  <a:extLst>
                    <a:ext uri="{9D8B030D-6E8A-4147-A177-3AD203B41FA5}">
                      <a16:colId xmlns:a16="http://schemas.microsoft.com/office/drawing/2014/main" val="533962640"/>
                    </a:ext>
                  </a:extLst>
                </a:gridCol>
                <a:gridCol w="914400">
                  <a:extLst>
                    <a:ext uri="{9D8B030D-6E8A-4147-A177-3AD203B41FA5}">
                      <a16:colId xmlns:a16="http://schemas.microsoft.com/office/drawing/2014/main" val="3830161816"/>
                    </a:ext>
                  </a:extLst>
                </a:gridCol>
              </a:tblGrid>
              <a:tr h="914400">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0</a:t>
                      </a:r>
                    </a:p>
                  </a:txBody>
                  <a:tcPr anchor="ctr"/>
                </a:tc>
                <a:extLst>
                  <a:ext uri="{0D108BD9-81ED-4DB2-BD59-A6C34878D82A}">
                    <a16:rowId xmlns:a16="http://schemas.microsoft.com/office/drawing/2014/main" val="1568717276"/>
                  </a:ext>
                </a:extLst>
              </a:tr>
            </a:tbl>
          </a:graphicData>
        </a:graphic>
      </p:graphicFrame>
      <p:sp>
        <p:nvSpPr>
          <p:cNvPr id="7" name="TextBox 6">
            <a:extLst>
              <a:ext uri="{FF2B5EF4-FFF2-40B4-BE49-F238E27FC236}">
                <a16:creationId xmlns:a16="http://schemas.microsoft.com/office/drawing/2014/main" id="{7DCFF525-26A6-A849-B745-6F1BA2AD847C}"/>
              </a:ext>
            </a:extLst>
          </p:cNvPr>
          <p:cNvSpPr txBox="1"/>
          <p:nvPr/>
        </p:nvSpPr>
        <p:spPr>
          <a:xfrm>
            <a:off x="2246249" y="4192063"/>
            <a:ext cx="2326278" cy="461665"/>
          </a:xfrm>
          <a:prstGeom prst="rect">
            <a:avLst/>
          </a:prstGeom>
          <a:noFill/>
        </p:spPr>
        <p:txBody>
          <a:bodyPr wrap="none" rtlCol="0">
            <a:spAutoFit/>
          </a:bodyPr>
          <a:lstStyle/>
          <a:p>
            <a:pPr algn="l"/>
            <a:r>
              <a:rPr lang="en-US" sz="2400" b="1" dirty="0">
                <a:latin typeface="Sniglet" pitchFamily="82" charset="0"/>
              </a:rPr>
              <a:t>1 * 2</a:t>
            </a:r>
            <a:r>
              <a:rPr lang="en-US" sz="2400" b="1" baseline="30000" dirty="0">
                <a:latin typeface="Sniglet" pitchFamily="82" charset="0"/>
              </a:rPr>
              <a:t>3</a:t>
            </a:r>
            <a:r>
              <a:rPr lang="en-US" sz="2400" b="1" dirty="0">
                <a:latin typeface="Sniglet" pitchFamily="82" charset="0"/>
              </a:rPr>
              <a:t> + 1 * 2</a:t>
            </a:r>
            <a:r>
              <a:rPr lang="en-US" sz="2400" b="1" baseline="30000" dirty="0">
                <a:latin typeface="Sniglet" pitchFamily="82" charset="0"/>
              </a:rPr>
              <a:t>1</a:t>
            </a:r>
            <a:r>
              <a:rPr lang="en-US" sz="2400" b="1" dirty="0">
                <a:latin typeface="Sniglet" pitchFamily="82" charset="0"/>
              </a:rPr>
              <a:t> = 10</a:t>
            </a:r>
          </a:p>
        </p:txBody>
      </p:sp>
      <p:sp>
        <p:nvSpPr>
          <p:cNvPr id="8" name="TextBox 7">
            <a:extLst>
              <a:ext uri="{FF2B5EF4-FFF2-40B4-BE49-F238E27FC236}">
                <a16:creationId xmlns:a16="http://schemas.microsoft.com/office/drawing/2014/main" id="{423EE733-6125-624E-A39E-FB1760518FF2}"/>
              </a:ext>
            </a:extLst>
          </p:cNvPr>
          <p:cNvSpPr txBox="1"/>
          <p:nvPr/>
        </p:nvSpPr>
        <p:spPr>
          <a:xfrm>
            <a:off x="6946856" y="4192063"/>
            <a:ext cx="2358338" cy="461665"/>
          </a:xfrm>
          <a:prstGeom prst="rect">
            <a:avLst/>
          </a:prstGeom>
          <a:noFill/>
        </p:spPr>
        <p:txBody>
          <a:bodyPr wrap="none" rtlCol="0">
            <a:spAutoFit/>
          </a:bodyPr>
          <a:lstStyle/>
          <a:p>
            <a:pPr algn="l"/>
            <a:r>
              <a:rPr lang="en-US" sz="2400" b="1" dirty="0">
                <a:latin typeface="Sniglet" pitchFamily="82" charset="0"/>
              </a:rPr>
              <a:t>1 * 2</a:t>
            </a:r>
            <a:r>
              <a:rPr lang="en-US" sz="2400" b="1" baseline="30000" dirty="0">
                <a:latin typeface="Sniglet" pitchFamily="82" charset="0"/>
              </a:rPr>
              <a:t>3</a:t>
            </a:r>
            <a:r>
              <a:rPr lang="en-US" sz="2400" b="1" dirty="0">
                <a:latin typeface="Sniglet" pitchFamily="82" charset="0"/>
              </a:rPr>
              <a:t> + 1 * 2</a:t>
            </a:r>
            <a:r>
              <a:rPr lang="en-US" sz="2400" b="1" baseline="30000" dirty="0">
                <a:latin typeface="Sniglet" pitchFamily="82" charset="0"/>
              </a:rPr>
              <a:t>2</a:t>
            </a:r>
            <a:r>
              <a:rPr lang="en-US" sz="2400" b="1" dirty="0">
                <a:latin typeface="Sniglet" pitchFamily="82" charset="0"/>
              </a:rPr>
              <a:t> = 12</a:t>
            </a:r>
          </a:p>
        </p:txBody>
      </p:sp>
      <p:sp>
        <p:nvSpPr>
          <p:cNvPr id="9" name="TextBox 8">
            <a:extLst>
              <a:ext uri="{FF2B5EF4-FFF2-40B4-BE49-F238E27FC236}">
                <a16:creationId xmlns:a16="http://schemas.microsoft.com/office/drawing/2014/main" id="{DEB90F10-B9AD-D74C-ABA9-72725C90295A}"/>
              </a:ext>
            </a:extLst>
          </p:cNvPr>
          <p:cNvSpPr txBox="1"/>
          <p:nvPr/>
        </p:nvSpPr>
        <p:spPr>
          <a:xfrm>
            <a:off x="3194613" y="4699316"/>
            <a:ext cx="360996" cy="461665"/>
          </a:xfrm>
          <a:prstGeom prst="rect">
            <a:avLst/>
          </a:prstGeom>
          <a:noFill/>
        </p:spPr>
        <p:txBody>
          <a:bodyPr wrap="none" rtlCol="0">
            <a:spAutoFit/>
          </a:bodyPr>
          <a:lstStyle/>
          <a:p>
            <a:pPr algn="l"/>
            <a:r>
              <a:rPr lang="en-US" sz="2400" b="1" dirty="0">
                <a:latin typeface="Sniglet" pitchFamily="82" charset="0"/>
              </a:rPr>
              <a:t>a</a:t>
            </a:r>
          </a:p>
        </p:txBody>
      </p:sp>
      <p:sp>
        <p:nvSpPr>
          <p:cNvPr id="10" name="TextBox 9">
            <a:extLst>
              <a:ext uri="{FF2B5EF4-FFF2-40B4-BE49-F238E27FC236}">
                <a16:creationId xmlns:a16="http://schemas.microsoft.com/office/drawing/2014/main" id="{B99D9830-5E61-F046-87C6-3D9E8DA4974C}"/>
              </a:ext>
            </a:extLst>
          </p:cNvPr>
          <p:cNvSpPr txBox="1"/>
          <p:nvPr/>
        </p:nvSpPr>
        <p:spPr>
          <a:xfrm>
            <a:off x="7963385" y="4664590"/>
            <a:ext cx="338554" cy="461665"/>
          </a:xfrm>
          <a:prstGeom prst="rect">
            <a:avLst/>
          </a:prstGeom>
          <a:noFill/>
        </p:spPr>
        <p:txBody>
          <a:bodyPr wrap="none" rtlCol="0">
            <a:spAutoFit/>
          </a:bodyPr>
          <a:lstStyle/>
          <a:p>
            <a:pPr algn="l"/>
            <a:r>
              <a:rPr lang="en-US" sz="2400" b="1" dirty="0">
                <a:latin typeface="Sniglet" pitchFamily="82" charset="0"/>
              </a:rPr>
              <a:t>c</a:t>
            </a:r>
          </a:p>
        </p:txBody>
      </p:sp>
      <p:sp>
        <p:nvSpPr>
          <p:cNvPr id="11" name="TextBox 10">
            <a:extLst>
              <a:ext uri="{FF2B5EF4-FFF2-40B4-BE49-F238E27FC236}">
                <a16:creationId xmlns:a16="http://schemas.microsoft.com/office/drawing/2014/main" id="{1949F85E-AD04-BD47-90FD-EF13DA1FA049}"/>
              </a:ext>
            </a:extLst>
          </p:cNvPr>
          <p:cNvSpPr txBox="1"/>
          <p:nvPr/>
        </p:nvSpPr>
        <p:spPr>
          <a:xfrm>
            <a:off x="5268409" y="5175809"/>
            <a:ext cx="1082348" cy="584775"/>
          </a:xfrm>
          <a:prstGeom prst="rect">
            <a:avLst/>
          </a:prstGeom>
          <a:noFill/>
        </p:spPr>
        <p:txBody>
          <a:bodyPr wrap="none" rtlCol="0">
            <a:spAutoFit/>
          </a:bodyPr>
          <a:lstStyle/>
          <a:p>
            <a:pPr algn="l"/>
            <a:r>
              <a:rPr lang="en-US" sz="3200" b="1" dirty="0">
                <a:latin typeface="Sniglet" pitchFamily="82" charset="0"/>
              </a:rPr>
              <a:t>0xac</a:t>
            </a:r>
          </a:p>
        </p:txBody>
      </p:sp>
      <p:sp>
        <p:nvSpPr>
          <p:cNvPr id="2" name="TextBox 1">
            <a:extLst>
              <a:ext uri="{FF2B5EF4-FFF2-40B4-BE49-F238E27FC236}">
                <a16:creationId xmlns:a16="http://schemas.microsoft.com/office/drawing/2014/main" id="{16DFEBB5-C49F-1249-A4A2-6F320D7FAC91}"/>
              </a:ext>
            </a:extLst>
          </p:cNvPr>
          <p:cNvSpPr txBox="1"/>
          <p:nvPr/>
        </p:nvSpPr>
        <p:spPr>
          <a:xfrm>
            <a:off x="8863526" y="1163721"/>
            <a:ext cx="325730" cy="369332"/>
          </a:xfrm>
          <a:prstGeom prst="rect">
            <a:avLst/>
          </a:prstGeom>
          <a:noFill/>
        </p:spPr>
        <p:txBody>
          <a:bodyPr wrap="none" rtlCol="0">
            <a:spAutoFit/>
          </a:bodyPr>
          <a:lstStyle/>
          <a:p>
            <a:pPr algn="l"/>
            <a:r>
              <a:rPr lang="en-US" sz="1800" b="1" dirty="0">
                <a:latin typeface="Sniglet" pitchFamily="82" charset="0"/>
              </a:rPr>
              <a:t>0</a:t>
            </a:r>
          </a:p>
        </p:txBody>
      </p:sp>
      <p:sp>
        <p:nvSpPr>
          <p:cNvPr id="16" name="TextBox 15">
            <a:extLst>
              <a:ext uri="{FF2B5EF4-FFF2-40B4-BE49-F238E27FC236}">
                <a16:creationId xmlns:a16="http://schemas.microsoft.com/office/drawing/2014/main" id="{F76FC5F7-CCF1-DD44-A144-50ABFB9D2AD6}"/>
              </a:ext>
            </a:extLst>
          </p:cNvPr>
          <p:cNvSpPr txBox="1"/>
          <p:nvPr/>
        </p:nvSpPr>
        <p:spPr>
          <a:xfrm>
            <a:off x="7962628" y="1163721"/>
            <a:ext cx="264816" cy="369332"/>
          </a:xfrm>
          <a:prstGeom prst="rect">
            <a:avLst/>
          </a:prstGeom>
          <a:noFill/>
        </p:spPr>
        <p:txBody>
          <a:bodyPr wrap="none" rtlCol="0">
            <a:spAutoFit/>
          </a:bodyPr>
          <a:lstStyle/>
          <a:p>
            <a:pPr algn="l"/>
            <a:r>
              <a:rPr lang="en-US" sz="1800" b="1" dirty="0">
                <a:latin typeface="Sniglet" pitchFamily="82" charset="0"/>
              </a:rPr>
              <a:t>1</a:t>
            </a:r>
          </a:p>
        </p:txBody>
      </p:sp>
      <p:sp>
        <p:nvSpPr>
          <p:cNvPr id="17" name="TextBox 16">
            <a:extLst>
              <a:ext uri="{FF2B5EF4-FFF2-40B4-BE49-F238E27FC236}">
                <a16:creationId xmlns:a16="http://schemas.microsoft.com/office/drawing/2014/main" id="{60E1B7E6-4444-BB44-8BE5-F40438224F8A}"/>
              </a:ext>
            </a:extLst>
          </p:cNvPr>
          <p:cNvSpPr txBox="1"/>
          <p:nvPr/>
        </p:nvSpPr>
        <p:spPr>
          <a:xfrm>
            <a:off x="7048233" y="1163721"/>
            <a:ext cx="316112" cy="369332"/>
          </a:xfrm>
          <a:prstGeom prst="rect">
            <a:avLst/>
          </a:prstGeom>
          <a:noFill/>
        </p:spPr>
        <p:txBody>
          <a:bodyPr wrap="none" rtlCol="0">
            <a:spAutoFit/>
          </a:bodyPr>
          <a:lstStyle/>
          <a:p>
            <a:pPr algn="l"/>
            <a:r>
              <a:rPr lang="en-US" sz="1800" b="1" dirty="0">
                <a:latin typeface="Sniglet" pitchFamily="82" charset="0"/>
              </a:rPr>
              <a:t>2</a:t>
            </a:r>
          </a:p>
        </p:txBody>
      </p:sp>
      <p:sp>
        <p:nvSpPr>
          <p:cNvPr id="18" name="TextBox 17">
            <a:extLst>
              <a:ext uri="{FF2B5EF4-FFF2-40B4-BE49-F238E27FC236}">
                <a16:creationId xmlns:a16="http://schemas.microsoft.com/office/drawing/2014/main" id="{A3E439A6-F218-9848-8972-BD836FC131FD}"/>
              </a:ext>
            </a:extLst>
          </p:cNvPr>
          <p:cNvSpPr txBox="1"/>
          <p:nvPr/>
        </p:nvSpPr>
        <p:spPr>
          <a:xfrm>
            <a:off x="6124185" y="1163721"/>
            <a:ext cx="319318" cy="369332"/>
          </a:xfrm>
          <a:prstGeom prst="rect">
            <a:avLst/>
          </a:prstGeom>
          <a:noFill/>
        </p:spPr>
        <p:txBody>
          <a:bodyPr wrap="none" rtlCol="0">
            <a:spAutoFit/>
          </a:bodyPr>
          <a:lstStyle/>
          <a:p>
            <a:pPr algn="l"/>
            <a:r>
              <a:rPr lang="en-US" sz="1800" b="1" dirty="0">
                <a:latin typeface="Sniglet" pitchFamily="82" charset="0"/>
              </a:rPr>
              <a:t>3</a:t>
            </a:r>
          </a:p>
        </p:txBody>
      </p:sp>
      <p:sp>
        <p:nvSpPr>
          <p:cNvPr id="19" name="TextBox 18">
            <a:extLst>
              <a:ext uri="{FF2B5EF4-FFF2-40B4-BE49-F238E27FC236}">
                <a16:creationId xmlns:a16="http://schemas.microsoft.com/office/drawing/2014/main" id="{EA3D287F-1FAC-CC47-8757-216B598CAF03}"/>
              </a:ext>
            </a:extLst>
          </p:cNvPr>
          <p:cNvSpPr txBox="1"/>
          <p:nvPr/>
        </p:nvSpPr>
        <p:spPr>
          <a:xfrm>
            <a:off x="5219427" y="1163721"/>
            <a:ext cx="309700" cy="369332"/>
          </a:xfrm>
          <a:prstGeom prst="rect">
            <a:avLst/>
          </a:prstGeom>
          <a:noFill/>
        </p:spPr>
        <p:txBody>
          <a:bodyPr wrap="none" rtlCol="0">
            <a:spAutoFit/>
          </a:bodyPr>
          <a:lstStyle/>
          <a:p>
            <a:pPr algn="l"/>
            <a:r>
              <a:rPr lang="en-US" sz="1800" b="1" dirty="0">
                <a:latin typeface="Sniglet" pitchFamily="82" charset="0"/>
              </a:rPr>
              <a:t>4</a:t>
            </a:r>
          </a:p>
        </p:txBody>
      </p:sp>
      <p:sp>
        <p:nvSpPr>
          <p:cNvPr id="20" name="TextBox 19">
            <a:extLst>
              <a:ext uri="{FF2B5EF4-FFF2-40B4-BE49-F238E27FC236}">
                <a16:creationId xmlns:a16="http://schemas.microsoft.com/office/drawing/2014/main" id="{DACE16C5-BB8D-F542-9629-5DA666F9A95D}"/>
              </a:ext>
            </a:extLst>
          </p:cNvPr>
          <p:cNvSpPr txBox="1"/>
          <p:nvPr/>
        </p:nvSpPr>
        <p:spPr>
          <a:xfrm>
            <a:off x="4318529" y="1163721"/>
            <a:ext cx="314510" cy="369332"/>
          </a:xfrm>
          <a:prstGeom prst="rect">
            <a:avLst/>
          </a:prstGeom>
          <a:noFill/>
        </p:spPr>
        <p:txBody>
          <a:bodyPr wrap="none" rtlCol="0">
            <a:spAutoFit/>
          </a:bodyPr>
          <a:lstStyle/>
          <a:p>
            <a:pPr algn="l"/>
            <a:r>
              <a:rPr lang="en-US" sz="1800" b="1" dirty="0">
                <a:latin typeface="Sniglet" pitchFamily="82" charset="0"/>
              </a:rPr>
              <a:t>5</a:t>
            </a:r>
          </a:p>
        </p:txBody>
      </p:sp>
      <p:sp>
        <p:nvSpPr>
          <p:cNvPr id="21" name="TextBox 20">
            <a:extLst>
              <a:ext uri="{FF2B5EF4-FFF2-40B4-BE49-F238E27FC236}">
                <a16:creationId xmlns:a16="http://schemas.microsoft.com/office/drawing/2014/main" id="{1C048AA0-BC43-6045-B8F5-C3B22488DBB9}"/>
              </a:ext>
            </a:extLst>
          </p:cNvPr>
          <p:cNvSpPr txBox="1"/>
          <p:nvPr/>
        </p:nvSpPr>
        <p:spPr>
          <a:xfrm>
            <a:off x="3404134" y="1163721"/>
            <a:ext cx="311304" cy="369332"/>
          </a:xfrm>
          <a:prstGeom prst="rect">
            <a:avLst/>
          </a:prstGeom>
          <a:noFill/>
        </p:spPr>
        <p:txBody>
          <a:bodyPr wrap="none" rtlCol="0">
            <a:spAutoFit/>
          </a:bodyPr>
          <a:lstStyle/>
          <a:p>
            <a:pPr algn="l"/>
            <a:r>
              <a:rPr lang="en-US" sz="1800" b="1" dirty="0">
                <a:latin typeface="Sniglet" pitchFamily="82" charset="0"/>
              </a:rPr>
              <a:t>6</a:t>
            </a:r>
          </a:p>
        </p:txBody>
      </p:sp>
      <p:sp>
        <p:nvSpPr>
          <p:cNvPr id="22" name="TextBox 21">
            <a:extLst>
              <a:ext uri="{FF2B5EF4-FFF2-40B4-BE49-F238E27FC236}">
                <a16:creationId xmlns:a16="http://schemas.microsoft.com/office/drawing/2014/main" id="{A9DDF71F-C25B-6640-9802-83BF6171E8D2}"/>
              </a:ext>
            </a:extLst>
          </p:cNvPr>
          <p:cNvSpPr txBox="1"/>
          <p:nvPr/>
        </p:nvSpPr>
        <p:spPr>
          <a:xfrm>
            <a:off x="2480086" y="1163721"/>
            <a:ext cx="290464" cy="369332"/>
          </a:xfrm>
          <a:prstGeom prst="rect">
            <a:avLst/>
          </a:prstGeom>
          <a:noFill/>
        </p:spPr>
        <p:txBody>
          <a:bodyPr wrap="none" rtlCol="0">
            <a:spAutoFit/>
          </a:bodyPr>
          <a:lstStyle/>
          <a:p>
            <a:pPr algn="l"/>
            <a:r>
              <a:rPr lang="en-US" sz="1800" b="1" dirty="0">
                <a:latin typeface="Sniglet" pitchFamily="82" charset="0"/>
              </a:rPr>
              <a:t>7</a:t>
            </a:r>
          </a:p>
        </p:txBody>
      </p:sp>
      <p:sp>
        <p:nvSpPr>
          <p:cNvPr id="3" name="TextBox 2">
            <a:extLst>
              <a:ext uri="{FF2B5EF4-FFF2-40B4-BE49-F238E27FC236}">
                <a16:creationId xmlns:a16="http://schemas.microsoft.com/office/drawing/2014/main" id="{E084CAD2-ABEE-9747-8A15-9D3548733D25}"/>
              </a:ext>
            </a:extLst>
          </p:cNvPr>
          <p:cNvSpPr txBox="1"/>
          <p:nvPr/>
        </p:nvSpPr>
        <p:spPr>
          <a:xfrm>
            <a:off x="981282" y="1169975"/>
            <a:ext cx="1334020" cy="369332"/>
          </a:xfrm>
          <a:prstGeom prst="rect">
            <a:avLst/>
          </a:prstGeom>
          <a:noFill/>
        </p:spPr>
        <p:txBody>
          <a:bodyPr wrap="none" rtlCol="0">
            <a:spAutoFit/>
          </a:bodyPr>
          <a:lstStyle/>
          <a:p>
            <a:pPr algn="l"/>
            <a:r>
              <a:rPr lang="en-US" sz="1800" b="1" dirty="0">
                <a:latin typeface="Sniglet" pitchFamily="82" charset="0"/>
              </a:rPr>
              <a:t>Bit Position</a:t>
            </a:r>
          </a:p>
        </p:txBody>
      </p:sp>
    </p:spTree>
    <p:extLst>
      <p:ext uri="{BB962C8B-B14F-4D97-AF65-F5344CB8AC3E}">
        <p14:creationId xmlns:p14="http://schemas.microsoft.com/office/powerpoint/2010/main" val="31770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A342-9345-1045-AF5A-E4D32127B319}"/>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775A5E0F-1D73-5A41-BEC6-25C470D3C5DB}"/>
              </a:ext>
            </a:extLst>
          </p:cNvPr>
          <p:cNvSpPr>
            <a:spLocks noGrp="1"/>
          </p:cNvSpPr>
          <p:nvPr>
            <p:ph type="body" idx="1"/>
          </p:nvPr>
        </p:nvSpPr>
        <p:spPr/>
        <p:txBody>
          <a:bodyPr/>
          <a:lstStyle/>
          <a:p>
            <a:pPr marL="50799" indent="0">
              <a:buNone/>
            </a:pPr>
            <a:r>
              <a:rPr lang="en-US" dirty="0">
                <a:latin typeface="Courier New" panose="02070309020205020404" pitchFamily="49" charset="0"/>
                <a:cs typeface="Courier New" panose="02070309020205020404" pitchFamily="49" charset="0"/>
              </a:rPr>
              <a:t>char a = ‘a’;</a:t>
            </a:r>
          </a:p>
        </p:txBody>
      </p:sp>
      <p:sp>
        <p:nvSpPr>
          <p:cNvPr id="4" name="TextBox 3">
            <a:extLst>
              <a:ext uri="{FF2B5EF4-FFF2-40B4-BE49-F238E27FC236}">
                <a16:creationId xmlns:a16="http://schemas.microsoft.com/office/drawing/2014/main" id="{CE42F473-CB8D-5C42-86BE-23DCC2760BE4}"/>
              </a:ext>
            </a:extLst>
          </p:cNvPr>
          <p:cNvSpPr txBox="1"/>
          <p:nvPr/>
        </p:nvSpPr>
        <p:spPr>
          <a:xfrm>
            <a:off x="1493133" y="2777922"/>
            <a:ext cx="8319906" cy="461665"/>
          </a:xfrm>
          <a:prstGeom prst="rect">
            <a:avLst/>
          </a:prstGeom>
          <a:noFill/>
        </p:spPr>
        <p:txBody>
          <a:bodyPr wrap="none" rtlCol="0">
            <a:spAutoFit/>
          </a:bodyPr>
          <a:lstStyle/>
          <a:p>
            <a:r>
              <a:rPr lang="en-US" sz="2400" b="1" dirty="0">
                <a:solidFill>
                  <a:schemeClr val="accent6"/>
                </a:solidFill>
                <a:latin typeface="Sniglet" pitchFamily="82" charset="0"/>
              </a:rPr>
              <a:t>ASCII</a:t>
            </a:r>
            <a:r>
              <a:rPr lang="en-US" sz="2400" b="1" dirty="0">
                <a:latin typeface="Sniglet" pitchFamily="82" charset="0"/>
              </a:rPr>
              <a:t>: </a:t>
            </a:r>
            <a:r>
              <a:rPr lang="en-US" sz="2400" b="1" dirty="0">
                <a:solidFill>
                  <a:schemeClr val="accent6"/>
                </a:solidFill>
                <a:latin typeface="Sniglet" pitchFamily="82" charset="0"/>
              </a:rPr>
              <a:t>A</a:t>
            </a:r>
            <a:r>
              <a:rPr lang="en-US" sz="2400" b="1" dirty="0">
                <a:latin typeface="Sniglet" pitchFamily="82" charset="0"/>
              </a:rPr>
              <a:t>merican </a:t>
            </a:r>
            <a:r>
              <a:rPr lang="en-US" sz="2400" b="1" dirty="0">
                <a:solidFill>
                  <a:schemeClr val="accent6"/>
                </a:solidFill>
                <a:latin typeface="Sniglet" pitchFamily="82" charset="0"/>
              </a:rPr>
              <a:t>S</a:t>
            </a:r>
            <a:r>
              <a:rPr lang="en-US" sz="2400" b="1" dirty="0">
                <a:latin typeface="Sniglet" pitchFamily="82" charset="0"/>
              </a:rPr>
              <a:t>tandard </a:t>
            </a:r>
            <a:r>
              <a:rPr lang="en-US" sz="2400" b="1" dirty="0">
                <a:solidFill>
                  <a:schemeClr val="accent6"/>
                </a:solidFill>
                <a:latin typeface="Sniglet" pitchFamily="82" charset="0"/>
              </a:rPr>
              <a:t>C</a:t>
            </a:r>
            <a:r>
              <a:rPr lang="en-US" sz="2400" b="1" dirty="0">
                <a:latin typeface="Sniglet" pitchFamily="82" charset="0"/>
              </a:rPr>
              <a:t>ode for </a:t>
            </a:r>
            <a:r>
              <a:rPr lang="en-US" sz="2400" b="1" dirty="0">
                <a:solidFill>
                  <a:schemeClr val="accent6"/>
                </a:solidFill>
                <a:latin typeface="Sniglet" pitchFamily="82" charset="0"/>
              </a:rPr>
              <a:t>I</a:t>
            </a:r>
            <a:r>
              <a:rPr lang="en-US" sz="2400" b="1" dirty="0">
                <a:latin typeface="Sniglet" pitchFamily="82" charset="0"/>
              </a:rPr>
              <a:t>nformation </a:t>
            </a:r>
            <a:r>
              <a:rPr lang="en-US" sz="2400" b="1" dirty="0">
                <a:solidFill>
                  <a:schemeClr val="accent6"/>
                </a:solidFill>
                <a:latin typeface="Sniglet" pitchFamily="82" charset="0"/>
              </a:rPr>
              <a:t>I</a:t>
            </a:r>
            <a:r>
              <a:rPr lang="en-US" sz="2400" b="1" dirty="0">
                <a:latin typeface="Sniglet" pitchFamily="82" charset="0"/>
              </a:rPr>
              <a:t>nterchange</a:t>
            </a:r>
          </a:p>
        </p:txBody>
      </p:sp>
      <p:sp>
        <p:nvSpPr>
          <p:cNvPr id="5" name="TextBox 4">
            <a:extLst>
              <a:ext uri="{FF2B5EF4-FFF2-40B4-BE49-F238E27FC236}">
                <a16:creationId xmlns:a16="http://schemas.microsoft.com/office/drawing/2014/main" id="{E5233465-F512-A64C-9558-DFB7E0DCFF75}"/>
              </a:ext>
            </a:extLst>
          </p:cNvPr>
          <p:cNvSpPr txBox="1"/>
          <p:nvPr/>
        </p:nvSpPr>
        <p:spPr>
          <a:xfrm>
            <a:off x="1458407" y="3391382"/>
            <a:ext cx="1471878" cy="461665"/>
          </a:xfrm>
          <a:prstGeom prst="rect">
            <a:avLst/>
          </a:prstGeom>
          <a:noFill/>
        </p:spPr>
        <p:txBody>
          <a:bodyPr wrap="none" rtlCol="0">
            <a:spAutoFit/>
          </a:bodyPr>
          <a:lstStyle/>
          <a:p>
            <a:pPr algn="l"/>
            <a:r>
              <a:rPr lang="en-US" sz="2400" dirty="0">
                <a:latin typeface="Courier New" panose="02070309020205020404" pitchFamily="49" charset="0"/>
                <a:cs typeface="Courier New" panose="02070309020205020404" pitchFamily="49" charset="0"/>
              </a:rPr>
              <a:t>‘a’</a:t>
            </a:r>
            <a:r>
              <a:rPr lang="en-US" sz="2400" b="1" dirty="0">
                <a:latin typeface="Sniglet" pitchFamily="82" charset="0"/>
              </a:rPr>
              <a:t>: 0x61</a:t>
            </a:r>
          </a:p>
        </p:txBody>
      </p:sp>
      <p:graphicFrame>
        <p:nvGraphicFramePr>
          <p:cNvPr id="7" name="Table 6">
            <a:extLst>
              <a:ext uri="{FF2B5EF4-FFF2-40B4-BE49-F238E27FC236}">
                <a16:creationId xmlns:a16="http://schemas.microsoft.com/office/drawing/2014/main" id="{A0A4CE04-5E6E-A14C-AA4F-9C0F390604E9}"/>
              </a:ext>
            </a:extLst>
          </p:cNvPr>
          <p:cNvGraphicFramePr>
            <a:graphicFrameLocks noGrp="1"/>
          </p:cNvGraphicFramePr>
          <p:nvPr/>
        </p:nvGraphicFramePr>
        <p:xfrm>
          <a:off x="1615310" y="4096828"/>
          <a:ext cx="7315200" cy="914400"/>
        </p:xfrm>
        <a:graphic>
          <a:graphicData uri="http://schemas.openxmlformats.org/drawingml/2006/table">
            <a:tbl>
              <a:tblPr firstRow="1" bandRow="1">
                <a:tableStyleId>{BC89EF96-8CEA-46FF-86C4-4CE0E7609802}</a:tableStyleId>
              </a:tblPr>
              <a:tblGrid>
                <a:gridCol w="914400">
                  <a:extLst>
                    <a:ext uri="{9D8B030D-6E8A-4147-A177-3AD203B41FA5}">
                      <a16:colId xmlns:a16="http://schemas.microsoft.com/office/drawing/2014/main" val="3779781484"/>
                    </a:ext>
                  </a:extLst>
                </a:gridCol>
                <a:gridCol w="914400">
                  <a:extLst>
                    <a:ext uri="{9D8B030D-6E8A-4147-A177-3AD203B41FA5}">
                      <a16:colId xmlns:a16="http://schemas.microsoft.com/office/drawing/2014/main" val="2229622478"/>
                    </a:ext>
                  </a:extLst>
                </a:gridCol>
                <a:gridCol w="914400">
                  <a:extLst>
                    <a:ext uri="{9D8B030D-6E8A-4147-A177-3AD203B41FA5}">
                      <a16:colId xmlns:a16="http://schemas.microsoft.com/office/drawing/2014/main" val="2820035926"/>
                    </a:ext>
                  </a:extLst>
                </a:gridCol>
                <a:gridCol w="914400">
                  <a:extLst>
                    <a:ext uri="{9D8B030D-6E8A-4147-A177-3AD203B41FA5}">
                      <a16:colId xmlns:a16="http://schemas.microsoft.com/office/drawing/2014/main" val="863445662"/>
                    </a:ext>
                  </a:extLst>
                </a:gridCol>
                <a:gridCol w="914400">
                  <a:extLst>
                    <a:ext uri="{9D8B030D-6E8A-4147-A177-3AD203B41FA5}">
                      <a16:colId xmlns:a16="http://schemas.microsoft.com/office/drawing/2014/main" val="2338631344"/>
                    </a:ext>
                  </a:extLst>
                </a:gridCol>
                <a:gridCol w="914400">
                  <a:extLst>
                    <a:ext uri="{9D8B030D-6E8A-4147-A177-3AD203B41FA5}">
                      <a16:colId xmlns:a16="http://schemas.microsoft.com/office/drawing/2014/main" val="1376491225"/>
                    </a:ext>
                  </a:extLst>
                </a:gridCol>
                <a:gridCol w="914400">
                  <a:extLst>
                    <a:ext uri="{9D8B030D-6E8A-4147-A177-3AD203B41FA5}">
                      <a16:colId xmlns:a16="http://schemas.microsoft.com/office/drawing/2014/main" val="3541402076"/>
                    </a:ext>
                  </a:extLst>
                </a:gridCol>
                <a:gridCol w="914400">
                  <a:extLst>
                    <a:ext uri="{9D8B030D-6E8A-4147-A177-3AD203B41FA5}">
                      <a16:colId xmlns:a16="http://schemas.microsoft.com/office/drawing/2014/main" val="2950438921"/>
                    </a:ext>
                  </a:extLst>
                </a:gridCol>
              </a:tblGrid>
              <a:tr h="914400">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1</a:t>
                      </a:r>
                    </a:p>
                  </a:txBody>
                  <a:tcPr anchor="ctr"/>
                </a:tc>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0</a:t>
                      </a:r>
                    </a:p>
                  </a:txBody>
                  <a:tcPr anchor="ctr"/>
                </a:tc>
                <a:tc>
                  <a:txBody>
                    <a:bodyPr/>
                    <a:lstStyle/>
                    <a:p>
                      <a:pPr algn="ctr"/>
                      <a:r>
                        <a:rPr lang="en-US" sz="2400" dirty="0">
                          <a:latin typeface="Sniglet" pitchFamily="82" charset="0"/>
                        </a:rPr>
                        <a:t>1</a:t>
                      </a:r>
                    </a:p>
                  </a:txBody>
                  <a:tcPr anchor="ctr"/>
                </a:tc>
                <a:extLst>
                  <a:ext uri="{0D108BD9-81ED-4DB2-BD59-A6C34878D82A}">
                    <a16:rowId xmlns:a16="http://schemas.microsoft.com/office/drawing/2014/main" val="2314330972"/>
                  </a:ext>
                </a:extLst>
              </a:tr>
            </a:tbl>
          </a:graphicData>
        </a:graphic>
      </p:graphicFrame>
      <p:graphicFrame>
        <p:nvGraphicFramePr>
          <p:cNvPr id="9" name="Table 8">
            <a:extLst>
              <a:ext uri="{FF2B5EF4-FFF2-40B4-BE49-F238E27FC236}">
                <a16:creationId xmlns:a16="http://schemas.microsoft.com/office/drawing/2014/main" id="{D7BCF87F-6AB8-3945-AA88-5B28512DF93C}"/>
              </a:ext>
            </a:extLst>
          </p:cNvPr>
          <p:cNvGraphicFramePr>
            <a:graphicFrameLocks noGrp="1"/>
          </p:cNvGraphicFramePr>
          <p:nvPr/>
        </p:nvGraphicFramePr>
        <p:xfrm>
          <a:off x="5104435" y="5420552"/>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0x61</a:t>
                      </a:r>
                    </a:p>
                  </a:txBody>
                  <a:tcPr/>
                </a:tc>
                <a:extLst>
                  <a:ext uri="{0D108BD9-81ED-4DB2-BD59-A6C34878D82A}">
                    <a16:rowId xmlns:a16="http://schemas.microsoft.com/office/drawing/2014/main" val="507602585"/>
                  </a:ext>
                </a:extLst>
              </a:tr>
            </a:tbl>
          </a:graphicData>
        </a:graphic>
      </p:graphicFrame>
    </p:spTree>
    <p:extLst>
      <p:ext uri="{BB962C8B-B14F-4D97-AF65-F5344CB8AC3E}">
        <p14:creationId xmlns:p14="http://schemas.microsoft.com/office/powerpoint/2010/main" val="295630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A342-9345-1045-AF5A-E4D32127B319}"/>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775A5E0F-1D73-5A41-BEC6-25C470D3C5DB}"/>
              </a:ext>
            </a:extLst>
          </p:cNvPr>
          <p:cNvSpPr>
            <a:spLocks noGrp="1"/>
          </p:cNvSpPr>
          <p:nvPr>
            <p:ph type="body" idx="1"/>
          </p:nvPr>
        </p:nvSpPr>
        <p:spPr/>
        <p:txBody>
          <a:bodyPr/>
          <a:lstStyle/>
          <a:p>
            <a:pPr marL="50799" indent="0">
              <a:buNone/>
            </a:pPr>
            <a:r>
              <a:rPr lang="en-US" dirty="0">
                <a:latin typeface="Courier New" panose="02070309020205020404" pitchFamily="49" charset="0"/>
                <a:cs typeface="Courier New" panose="02070309020205020404" pitchFamily="49" charset="0"/>
              </a:rPr>
              <a:t>char a[2] = “ab”;</a:t>
            </a:r>
          </a:p>
        </p:txBody>
      </p:sp>
      <p:sp>
        <p:nvSpPr>
          <p:cNvPr id="5" name="TextBox 4">
            <a:extLst>
              <a:ext uri="{FF2B5EF4-FFF2-40B4-BE49-F238E27FC236}">
                <a16:creationId xmlns:a16="http://schemas.microsoft.com/office/drawing/2014/main" id="{E5233465-F512-A64C-9558-DFB7E0DCFF75}"/>
              </a:ext>
            </a:extLst>
          </p:cNvPr>
          <p:cNvSpPr txBox="1"/>
          <p:nvPr/>
        </p:nvSpPr>
        <p:spPr>
          <a:xfrm>
            <a:off x="1458407" y="2975656"/>
            <a:ext cx="1471878" cy="461665"/>
          </a:xfrm>
          <a:prstGeom prst="rect">
            <a:avLst/>
          </a:prstGeom>
          <a:noFill/>
        </p:spPr>
        <p:txBody>
          <a:bodyPr wrap="none" rtlCol="0">
            <a:spAutoFit/>
          </a:bodyPr>
          <a:lstStyle/>
          <a:p>
            <a:pPr algn="l"/>
            <a:r>
              <a:rPr lang="en-US" sz="2400" dirty="0">
                <a:latin typeface="Courier New" panose="02070309020205020404" pitchFamily="49" charset="0"/>
                <a:cs typeface="Courier New" panose="02070309020205020404" pitchFamily="49" charset="0"/>
              </a:rPr>
              <a:t>‘a’</a:t>
            </a:r>
            <a:r>
              <a:rPr lang="en-US" sz="2400" b="1" dirty="0">
                <a:latin typeface="Sniglet" pitchFamily="82" charset="0"/>
              </a:rPr>
              <a:t>: 0x61</a:t>
            </a:r>
          </a:p>
        </p:txBody>
      </p:sp>
      <p:sp>
        <p:nvSpPr>
          <p:cNvPr id="8" name="TextBox 7">
            <a:extLst>
              <a:ext uri="{FF2B5EF4-FFF2-40B4-BE49-F238E27FC236}">
                <a16:creationId xmlns:a16="http://schemas.microsoft.com/office/drawing/2014/main" id="{BED2AA14-8B40-B04E-BDEA-BDDDC61E72A1}"/>
              </a:ext>
            </a:extLst>
          </p:cNvPr>
          <p:cNvSpPr txBox="1"/>
          <p:nvPr/>
        </p:nvSpPr>
        <p:spPr>
          <a:xfrm>
            <a:off x="3103942" y="2975656"/>
            <a:ext cx="1539204" cy="461665"/>
          </a:xfrm>
          <a:prstGeom prst="rect">
            <a:avLst/>
          </a:prstGeom>
          <a:noFill/>
        </p:spPr>
        <p:txBody>
          <a:bodyPr wrap="none" rtlCol="0">
            <a:spAutoFit/>
          </a:bodyPr>
          <a:lstStyle/>
          <a:p>
            <a:pPr algn="l"/>
            <a:r>
              <a:rPr lang="en-US" sz="2400" dirty="0">
                <a:latin typeface="Courier New" panose="02070309020205020404" pitchFamily="49" charset="0"/>
                <a:cs typeface="Courier New" panose="02070309020205020404" pitchFamily="49" charset="0"/>
              </a:rPr>
              <a:t>‘b’</a:t>
            </a:r>
            <a:r>
              <a:rPr lang="en-US" sz="2400" b="1" dirty="0">
                <a:latin typeface="Sniglet" pitchFamily="82" charset="0"/>
              </a:rPr>
              <a:t>: 0x62</a:t>
            </a:r>
          </a:p>
        </p:txBody>
      </p:sp>
      <p:sp>
        <p:nvSpPr>
          <p:cNvPr id="11" name="TextBox 10">
            <a:extLst>
              <a:ext uri="{FF2B5EF4-FFF2-40B4-BE49-F238E27FC236}">
                <a16:creationId xmlns:a16="http://schemas.microsoft.com/office/drawing/2014/main" id="{A657D492-ED88-7443-81DF-0A60A80CAFF5}"/>
              </a:ext>
            </a:extLst>
          </p:cNvPr>
          <p:cNvSpPr txBox="1"/>
          <p:nvPr/>
        </p:nvSpPr>
        <p:spPr>
          <a:xfrm>
            <a:off x="3690902" y="4593357"/>
            <a:ext cx="982961" cy="461665"/>
          </a:xfrm>
          <a:prstGeom prst="rect">
            <a:avLst/>
          </a:prstGeom>
          <a:noFill/>
        </p:spPr>
        <p:txBody>
          <a:bodyPr wrap="none" rtlCol="0">
            <a:spAutoFit/>
          </a:bodyPr>
          <a:lstStyle/>
          <a:p>
            <a:pPr algn="l"/>
            <a:r>
              <a:rPr lang="en-US" sz="2400" b="1" dirty="0">
                <a:latin typeface="Sniglet" pitchFamily="82" charset="0"/>
              </a:rPr>
              <a:t>Byte 1</a:t>
            </a:r>
          </a:p>
        </p:txBody>
      </p:sp>
      <p:sp>
        <p:nvSpPr>
          <p:cNvPr id="12" name="TextBox 11">
            <a:extLst>
              <a:ext uri="{FF2B5EF4-FFF2-40B4-BE49-F238E27FC236}">
                <a16:creationId xmlns:a16="http://schemas.microsoft.com/office/drawing/2014/main" id="{5F85D758-ED09-2843-9FEF-CC132BB2B381}"/>
              </a:ext>
            </a:extLst>
          </p:cNvPr>
          <p:cNvSpPr txBox="1"/>
          <p:nvPr/>
        </p:nvSpPr>
        <p:spPr>
          <a:xfrm>
            <a:off x="5382736" y="4595286"/>
            <a:ext cx="1050288" cy="461665"/>
          </a:xfrm>
          <a:prstGeom prst="rect">
            <a:avLst/>
          </a:prstGeom>
          <a:noFill/>
        </p:spPr>
        <p:txBody>
          <a:bodyPr wrap="none" rtlCol="0">
            <a:spAutoFit/>
          </a:bodyPr>
          <a:lstStyle/>
          <a:p>
            <a:pPr algn="l"/>
            <a:r>
              <a:rPr lang="en-US" sz="2400" b="1" dirty="0">
                <a:latin typeface="Sniglet" pitchFamily="82" charset="0"/>
              </a:rPr>
              <a:t>Byte 2</a:t>
            </a:r>
          </a:p>
        </p:txBody>
      </p:sp>
      <p:grpSp>
        <p:nvGrpSpPr>
          <p:cNvPr id="16" name="Group 15">
            <a:extLst>
              <a:ext uri="{FF2B5EF4-FFF2-40B4-BE49-F238E27FC236}">
                <a16:creationId xmlns:a16="http://schemas.microsoft.com/office/drawing/2014/main" id="{5C088A48-81BD-2748-A2DA-CE5708A0EB75}"/>
              </a:ext>
            </a:extLst>
          </p:cNvPr>
          <p:cNvGrpSpPr/>
          <p:nvPr/>
        </p:nvGrpSpPr>
        <p:grpSpPr>
          <a:xfrm>
            <a:off x="1510437" y="5463251"/>
            <a:ext cx="8440903" cy="461665"/>
            <a:chOff x="1510437" y="5463251"/>
            <a:chExt cx="8440903" cy="461665"/>
          </a:xfrm>
        </p:grpSpPr>
        <p:cxnSp>
          <p:nvCxnSpPr>
            <p:cNvPr id="13" name="Straight Arrow Connector 12">
              <a:extLst>
                <a:ext uri="{FF2B5EF4-FFF2-40B4-BE49-F238E27FC236}">
                  <a16:creationId xmlns:a16="http://schemas.microsoft.com/office/drawing/2014/main" id="{1FA7474D-7D29-FD46-B23E-B8B87E774BD0}"/>
                </a:ext>
              </a:extLst>
            </p:cNvPr>
            <p:cNvCxnSpPr/>
            <p:nvPr/>
          </p:nvCxnSpPr>
          <p:spPr>
            <a:xfrm>
              <a:off x="1615310" y="5463251"/>
              <a:ext cx="737307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507AF99-18E2-FD40-8D8C-9E2E58B4F1FD}"/>
                </a:ext>
              </a:extLst>
            </p:cNvPr>
            <p:cNvSpPr txBox="1"/>
            <p:nvPr/>
          </p:nvSpPr>
          <p:spPr>
            <a:xfrm>
              <a:off x="6786691" y="5463251"/>
              <a:ext cx="3164649" cy="461665"/>
            </a:xfrm>
            <a:prstGeom prst="rect">
              <a:avLst/>
            </a:prstGeom>
            <a:noFill/>
          </p:spPr>
          <p:txBody>
            <a:bodyPr wrap="none" rtlCol="0">
              <a:spAutoFit/>
            </a:bodyPr>
            <a:lstStyle/>
            <a:p>
              <a:pPr algn="l"/>
              <a:r>
                <a:rPr lang="en-US" sz="2400" b="1" dirty="0">
                  <a:latin typeface="Sniglet" pitchFamily="82" charset="0"/>
                </a:rPr>
                <a:t>High memory address</a:t>
              </a:r>
            </a:p>
          </p:txBody>
        </p:sp>
        <p:sp>
          <p:nvSpPr>
            <p:cNvPr id="15" name="TextBox 14">
              <a:extLst>
                <a:ext uri="{FF2B5EF4-FFF2-40B4-BE49-F238E27FC236}">
                  <a16:creationId xmlns:a16="http://schemas.microsoft.com/office/drawing/2014/main" id="{8E4EC0FB-83F3-B14F-9F7C-A50CAA78B325}"/>
                </a:ext>
              </a:extLst>
            </p:cNvPr>
            <p:cNvSpPr txBox="1"/>
            <p:nvPr/>
          </p:nvSpPr>
          <p:spPr>
            <a:xfrm>
              <a:off x="1510437" y="5463251"/>
              <a:ext cx="3092513" cy="461665"/>
            </a:xfrm>
            <a:prstGeom prst="rect">
              <a:avLst/>
            </a:prstGeom>
            <a:noFill/>
          </p:spPr>
          <p:txBody>
            <a:bodyPr wrap="none" rtlCol="0">
              <a:spAutoFit/>
            </a:bodyPr>
            <a:lstStyle/>
            <a:p>
              <a:pPr algn="l"/>
              <a:r>
                <a:rPr lang="en-US" sz="2400" b="1" dirty="0">
                  <a:latin typeface="Sniglet" pitchFamily="82" charset="0"/>
                </a:rPr>
                <a:t>Low memory address</a:t>
              </a:r>
            </a:p>
          </p:txBody>
        </p:sp>
      </p:grpSp>
      <p:graphicFrame>
        <p:nvGraphicFramePr>
          <p:cNvPr id="17" name="Table 16">
            <a:extLst>
              <a:ext uri="{FF2B5EF4-FFF2-40B4-BE49-F238E27FC236}">
                <a16:creationId xmlns:a16="http://schemas.microsoft.com/office/drawing/2014/main" id="{A08D3FEE-F7FF-0442-B50B-2B534BF5B163}"/>
              </a:ext>
            </a:extLst>
          </p:cNvPr>
          <p:cNvGraphicFramePr>
            <a:graphicFrameLocks noGrp="1"/>
          </p:cNvGraphicFramePr>
          <p:nvPr/>
        </p:nvGraphicFramePr>
        <p:xfrm>
          <a:off x="3559529" y="3808814"/>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0x61</a:t>
                      </a:r>
                    </a:p>
                  </a:txBody>
                  <a:tcPr/>
                </a:tc>
                <a:extLst>
                  <a:ext uri="{0D108BD9-81ED-4DB2-BD59-A6C34878D82A}">
                    <a16:rowId xmlns:a16="http://schemas.microsoft.com/office/drawing/2014/main" val="507602585"/>
                  </a:ext>
                </a:extLst>
              </a:tr>
            </a:tbl>
          </a:graphicData>
        </a:graphic>
      </p:graphicFrame>
      <p:graphicFrame>
        <p:nvGraphicFramePr>
          <p:cNvPr id="18" name="Table 17">
            <a:extLst>
              <a:ext uri="{FF2B5EF4-FFF2-40B4-BE49-F238E27FC236}">
                <a16:creationId xmlns:a16="http://schemas.microsoft.com/office/drawing/2014/main" id="{9E8BA6EB-1705-E14A-B4F5-D818CC887D3D}"/>
              </a:ext>
            </a:extLst>
          </p:cNvPr>
          <p:cNvGraphicFramePr>
            <a:graphicFrameLocks noGrp="1"/>
          </p:cNvGraphicFramePr>
          <p:nvPr/>
        </p:nvGraphicFramePr>
        <p:xfrm>
          <a:off x="5192431" y="3808814"/>
          <a:ext cx="1407750" cy="457200"/>
        </p:xfrm>
        <a:graphic>
          <a:graphicData uri="http://schemas.openxmlformats.org/drawingml/2006/table">
            <a:tbl>
              <a:tblPr firstRow="1" bandRow="1">
                <a:tableStyleId>{BC89EF96-8CEA-46FF-86C4-4CE0E7609802}</a:tableStyleId>
              </a:tblPr>
              <a:tblGrid>
                <a:gridCol w="1407750">
                  <a:extLst>
                    <a:ext uri="{9D8B030D-6E8A-4147-A177-3AD203B41FA5}">
                      <a16:colId xmlns:a16="http://schemas.microsoft.com/office/drawing/2014/main" val="1736953199"/>
                    </a:ext>
                  </a:extLst>
                </a:gridCol>
              </a:tblGrid>
              <a:tr h="370840">
                <a:tc>
                  <a:txBody>
                    <a:bodyPr/>
                    <a:lstStyle/>
                    <a:p>
                      <a:pPr algn="ctr"/>
                      <a:r>
                        <a:rPr lang="en-US" sz="2400" dirty="0">
                          <a:latin typeface="Sniglet" pitchFamily="82" charset="0"/>
                        </a:rPr>
                        <a:t>0x62</a:t>
                      </a:r>
                    </a:p>
                  </a:txBody>
                  <a:tcPr/>
                </a:tc>
                <a:extLst>
                  <a:ext uri="{0D108BD9-81ED-4DB2-BD59-A6C34878D82A}">
                    <a16:rowId xmlns:a16="http://schemas.microsoft.com/office/drawing/2014/main" val="507602585"/>
                  </a:ext>
                </a:extLst>
              </a:tr>
            </a:tbl>
          </a:graphicData>
        </a:graphic>
      </p:graphicFrame>
    </p:spTree>
    <p:extLst>
      <p:ext uri="{BB962C8B-B14F-4D97-AF65-F5344CB8AC3E}">
        <p14:creationId xmlns:p14="http://schemas.microsoft.com/office/powerpoint/2010/main" val="22248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2" grpId="0"/>
    </p:bldLst>
  </p:timing>
</p:sld>
</file>

<file path=ppt/theme/theme1.xml><?xml version="1.0" encoding="utf-8"?>
<a:theme xmlns:a="http://schemas.openxmlformats.org/drawingml/2006/main" name="CSE545">
  <a:themeElements>
    <a:clrScheme name="Custom 347">
      <a:dk1>
        <a:srgbClr val="000000"/>
      </a:dk1>
      <a:lt1>
        <a:srgbClr val="FFFFFF"/>
      </a:lt1>
      <a:dk2>
        <a:srgbClr val="7A868B"/>
      </a:dk2>
      <a:lt2>
        <a:srgbClr val="D5DEE2"/>
      </a:lt2>
      <a:accent1>
        <a:srgbClr val="FF4026"/>
      </a:accent1>
      <a:accent2>
        <a:srgbClr val="FFA300"/>
      </a:accent2>
      <a:accent3>
        <a:srgbClr val="FAD900"/>
      </a:accent3>
      <a:accent4>
        <a:srgbClr val="A6CD02"/>
      </a:accent4>
      <a:accent5>
        <a:srgbClr val="35C4CA"/>
      </a:accent5>
      <a:accent6>
        <a:srgbClr val="00A7EB"/>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SE545withTitle" id="{2AEC4A99-D416-5C4A-BEBD-D3D81F67F701}" vid="{C7E43C88-C73E-834A-89DB-E4E1E13F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CSE545</Template>
  <TotalTime>32039</TotalTime>
  <Words>2935</Words>
  <Application>Microsoft Macintosh PowerPoint</Application>
  <PresentationFormat>Widescreen</PresentationFormat>
  <Paragraphs>651</Paragraphs>
  <Slides>47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Bangers</vt:lpstr>
      <vt:lpstr>Calibri</vt:lpstr>
      <vt:lpstr>Consolas</vt:lpstr>
      <vt:lpstr>Courier</vt:lpstr>
      <vt:lpstr>Courier New</vt:lpstr>
      <vt:lpstr>Sniglet</vt:lpstr>
      <vt:lpstr>CSE545</vt:lpstr>
      <vt:lpstr>CSE 545  Stack Overflow Tiffany Bao tbao@asu.edu</vt:lpstr>
      <vt:lpstr>PowerPoint Presentation</vt:lpstr>
      <vt:lpstr>Byte and Endianness</vt:lpstr>
      <vt:lpstr>Binary</vt:lpstr>
      <vt:lpstr>PowerPoint Presentation</vt:lpstr>
      <vt:lpstr>PowerPoint Presentation</vt:lpstr>
      <vt:lpstr>PowerPoint Presentation</vt:lpstr>
      <vt:lpstr>PowerPoint Presentation</vt:lpstr>
      <vt:lpstr>PowerPoint Presentation</vt:lpstr>
      <vt:lpstr>PowerPoint Presentation</vt:lpstr>
      <vt:lpstr>Little Endian: least significant byte -&gt; low address</vt:lpstr>
      <vt:lpstr>Little Endian: least significant byte -&gt; low address</vt:lpstr>
      <vt:lpstr>Little Endian: least significant byte -&gt; low address</vt:lpstr>
      <vt:lpstr>Little Endian: least significant byte -&gt; low address</vt:lpstr>
      <vt:lpstr>Little Endian: least significant byte -&gt; low address</vt:lpstr>
      <vt:lpstr>Stack overflow</vt:lpstr>
      <vt:lpstr>How stack works</vt:lpstr>
      <vt:lpstr>How stack works</vt:lpstr>
      <vt:lpstr>How stack works</vt:lpstr>
      <vt:lpstr>How stack works</vt:lpstr>
      <vt:lpstr>How stack works</vt:lpstr>
      <vt:lpstr>How stack works</vt:lpstr>
      <vt:lpstr>How stack works</vt:lpstr>
      <vt:lpstr>How stack works</vt:lpstr>
      <vt:lpstr>How stack works</vt:lpstr>
      <vt:lpstr>Example</vt:lpstr>
      <vt:lpstr>Stack</vt:lpstr>
      <vt:lpstr>Stack</vt:lpstr>
      <vt:lpstr>Task</vt:lpstr>
      <vt:lpstr>Task</vt:lpstr>
      <vt:lpstr>How to take advantage of the vulnerability?</vt:lpstr>
      <vt:lpstr>Stack Overflow + Shellcode</vt:lpstr>
      <vt:lpstr>PowerPoint Presentation</vt:lpstr>
      <vt:lpstr>PowerPoint Presentation</vt:lpstr>
      <vt:lpstr>Shellcode</vt:lpstr>
      <vt:lpstr>PowerPoint Presentation</vt:lpstr>
      <vt:lpstr>A common one</vt:lpstr>
      <vt:lpstr>Why are there so many kinds of shellcode?</vt:lpstr>
      <vt:lpstr>PowerPoint Presentation</vt:lpstr>
      <vt:lpstr>How to get shellcode</vt:lpstr>
      <vt:lpstr>How to write your own shellcode</vt:lpstr>
      <vt:lpstr>Compile Disassembly: method 1</vt:lpstr>
      <vt:lpstr>compile disassembly: method 2</vt:lpstr>
      <vt:lpstr>demo</vt:lpstr>
      <vt:lpstr>In-class Lab</vt:lpstr>
      <vt:lpstr>Goal: Log in your participation</vt:lpstr>
      <vt:lpstr>PIE == Position Independent Executables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545 F2020, Week 3  Reverse Engineering I  Tiffany Bao tbao@asu.edu</dc:title>
  <dc:creator>Tiffany Bao</dc:creator>
  <cp:lastModifiedBy>Tiffany Bao</cp:lastModifiedBy>
  <cp:revision>394</cp:revision>
  <dcterms:created xsi:type="dcterms:W3CDTF">2020-08-23T16:00:53Z</dcterms:created>
  <dcterms:modified xsi:type="dcterms:W3CDTF">2023-02-02T18:47:58Z</dcterms:modified>
</cp:coreProperties>
</file>