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60" r:id="rId1"/>
  </p:sldMasterIdLst>
  <p:notesMasterIdLst>
    <p:notesMasterId r:id="rId38"/>
  </p:notesMasterIdLst>
  <p:sldIdLst>
    <p:sldId id="257" r:id="rId2"/>
    <p:sldId id="357" r:id="rId3"/>
    <p:sldId id="401" r:id="rId4"/>
    <p:sldId id="406" r:id="rId5"/>
    <p:sldId id="403" r:id="rId6"/>
    <p:sldId id="410" r:id="rId7"/>
    <p:sldId id="411" r:id="rId8"/>
    <p:sldId id="412" r:id="rId9"/>
    <p:sldId id="413" r:id="rId10"/>
    <p:sldId id="414" r:id="rId11"/>
    <p:sldId id="415" r:id="rId12"/>
    <p:sldId id="418" r:id="rId13"/>
    <p:sldId id="416" r:id="rId14"/>
    <p:sldId id="404" r:id="rId15"/>
    <p:sldId id="429" r:id="rId16"/>
    <p:sldId id="422" r:id="rId17"/>
    <p:sldId id="420" r:id="rId18"/>
    <p:sldId id="423" r:id="rId19"/>
    <p:sldId id="424" r:id="rId20"/>
    <p:sldId id="426" r:id="rId21"/>
    <p:sldId id="425" r:id="rId22"/>
    <p:sldId id="333" r:id="rId23"/>
    <p:sldId id="340" r:id="rId24"/>
    <p:sldId id="341" r:id="rId25"/>
    <p:sldId id="343" r:id="rId26"/>
    <p:sldId id="344" r:id="rId27"/>
    <p:sldId id="352" r:id="rId28"/>
    <p:sldId id="345" r:id="rId29"/>
    <p:sldId id="346" r:id="rId30"/>
    <p:sldId id="348" r:id="rId31"/>
    <p:sldId id="349" r:id="rId32"/>
    <p:sldId id="350" r:id="rId33"/>
    <p:sldId id="351" r:id="rId34"/>
    <p:sldId id="336" r:id="rId35"/>
    <p:sldId id="430" r:id="rId36"/>
    <p:sldId id="431" r:id="rId37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9216"/>
    <p:restoredTop sz="78173"/>
  </p:normalViewPr>
  <p:slideViewPr>
    <p:cSldViewPr snapToGrid="0" snapToObjects="1">
      <p:cViewPr varScale="1">
        <p:scale>
          <a:sx n="123" d="100"/>
          <a:sy n="123" d="100"/>
        </p:scale>
        <p:origin x="20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AB0295-79D2-9643-8380-6C60B57E0778}" type="datetimeFigureOut">
              <a:rPr lang="en-US" smtClean="0"/>
              <a:t>1/23/23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8513B2-5834-7F44-92C6-32D9C72F6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842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646c57400e_2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2" name="Google Shape;202;g646c57400e_2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369486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there are two keywords: register and stack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8513B2-5834-7F44-92C6-32D9C72F6072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8701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8513B2-5834-7F44-92C6-32D9C72F6072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5546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8513B2-5834-7F44-92C6-32D9C72F607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8063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8513B2-5834-7F44-92C6-32D9C72F607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2701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goal here is to quickly walk you through x86-64 assembly as a language so that you can read and understand the instructions. This is definitely not the correct way to learn architecture, nor the complete tutorial for x86-64. I’m hoping that this video would cover the majority of the content of x86-64 that is needed for reverse engineering. If there is anything missing, please let me know, I will show you in our Thursday’s class, or answer your questions online.</a:t>
            </a: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Since the goal is to read x86-64 assembly, let’s first check it out.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8513B2-5834-7F44-92C6-32D9C72F607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750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there are two keywords: register and stack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8513B2-5834-7F44-92C6-32D9C72F607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7008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8513B2-5834-7F44-92C6-32D9C72F6072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8567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there are two keywords: register and stack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8513B2-5834-7F44-92C6-32D9C72F6072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6736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there are two keywords: register and stack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8513B2-5834-7F44-92C6-32D9C72F6072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2151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there are two keywords: register and stack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8513B2-5834-7F44-92C6-32D9C72F6072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181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chemeClr val="accent5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2" descr="comic-04.png"/>
          <p:cNvPicPr preferRelativeResize="0"/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2"/>
          <p:cNvSpPr/>
          <p:nvPr/>
        </p:nvSpPr>
        <p:spPr>
          <a:xfrm>
            <a:off x="1753700" y="1228300"/>
            <a:ext cx="8548867" cy="5214133"/>
          </a:xfrm>
          <a:custGeom>
            <a:avLst/>
            <a:gdLst/>
            <a:ahLst/>
            <a:cxnLst/>
            <a:rect l="l" t="t" r="r" b="b"/>
            <a:pathLst>
              <a:path w="256466" h="156424" extrusionOk="0">
                <a:moveTo>
                  <a:pt x="39612" y="0"/>
                </a:moveTo>
                <a:lnTo>
                  <a:pt x="39612" y="26023"/>
                </a:lnTo>
                <a:lnTo>
                  <a:pt x="0" y="23918"/>
                </a:lnTo>
                <a:lnTo>
                  <a:pt x="40190" y="61876"/>
                </a:lnTo>
                <a:lnTo>
                  <a:pt x="40190" y="156424"/>
                </a:lnTo>
                <a:lnTo>
                  <a:pt x="256466" y="139076"/>
                </a:lnTo>
                <a:lnTo>
                  <a:pt x="248659" y="19951"/>
                </a:lnTo>
                <a:close/>
              </a:path>
            </a:pathLst>
          </a:custGeom>
          <a:solidFill>
            <a:srgbClr val="001936">
              <a:alpha val="21920"/>
            </a:srgbClr>
          </a:solidFill>
          <a:ln>
            <a:noFill/>
          </a:ln>
        </p:spPr>
      </p:sp>
      <p:sp>
        <p:nvSpPr>
          <p:cNvPr id="12" name="Google Shape;12;p2"/>
          <p:cNvSpPr/>
          <p:nvPr/>
        </p:nvSpPr>
        <p:spPr>
          <a:xfrm>
            <a:off x="1347300" y="821900"/>
            <a:ext cx="8548867" cy="5214133"/>
          </a:xfrm>
          <a:custGeom>
            <a:avLst/>
            <a:gdLst/>
            <a:ahLst/>
            <a:cxnLst/>
            <a:rect l="l" t="t" r="r" b="b"/>
            <a:pathLst>
              <a:path w="256466" h="156424" extrusionOk="0">
                <a:moveTo>
                  <a:pt x="39612" y="0"/>
                </a:moveTo>
                <a:lnTo>
                  <a:pt x="39612" y="26023"/>
                </a:lnTo>
                <a:lnTo>
                  <a:pt x="0" y="23918"/>
                </a:lnTo>
                <a:lnTo>
                  <a:pt x="40190" y="61876"/>
                </a:lnTo>
                <a:lnTo>
                  <a:pt x="40190" y="156424"/>
                </a:lnTo>
                <a:lnTo>
                  <a:pt x="256466" y="139076"/>
                </a:lnTo>
                <a:lnTo>
                  <a:pt x="248659" y="19951"/>
                </a:lnTo>
                <a:close/>
              </a:path>
            </a:pathLst>
          </a:custGeom>
          <a:solidFill>
            <a:srgbClr val="FFFFFF"/>
          </a:solidFill>
          <a:ln w="76200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3429500" y="2758167"/>
            <a:ext cx="5695600" cy="15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4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400"/>
              <a:buNone/>
              <a:defRPr sz="8533"/>
            </a:lvl2pPr>
            <a:lvl3pPr lvl="2">
              <a:spcBef>
                <a:spcPts val="0"/>
              </a:spcBef>
              <a:spcAft>
                <a:spcPts val="0"/>
              </a:spcAft>
              <a:buSzPts val="6400"/>
              <a:buNone/>
              <a:defRPr sz="8533"/>
            </a:lvl3pPr>
            <a:lvl4pPr lvl="3">
              <a:spcBef>
                <a:spcPts val="0"/>
              </a:spcBef>
              <a:spcAft>
                <a:spcPts val="0"/>
              </a:spcAft>
              <a:buSzPts val="6400"/>
              <a:buNone/>
              <a:defRPr sz="8533"/>
            </a:lvl4pPr>
            <a:lvl5pPr lvl="4">
              <a:spcBef>
                <a:spcPts val="0"/>
              </a:spcBef>
              <a:spcAft>
                <a:spcPts val="0"/>
              </a:spcAft>
              <a:buSzPts val="6400"/>
              <a:buNone/>
              <a:defRPr sz="8533"/>
            </a:lvl5pPr>
            <a:lvl6pPr lvl="5">
              <a:spcBef>
                <a:spcPts val="0"/>
              </a:spcBef>
              <a:spcAft>
                <a:spcPts val="0"/>
              </a:spcAft>
              <a:buSzPts val="6400"/>
              <a:buNone/>
              <a:defRPr sz="8533"/>
            </a:lvl6pPr>
            <a:lvl7pPr lvl="6">
              <a:spcBef>
                <a:spcPts val="0"/>
              </a:spcBef>
              <a:spcAft>
                <a:spcPts val="0"/>
              </a:spcAft>
              <a:buSzPts val="6400"/>
              <a:buNone/>
              <a:defRPr sz="8533"/>
            </a:lvl7pPr>
            <a:lvl8pPr lvl="7">
              <a:spcBef>
                <a:spcPts val="0"/>
              </a:spcBef>
              <a:spcAft>
                <a:spcPts val="0"/>
              </a:spcAft>
              <a:buSzPts val="6400"/>
              <a:buNone/>
              <a:defRPr sz="8533"/>
            </a:lvl8pPr>
            <a:lvl9pPr lvl="8">
              <a:spcBef>
                <a:spcPts val="0"/>
              </a:spcBef>
              <a:spcAft>
                <a:spcPts val="0"/>
              </a:spcAft>
              <a:buSzPts val="6400"/>
              <a:buNone/>
              <a:defRPr sz="8533"/>
            </a:lvl9pPr>
          </a:lstStyle>
          <a:p>
            <a:r>
              <a:rPr lang="en-US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67921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bg>
      <p:bgPr>
        <a:solidFill>
          <a:schemeClr val="accent2"/>
        </a:solidFill>
        <a:effectLst/>
      </p:bgPr>
    </p:bg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Google Shape;22;p4" descr="comic-02.png"/>
          <p:cNvPicPr preferRelativeResize="0"/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4"/>
          <p:cNvSpPr/>
          <p:nvPr/>
        </p:nvSpPr>
        <p:spPr>
          <a:xfrm>
            <a:off x="2656468" y="50367"/>
            <a:ext cx="7488769" cy="6960587"/>
          </a:xfrm>
          <a:custGeom>
            <a:avLst/>
            <a:gdLst/>
            <a:ahLst/>
            <a:cxnLst/>
            <a:rect l="l" t="t" r="r" b="b"/>
            <a:pathLst>
              <a:path w="114788" h="106692" extrusionOk="0">
                <a:moveTo>
                  <a:pt x="40479" y="15324"/>
                </a:moveTo>
                <a:lnTo>
                  <a:pt x="41346" y="3758"/>
                </a:lnTo>
                <a:lnTo>
                  <a:pt x="52623" y="13878"/>
                </a:lnTo>
                <a:lnTo>
                  <a:pt x="56382" y="0"/>
                </a:lnTo>
                <a:lnTo>
                  <a:pt x="63610" y="14746"/>
                </a:lnTo>
                <a:lnTo>
                  <a:pt x="70549" y="2024"/>
                </a:lnTo>
                <a:lnTo>
                  <a:pt x="75754" y="17926"/>
                </a:lnTo>
                <a:lnTo>
                  <a:pt x="85006" y="6939"/>
                </a:lnTo>
                <a:lnTo>
                  <a:pt x="85006" y="23131"/>
                </a:lnTo>
                <a:lnTo>
                  <a:pt x="100620" y="13589"/>
                </a:lnTo>
                <a:lnTo>
                  <a:pt x="96861" y="31516"/>
                </a:lnTo>
                <a:lnTo>
                  <a:pt x="111896" y="26889"/>
                </a:lnTo>
                <a:lnTo>
                  <a:pt x="100909" y="41057"/>
                </a:lnTo>
                <a:lnTo>
                  <a:pt x="114209" y="42214"/>
                </a:lnTo>
                <a:lnTo>
                  <a:pt x="104379" y="53201"/>
                </a:lnTo>
                <a:lnTo>
                  <a:pt x="114788" y="59851"/>
                </a:lnTo>
                <a:lnTo>
                  <a:pt x="101198" y="64188"/>
                </a:lnTo>
                <a:lnTo>
                  <a:pt x="105246" y="74886"/>
                </a:lnTo>
                <a:lnTo>
                  <a:pt x="93102" y="73730"/>
                </a:lnTo>
                <a:lnTo>
                  <a:pt x="97150" y="85006"/>
                </a:lnTo>
                <a:lnTo>
                  <a:pt x="88187" y="81537"/>
                </a:lnTo>
                <a:lnTo>
                  <a:pt x="87319" y="95994"/>
                </a:lnTo>
                <a:lnTo>
                  <a:pt x="76043" y="91078"/>
                </a:lnTo>
                <a:lnTo>
                  <a:pt x="71417" y="101776"/>
                </a:lnTo>
                <a:lnTo>
                  <a:pt x="64478" y="93970"/>
                </a:lnTo>
                <a:lnTo>
                  <a:pt x="58984" y="106692"/>
                </a:lnTo>
                <a:lnTo>
                  <a:pt x="52334" y="88187"/>
                </a:lnTo>
                <a:lnTo>
                  <a:pt x="45105" y="100620"/>
                </a:lnTo>
                <a:lnTo>
                  <a:pt x="41636" y="86741"/>
                </a:lnTo>
                <a:lnTo>
                  <a:pt x="29492" y="102355"/>
                </a:lnTo>
                <a:lnTo>
                  <a:pt x="29781" y="83271"/>
                </a:lnTo>
                <a:lnTo>
                  <a:pt x="20239" y="87319"/>
                </a:lnTo>
                <a:lnTo>
                  <a:pt x="21107" y="76332"/>
                </a:lnTo>
                <a:lnTo>
                  <a:pt x="4915" y="79224"/>
                </a:lnTo>
                <a:lnTo>
                  <a:pt x="16191" y="66212"/>
                </a:lnTo>
                <a:lnTo>
                  <a:pt x="7806" y="62164"/>
                </a:lnTo>
                <a:lnTo>
                  <a:pt x="14167" y="56960"/>
                </a:lnTo>
                <a:lnTo>
                  <a:pt x="0" y="47997"/>
                </a:lnTo>
                <a:lnTo>
                  <a:pt x="18215" y="43081"/>
                </a:lnTo>
                <a:lnTo>
                  <a:pt x="9252" y="31516"/>
                </a:lnTo>
                <a:lnTo>
                  <a:pt x="26022" y="33540"/>
                </a:lnTo>
                <a:lnTo>
                  <a:pt x="16191" y="18504"/>
                </a:lnTo>
                <a:lnTo>
                  <a:pt x="31516" y="23420"/>
                </a:lnTo>
                <a:lnTo>
                  <a:pt x="32094" y="11854"/>
                </a:lnTo>
                <a:close/>
              </a:path>
            </a:pathLst>
          </a:custGeom>
          <a:solidFill>
            <a:srgbClr val="001936">
              <a:alpha val="21920"/>
            </a:srgbClr>
          </a:solidFill>
          <a:ln>
            <a:noFill/>
          </a:ln>
        </p:spPr>
      </p:sp>
      <p:sp>
        <p:nvSpPr>
          <p:cNvPr id="24" name="Google Shape;24;p4"/>
          <p:cNvSpPr/>
          <p:nvPr/>
        </p:nvSpPr>
        <p:spPr>
          <a:xfrm>
            <a:off x="2351667" y="-152834"/>
            <a:ext cx="7488769" cy="6960587"/>
          </a:xfrm>
          <a:custGeom>
            <a:avLst/>
            <a:gdLst/>
            <a:ahLst/>
            <a:cxnLst/>
            <a:rect l="l" t="t" r="r" b="b"/>
            <a:pathLst>
              <a:path w="114788" h="106692" extrusionOk="0">
                <a:moveTo>
                  <a:pt x="40479" y="15324"/>
                </a:moveTo>
                <a:lnTo>
                  <a:pt x="41346" y="3758"/>
                </a:lnTo>
                <a:lnTo>
                  <a:pt x="52623" y="13878"/>
                </a:lnTo>
                <a:lnTo>
                  <a:pt x="56382" y="0"/>
                </a:lnTo>
                <a:lnTo>
                  <a:pt x="63610" y="14746"/>
                </a:lnTo>
                <a:lnTo>
                  <a:pt x="70549" y="2024"/>
                </a:lnTo>
                <a:lnTo>
                  <a:pt x="75754" y="17926"/>
                </a:lnTo>
                <a:lnTo>
                  <a:pt x="85006" y="6939"/>
                </a:lnTo>
                <a:lnTo>
                  <a:pt x="85006" y="23131"/>
                </a:lnTo>
                <a:lnTo>
                  <a:pt x="100620" y="13589"/>
                </a:lnTo>
                <a:lnTo>
                  <a:pt x="96861" y="31516"/>
                </a:lnTo>
                <a:lnTo>
                  <a:pt x="111896" y="26889"/>
                </a:lnTo>
                <a:lnTo>
                  <a:pt x="100909" y="41057"/>
                </a:lnTo>
                <a:lnTo>
                  <a:pt x="114209" y="42214"/>
                </a:lnTo>
                <a:lnTo>
                  <a:pt x="104379" y="53201"/>
                </a:lnTo>
                <a:lnTo>
                  <a:pt x="114788" y="59851"/>
                </a:lnTo>
                <a:lnTo>
                  <a:pt x="101198" y="64188"/>
                </a:lnTo>
                <a:lnTo>
                  <a:pt x="105246" y="74886"/>
                </a:lnTo>
                <a:lnTo>
                  <a:pt x="93102" y="73730"/>
                </a:lnTo>
                <a:lnTo>
                  <a:pt x="97150" y="85006"/>
                </a:lnTo>
                <a:lnTo>
                  <a:pt x="88187" y="81537"/>
                </a:lnTo>
                <a:lnTo>
                  <a:pt x="87319" y="95994"/>
                </a:lnTo>
                <a:lnTo>
                  <a:pt x="76043" y="91078"/>
                </a:lnTo>
                <a:lnTo>
                  <a:pt x="71417" y="101776"/>
                </a:lnTo>
                <a:lnTo>
                  <a:pt x="64478" y="93970"/>
                </a:lnTo>
                <a:lnTo>
                  <a:pt x="58984" y="106692"/>
                </a:lnTo>
                <a:lnTo>
                  <a:pt x="52334" y="88187"/>
                </a:lnTo>
                <a:lnTo>
                  <a:pt x="45105" y="100620"/>
                </a:lnTo>
                <a:lnTo>
                  <a:pt x="41636" y="86741"/>
                </a:lnTo>
                <a:lnTo>
                  <a:pt x="29492" y="102355"/>
                </a:lnTo>
                <a:lnTo>
                  <a:pt x="29781" y="83271"/>
                </a:lnTo>
                <a:lnTo>
                  <a:pt x="20239" y="87319"/>
                </a:lnTo>
                <a:lnTo>
                  <a:pt x="21107" y="76332"/>
                </a:lnTo>
                <a:lnTo>
                  <a:pt x="4915" y="79224"/>
                </a:lnTo>
                <a:lnTo>
                  <a:pt x="16191" y="66212"/>
                </a:lnTo>
                <a:lnTo>
                  <a:pt x="7806" y="62164"/>
                </a:lnTo>
                <a:lnTo>
                  <a:pt x="14167" y="56960"/>
                </a:lnTo>
                <a:lnTo>
                  <a:pt x="0" y="47997"/>
                </a:lnTo>
                <a:lnTo>
                  <a:pt x="18215" y="43081"/>
                </a:lnTo>
                <a:lnTo>
                  <a:pt x="9252" y="31516"/>
                </a:lnTo>
                <a:lnTo>
                  <a:pt x="26022" y="33540"/>
                </a:lnTo>
                <a:lnTo>
                  <a:pt x="16191" y="18504"/>
                </a:lnTo>
                <a:lnTo>
                  <a:pt x="31516" y="23420"/>
                </a:lnTo>
                <a:lnTo>
                  <a:pt x="32094" y="11854"/>
                </a:lnTo>
                <a:close/>
              </a:path>
            </a:pathLst>
          </a:custGeom>
          <a:solidFill>
            <a:srgbClr val="FFFFFF"/>
          </a:solidFill>
          <a:ln w="76200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3874400" y="2882400"/>
            <a:ext cx="4443200" cy="109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507987" algn="ctr" rtl="0"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Bangers"/>
              <a:buChar char="×"/>
              <a:defRPr sz="3200">
                <a:solidFill>
                  <a:srgbClr val="000000"/>
                </a:solidFill>
                <a:latin typeface="Bangers"/>
                <a:ea typeface="Bangers"/>
                <a:cs typeface="Bangers"/>
                <a:sym typeface="Bangers"/>
              </a:defRPr>
            </a:lvl1pPr>
            <a:lvl2pPr marL="1219170" lvl="1" indent="-507987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Bangers"/>
              <a:buChar char="×"/>
              <a:defRPr>
                <a:solidFill>
                  <a:srgbClr val="000000"/>
                </a:solidFill>
                <a:latin typeface="Bangers"/>
                <a:ea typeface="Bangers"/>
                <a:cs typeface="Bangers"/>
                <a:sym typeface="Bangers"/>
              </a:defRPr>
            </a:lvl2pPr>
            <a:lvl3pPr marL="1828754" lvl="2" indent="-507987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Bangers"/>
              <a:buChar char="×"/>
              <a:defRPr>
                <a:solidFill>
                  <a:srgbClr val="000000"/>
                </a:solidFill>
                <a:latin typeface="Bangers"/>
                <a:ea typeface="Bangers"/>
                <a:cs typeface="Bangers"/>
                <a:sym typeface="Bangers"/>
              </a:defRPr>
            </a:lvl3pPr>
            <a:lvl4pPr marL="2438339" lvl="3" indent="-507987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Bangers"/>
              <a:buChar char="×"/>
              <a:defRPr sz="3200">
                <a:solidFill>
                  <a:srgbClr val="000000"/>
                </a:solidFill>
                <a:latin typeface="Bangers"/>
                <a:ea typeface="Bangers"/>
                <a:cs typeface="Bangers"/>
                <a:sym typeface="Bangers"/>
              </a:defRPr>
            </a:lvl4pPr>
            <a:lvl5pPr marL="3047924" lvl="4" indent="-507987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Bangers"/>
              <a:buChar char="×"/>
              <a:defRPr sz="3200">
                <a:solidFill>
                  <a:srgbClr val="000000"/>
                </a:solidFill>
                <a:latin typeface="Bangers"/>
                <a:ea typeface="Bangers"/>
                <a:cs typeface="Bangers"/>
                <a:sym typeface="Bangers"/>
              </a:defRPr>
            </a:lvl5pPr>
            <a:lvl6pPr marL="3657509" lvl="5" indent="-507987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Bangers"/>
              <a:buChar char="×"/>
              <a:defRPr sz="3200">
                <a:solidFill>
                  <a:srgbClr val="000000"/>
                </a:solidFill>
                <a:latin typeface="Bangers"/>
                <a:ea typeface="Bangers"/>
                <a:cs typeface="Bangers"/>
                <a:sym typeface="Bangers"/>
              </a:defRPr>
            </a:lvl6pPr>
            <a:lvl7pPr marL="4267093" lvl="6" indent="-507987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Bangers"/>
              <a:buChar char="×"/>
              <a:defRPr sz="3200">
                <a:solidFill>
                  <a:srgbClr val="000000"/>
                </a:solidFill>
                <a:latin typeface="Bangers"/>
                <a:ea typeface="Bangers"/>
                <a:cs typeface="Bangers"/>
                <a:sym typeface="Bangers"/>
              </a:defRPr>
            </a:lvl7pPr>
            <a:lvl8pPr marL="4876678" lvl="7" indent="-507987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Bangers"/>
              <a:buChar char="×"/>
              <a:defRPr sz="3200">
                <a:solidFill>
                  <a:srgbClr val="000000"/>
                </a:solidFill>
                <a:latin typeface="Bangers"/>
                <a:ea typeface="Bangers"/>
                <a:cs typeface="Bangers"/>
                <a:sym typeface="Bangers"/>
              </a:defRPr>
            </a:lvl8pPr>
            <a:lvl9pPr marL="5486263" lvl="8" indent="-50798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Bangers"/>
              <a:buChar char="×"/>
              <a:defRPr sz="3200">
                <a:solidFill>
                  <a:srgbClr val="000000"/>
                </a:solidFill>
                <a:latin typeface="Bangers"/>
                <a:ea typeface="Bangers"/>
                <a:cs typeface="Bangers"/>
                <a:sym typeface="Bangers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11409045" y="63331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>
                <a:latin typeface="Bangers"/>
                <a:ea typeface="Bangers"/>
                <a:cs typeface="Bangers"/>
                <a:sym typeface="Bangers"/>
              </a:defRPr>
            </a:lvl1pPr>
            <a:lvl2pPr lvl="1">
              <a:buNone/>
              <a:defRPr>
                <a:latin typeface="Bangers"/>
                <a:ea typeface="Bangers"/>
                <a:cs typeface="Bangers"/>
                <a:sym typeface="Bangers"/>
              </a:defRPr>
            </a:lvl2pPr>
            <a:lvl3pPr lvl="2">
              <a:buNone/>
              <a:defRPr>
                <a:latin typeface="Bangers"/>
                <a:ea typeface="Bangers"/>
                <a:cs typeface="Bangers"/>
                <a:sym typeface="Bangers"/>
              </a:defRPr>
            </a:lvl3pPr>
            <a:lvl4pPr lvl="3">
              <a:buNone/>
              <a:defRPr>
                <a:latin typeface="Bangers"/>
                <a:ea typeface="Bangers"/>
                <a:cs typeface="Bangers"/>
                <a:sym typeface="Bangers"/>
              </a:defRPr>
            </a:lvl4pPr>
            <a:lvl5pPr lvl="4">
              <a:buNone/>
              <a:defRPr>
                <a:latin typeface="Bangers"/>
                <a:ea typeface="Bangers"/>
                <a:cs typeface="Bangers"/>
                <a:sym typeface="Bangers"/>
              </a:defRPr>
            </a:lvl5pPr>
            <a:lvl6pPr lvl="5">
              <a:buNone/>
              <a:defRPr>
                <a:latin typeface="Bangers"/>
                <a:ea typeface="Bangers"/>
                <a:cs typeface="Bangers"/>
                <a:sym typeface="Bangers"/>
              </a:defRPr>
            </a:lvl6pPr>
            <a:lvl7pPr lvl="6">
              <a:buNone/>
              <a:defRPr>
                <a:latin typeface="Bangers"/>
                <a:ea typeface="Bangers"/>
                <a:cs typeface="Bangers"/>
                <a:sym typeface="Bangers"/>
              </a:defRPr>
            </a:lvl7pPr>
            <a:lvl8pPr lvl="7">
              <a:buNone/>
              <a:defRPr>
                <a:latin typeface="Bangers"/>
                <a:ea typeface="Bangers"/>
                <a:cs typeface="Bangers"/>
                <a:sym typeface="Bangers"/>
              </a:defRPr>
            </a:lvl8pPr>
            <a:lvl9pPr lvl="8">
              <a:buNone/>
              <a:defRPr>
                <a:latin typeface="Bangers"/>
                <a:ea typeface="Bangers"/>
                <a:cs typeface="Bangers"/>
                <a:sym typeface="Bangers"/>
              </a:defRPr>
            </a:lvl9pPr>
          </a:lstStyle>
          <a:p>
            <a:fld id="{B8AB1F1C-5B97-FA47-A21B-131B164DA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384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bg>
      <p:bgPr>
        <a:solidFill>
          <a:schemeClr val="accent3"/>
        </a:solidFill>
        <a:effectLst/>
      </p:bgPr>
    </p:bg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Google Shape;28;p5" descr="comic-01.png"/>
          <p:cNvPicPr preferRelativeResize="0"/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Google Shape;29;p5"/>
          <p:cNvSpPr/>
          <p:nvPr/>
        </p:nvSpPr>
        <p:spPr>
          <a:xfrm>
            <a:off x="979467" y="1018001"/>
            <a:ext cx="10505333" cy="5580367"/>
          </a:xfrm>
          <a:custGeom>
            <a:avLst/>
            <a:gdLst/>
            <a:ahLst/>
            <a:cxnLst/>
            <a:rect l="l" t="t" r="r" b="b"/>
            <a:pathLst>
              <a:path w="315160" h="167411" extrusionOk="0">
                <a:moveTo>
                  <a:pt x="0" y="0"/>
                </a:moveTo>
                <a:lnTo>
                  <a:pt x="315160" y="10409"/>
                </a:lnTo>
                <a:lnTo>
                  <a:pt x="310823" y="159315"/>
                </a:lnTo>
                <a:lnTo>
                  <a:pt x="9252" y="167411"/>
                </a:lnTo>
                <a:close/>
              </a:path>
            </a:pathLst>
          </a:custGeom>
          <a:solidFill>
            <a:srgbClr val="001936">
              <a:alpha val="21920"/>
            </a:srgbClr>
          </a:solidFill>
          <a:ln>
            <a:noFill/>
          </a:ln>
        </p:spPr>
      </p:sp>
      <p:sp>
        <p:nvSpPr>
          <p:cNvPr id="30" name="Google Shape;30;p5"/>
          <p:cNvSpPr/>
          <p:nvPr/>
        </p:nvSpPr>
        <p:spPr>
          <a:xfrm>
            <a:off x="674667" y="713201"/>
            <a:ext cx="10505333" cy="5580367"/>
          </a:xfrm>
          <a:custGeom>
            <a:avLst/>
            <a:gdLst/>
            <a:ahLst/>
            <a:cxnLst/>
            <a:rect l="l" t="t" r="r" b="b"/>
            <a:pathLst>
              <a:path w="315160" h="167411" extrusionOk="0">
                <a:moveTo>
                  <a:pt x="0" y="0"/>
                </a:moveTo>
                <a:lnTo>
                  <a:pt x="315160" y="10409"/>
                </a:lnTo>
                <a:lnTo>
                  <a:pt x="310823" y="159315"/>
                </a:lnTo>
                <a:lnTo>
                  <a:pt x="9252" y="167411"/>
                </a:lnTo>
                <a:close/>
              </a:path>
            </a:pathLst>
          </a:custGeom>
          <a:solidFill>
            <a:srgbClr val="FFFFFF"/>
          </a:solidFill>
          <a:ln w="76200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31" name="Google Shape;31;p5"/>
          <p:cNvSpPr txBox="1">
            <a:spLocks noGrp="1"/>
          </p:cNvSpPr>
          <p:nvPr>
            <p:ph type="title"/>
          </p:nvPr>
        </p:nvSpPr>
        <p:spPr>
          <a:xfrm rot="161729">
            <a:off x="1301681" y="1169209"/>
            <a:ext cx="9373171" cy="101351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1"/>
          </p:nvPr>
        </p:nvSpPr>
        <p:spPr>
          <a:xfrm>
            <a:off x="1402733" y="2061256"/>
            <a:ext cx="9290766" cy="384737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558786">
              <a:spcBef>
                <a:spcPts val="800"/>
              </a:spcBef>
              <a:spcAft>
                <a:spcPts val="0"/>
              </a:spcAft>
              <a:buSzPct val="100000"/>
              <a:buFont typeface="Sniglet" pitchFamily="82" charset="0"/>
              <a:buChar char="×"/>
              <a:defRPr sz="2400"/>
            </a:lvl1pPr>
            <a:lvl2pPr marL="1219170" lvl="1" indent="-507987">
              <a:spcBef>
                <a:spcPts val="0"/>
              </a:spcBef>
              <a:spcAft>
                <a:spcPts val="0"/>
              </a:spcAft>
              <a:buSzPts val="2400"/>
              <a:buChar char="×"/>
              <a:defRPr/>
            </a:lvl2pPr>
            <a:lvl3pPr marL="1828754" lvl="2" indent="-507987">
              <a:spcBef>
                <a:spcPts val="0"/>
              </a:spcBef>
              <a:spcAft>
                <a:spcPts val="0"/>
              </a:spcAft>
              <a:buSzPts val="2400"/>
              <a:buChar char="×"/>
              <a:defRPr/>
            </a:lvl3pPr>
            <a:lvl4pPr marL="2438339" lvl="3" indent="-457189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4pPr>
            <a:lvl5pPr marL="3047924" lvl="4" indent="-457189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5pPr>
            <a:lvl6pPr marL="3657509" lvl="5" indent="-457189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6pPr>
            <a:lvl7pPr marL="4267093" lvl="6" indent="-457189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7pPr>
            <a:lvl8pPr marL="4876678" lvl="7" indent="-457189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8pPr>
            <a:lvl9pPr marL="5486263" lvl="8" indent="-457189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3" name="Google Shape;33;p5"/>
          <p:cNvSpPr txBox="1">
            <a:spLocks noGrp="1"/>
          </p:cNvSpPr>
          <p:nvPr>
            <p:ph type="sldNum" idx="12"/>
          </p:nvPr>
        </p:nvSpPr>
        <p:spPr>
          <a:xfrm>
            <a:off x="11409045" y="63331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B8AB1F1C-5B97-FA47-A21B-131B164DA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597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 + 2 columns">
    <p:bg>
      <p:bgPr>
        <a:solidFill>
          <a:srgbClr val="249651"/>
        </a:solid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Google Shape;35;p6" descr="comic-01.png"/>
          <p:cNvPicPr preferRelativeResize="0"/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Google Shape;36;p6"/>
          <p:cNvSpPr/>
          <p:nvPr/>
        </p:nvSpPr>
        <p:spPr>
          <a:xfrm>
            <a:off x="979467" y="1018001"/>
            <a:ext cx="10505333" cy="5580367"/>
          </a:xfrm>
          <a:custGeom>
            <a:avLst/>
            <a:gdLst/>
            <a:ahLst/>
            <a:cxnLst/>
            <a:rect l="l" t="t" r="r" b="b"/>
            <a:pathLst>
              <a:path w="315160" h="167411" extrusionOk="0">
                <a:moveTo>
                  <a:pt x="0" y="0"/>
                </a:moveTo>
                <a:lnTo>
                  <a:pt x="315160" y="10409"/>
                </a:lnTo>
                <a:lnTo>
                  <a:pt x="310823" y="159315"/>
                </a:lnTo>
                <a:lnTo>
                  <a:pt x="9252" y="167411"/>
                </a:lnTo>
                <a:close/>
              </a:path>
            </a:pathLst>
          </a:custGeom>
          <a:solidFill>
            <a:srgbClr val="001936">
              <a:alpha val="21920"/>
            </a:srgbClr>
          </a:solidFill>
          <a:ln>
            <a:noFill/>
          </a:ln>
        </p:spPr>
      </p:sp>
      <p:sp>
        <p:nvSpPr>
          <p:cNvPr id="37" name="Google Shape;37;p6"/>
          <p:cNvSpPr/>
          <p:nvPr/>
        </p:nvSpPr>
        <p:spPr>
          <a:xfrm>
            <a:off x="674667" y="713201"/>
            <a:ext cx="10505333" cy="5580367"/>
          </a:xfrm>
          <a:custGeom>
            <a:avLst/>
            <a:gdLst/>
            <a:ahLst/>
            <a:cxnLst/>
            <a:rect l="l" t="t" r="r" b="b"/>
            <a:pathLst>
              <a:path w="315160" h="167411" extrusionOk="0">
                <a:moveTo>
                  <a:pt x="0" y="0"/>
                </a:moveTo>
                <a:lnTo>
                  <a:pt x="315160" y="10409"/>
                </a:lnTo>
                <a:lnTo>
                  <a:pt x="310823" y="159315"/>
                </a:lnTo>
                <a:lnTo>
                  <a:pt x="9252" y="167411"/>
                </a:lnTo>
                <a:close/>
              </a:path>
            </a:pathLst>
          </a:custGeom>
          <a:solidFill>
            <a:srgbClr val="FFFFFF"/>
          </a:solidFill>
          <a:ln w="76200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38" name="Google Shape;38;p6"/>
          <p:cNvSpPr txBox="1">
            <a:spLocks noGrp="1"/>
          </p:cNvSpPr>
          <p:nvPr>
            <p:ph type="title"/>
          </p:nvPr>
        </p:nvSpPr>
        <p:spPr>
          <a:xfrm rot="161729">
            <a:off x="1301681" y="1169209"/>
            <a:ext cx="9373171" cy="101351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1"/>
          </p:nvPr>
        </p:nvSpPr>
        <p:spPr>
          <a:xfrm>
            <a:off x="1431500" y="2066833"/>
            <a:ext cx="4528400" cy="355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91054">
              <a:spcBef>
                <a:spcPts val="800"/>
              </a:spcBef>
              <a:spcAft>
                <a:spcPts val="0"/>
              </a:spcAft>
              <a:buSzPts val="2200"/>
              <a:buChar char="×"/>
              <a:defRPr sz="2400"/>
            </a:lvl1pPr>
            <a:lvl2pPr marL="1219170" lvl="1" indent="-491054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933"/>
            </a:lvl2pPr>
            <a:lvl3pPr marL="1828754" lvl="2" indent="-491054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933"/>
            </a:lvl3pPr>
            <a:lvl4pPr marL="2438339" lvl="3" indent="-491054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933"/>
            </a:lvl4pPr>
            <a:lvl5pPr marL="3047924" lvl="4" indent="-491054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933"/>
            </a:lvl5pPr>
            <a:lvl6pPr marL="3657509" lvl="5" indent="-491054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933"/>
            </a:lvl6pPr>
            <a:lvl7pPr marL="4267093" lvl="6" indent="-491054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933"/>
            </a:lvl7pPr>
            <a:lvl8pPr marL="4876678" lvl="7" indent="-491054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933"/>
            </a:lvl8pPr>
            <a:lvl9pPr marL="5486263" lvl="8" indent="-491054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9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2"/>
          </p:nvPr>
        </p:nvSpPr>
        <p:spPr>
          <a:xfrm>
            <a:off x="6232335" y="2066833"/>
            <a:ext cx="4528400" cy="355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91054">
              <a:spcBef>
                <a:spcPts val="800"/>
              </a:spcBef>
              <a:spcAft>
                <a:spcPts val="0"/>
              </a:spcAft>
              <a:buSzPts val="2200"/>
              <a:buChar char="×"/>
              <a:defRPr sz="2400"/>
            </a:lvl1pPr>
            <a:lvl2pPr marL="1219170" lvl="1" indent="-491054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933"/>
            </a:lvl2pPr>
            <a:lvl3pPr marL="1828754" lvl="2" indent="-491054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933"/>
            </a:lvl3pPr>
            <a:lvl4pPr marL="2438339" lvl="3" indent="-491054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933"/>
            </a:lvl4pPr>
            <a:lvl5pPr marL="3047924" lvl="4" indent="-491054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933"/>
            </a:lvl5pPr>
            <a:lvl6pPr marL="3657509" lvl="5" indent="-491054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933"/>
            </a:lvl6pPr>
            <a:lvl7pPr marL="4267093" lvl="6" indent="-491054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933"/>
            </a:lvl7pPr>
            <a:lvl8pPr marL="4876678" lvl="7" indent="-491054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933"/>
            </a:lvl8pPr>
            <a:lvl9pPr marL="5486263" lvl="8" indent="-491054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9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Google Shape;41;p6"/>
          <p:cNvSpPr txBox="1">
            <a:spLocks noGrp="1"/>
          </p:cNvSpPr>
          <p:nvPr>
            <p:ph type="sldNum" idx="12"/>
          </p:nvPr>
        </p:nvSpPr>
        <p:spPr>
          <a:xfrm>
            <a:off x="11409045" y="63331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B8AB1F1C-5B97-FA47-A21B-131B164DA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857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 + 3 columns">
    <p:bg>
      <p:bgPr>
        <a:solidFill>
          <a:schemeClr val="accent5"/>
        </a:solid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Google Shape;43;p7" descr="comic-01.png"/>
          <p:cNvPicPr preferRelativeResize="0"/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4" name="Google Shape;44;p7"/>
          <p:cNvSpPr/>
          <p:nvPr/>
        </p:nvSpPr>
        <p:spPr>
          <a:xfrm>
            <a:off x="979467" y="1018001"/>
            <a:ext cx="10505333" cy="5580367"/>
          </a:xfrm>
          <a:custGeom>
            <a:avLst/>
            <a:gdLst/>
            <a:ahLst/>
            <a:cxnLst/>
            <a:rect l="l" t="t" r="r" b="b"/>
            <a:pathLst>
              <a:path w="315160" h="167411" extrusionOk="0">
                <a:moveTo>
                  <a:pt x="0" y="0"/>
                </a:moveTo>
                <a:lnTo>
                  <a:pt x="315160" y="10409"/>
                </a:lnTo>
                <a:lnTo>
                  <a:pt x="310823" y="159315"/>
                </a:lnTo>
                <a:lnTo>
                  <a:pt x="9252" y="167411"/>
                </a:lnTo>
                <a:close/>
              </a:path>
            </a:pathLst>
          </a:custGeom>
          <a:solidFill>
            <a:srgbClr val="001936">
              <a:alpha val="21920"/>
            </a:srgbClr>
          </a:solidFill>
          <a:ln>
            <a:noFill/>
          </a:ln>
        </p:spPr>
      </p:sp>
      <p:sp>
        <p:nvSpPr>
          <p:cNvPr id="45" name="Google Shape;45;p7"/>
          <p:cNvSpPr/>
          <p:nvPr/>
        </p:nvSpPr>
        <p:spPr>
          <a:xfrm>
            <a:off x="674667" y="713201"/>
            <a:ext cx="10505333" cy="5580367"/>
          </a:xfrm>
          <a:custGeom>
            <a:avLst/>
            <a:gdLst/>
            <a:ahLst/>
            <a:cxnLst/>
            <a:rect l="l" t="t" r="r" b="b"/>
            <a:pathLst>
              <a:path w="315160" h="167411" extrusionOk="0">
                <a:moveTo>
                  <a:pt x="0" y="0"/>
                </a:moveTo>
                <a:lnTo>
                  <a:pt x="315160" y="10409"/>
                </a:lnTo>
                <a:lnTo>
                  <a:pt x="310823" y="159315"/>
                </a:lnTo>
                <a:lnTo>
                  <a:pt x="9252" y="167411"/>
                </a:lnTo>
                <a:close/>
              </a:path>
            </a:pathLst>
          </a:custGeom>
          <a:solidFill>
            <a:srgbClr val="FFFFFF"/>
          </a:solidFill>
          <a:ln w="76200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 rot="161729">
            <a:off x="1301681" y="1169209"/>
            <a:ext cx="9373171" cy="101351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47" name="Google Shape;47;p7"/>
          <p:cNvSpPr txBox="1">
            <a:spLocks noGrp="1"/>
          </p:cNvSpPr>
          <p:nvPr>
            <p:ph type="body" idx="1"/>
          </p:nvPr>
        </p:nvSpPr>
        <p:spPr>
          <a:xfrm>
            <a:off x="1203933" y="2074900"/>
            <a:ext cx="3060400" cy="3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 rtl="0">
              <a:spcBef>
                <a:spcPts val="800"/>
              </a:spcBef>
              <a:spcAft>
                <a:spcPts val="0"/>
              </a:spcAft>
              <a:buSzPts val="1800"/>
              <a:buChar char="×"/>
              <a:defRPr sz="2400"/>
            </a:lvl1pPr>
            <a:lvl2pPr marL="1219170" lvl="1" indent="-457189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2400"/>
            </a:lvl2pPr>
            <a:lvl3pPr marL="1828754" lvl="2" indent="-457189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2400"/>
            </a:lvl3pPr>
            <a:lvl4pPr marL="2438339" lvl="3" indent="-457189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4pPr>
            <a:lvl5pPr marL="3047924" lvl="4" indent="-457189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5pPr>
            <a:lvl6pPr marL="3657509" lvl="5" indent="-457189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6pPr>
            <a:lvl7pPr marL="4267093" lvl="6" indent="-457189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7pPr>
            <a:lvl8pPr marL="4876678" lvl="7" indent="-457189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8pPr>
            <a:lvl9pPr marL="5486263" lvl="8" indent="-457189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2"/>
          </p:nvPr>
        </p:nvSpPr>
        <p:spPr>
          <a:xfrm>
            <a:off x="4421324" y="2074900"/>
            <a:ext cx="3060400" cy="3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 rtl="0">
              <a:spcBef>
                <a:spcPts val="800"/>
              </a:spcBef>
              <a:spcAft>
                <a:spcPts val="0"/>
              </a:spcAft>
              <a:buSzPts val="1800"/>
              <a:buChar char="×"/>
              <a:defRPr sz="2400"/>
            </a:lvl1pPr>
            <a:lvl2pPr marL="1219170" lvl="1" indent="-457189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2400"/>
            </a:lvl2pPr>
            <a:lvl3pPr marL="1828754" lvl="2" indent="-457189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2400"/>
            </a:lvl3pPr>
            <a:lvl4pPr marL="2438339" lvl="3" indent="-457189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4pPr>
            <a:lvl5pPr marL="3047924" lvl="4" indent="-457189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5pPr>
            <a:lvl6pPr marL="3657509" lvl="5" indent="-457189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6pPr>
            <a:lvl7pPr marL="4267093" lvl="6" indent="-457189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7pPr>
            <a:lvl8pPr marL="4876678" lvl="7" indent="-457189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8pPr>
            <a:lvl9pPr marL="5486263" lvl="8" indent="-457189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9" name="Google Shape;49;p7"/>
          <p:cNvSpPr txBox="1">
            <a:spLocks noGrp="1"/>
          </p:cNvSpPr>
          <p:nvPr>
            <p:ph type="body" idx="3"/>
          </p:nvPr>
        </p:nvSpPr>
        <p:spPr>
          <a:xfrm>
            <a:off x="7638713" y="2074900"/>
            <a:ext cx="3060400" cy="3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 rtl="0">
              <a:spcBef>
                <a:spcPts val="800"/>
              </a:spcBef>
              <a:spcAft>
                <a:spcPts val="0"/>
              </a:spcAft>
              <a:buSzPts val="1800"/>
              <a:buChar char="×"/>
              <a:defRPr sz="2400"/>
            </a:lvl1pPr>
            <a:lvl2pPr marL="1219170" lvl="1" indent="-457189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2400"/>
            </a:lvl2pPr>
            <a:lvl3pPr marL="1828754" lvl="2" indent="-457189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2400"/>
            </a:lvl3pPr>
            <a:lvl4pPr marL="2438339" lvl="3" indent="-457189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4pPr>
            <a:lvl5pPr marL="3047924" lvl="4" indent="-457189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5pPr>
            <a:lvl6pPr marL="3657509" lvl="5" indent="-457189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6pPr>
            <a:lvl7pPr marL="4267093" lvl="6" indent="-457189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7pPr>
            <a:lvl8pPr marL="4876678" lvl="7" indent="-457189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8pPr>
            <a:lvl9pPr marL="5486263" lvl="8" indent="-457189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0" name="Google Shape;50;p7"/>
          <p:cNvSpPr txBox="1">
            <a:spLocks noGrp="1"/>
          </p:cNvSpPr>
          <p:nvPr>
            <p:ph type="sldNum" idx="12"/>
          </p:nvPr>
        </p:nvSpPr>
        <p:spPr>
          <a:xfrm>
            <a:off x="11409045" y="63331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B8AB1F1C-5B97-FA47-A21B-131B164DA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77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bg>
      <p:bgPr>
        <a:solidFill>
          <a:schemeClr val="accent6"/>
        </a:solidFill>
        <a:effectLst/>
      </p:bgPr>
    </p:bg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Google Shape;52;p8" descr="comic-01.png"/>
          <p:cNvPicPr preferRelativeResize="0"/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8"/>
          <p:cNvSpPr/>
          <p:nvPr/>
        </p:nvSpPr>
        <p:spPr>
          <a:xfrm>
            <a:off x="979467" y="1018001"/>
            <a:ext cx="10505333" cy="5580367"/>
          </a:xfrm>
          <a:custGeom>
            <a:avLst/>
            <a:gdLst/>
            <a:ahLst/>
            <a:cxnLst/>
            <a:rect l="l" t="t" r="r" b="b"/>
            <a:pathLst>
              <a:path w="315160" h="167411" extrusionOk="0">
                <a:moveTo>
                  <a:pt x="0" y="0"/>
                </a:moveTo>
                <a:lnTo>
                  <a:pt x="315160" y="10409"/>
                </a:lnTo>
                <a:lnTo>
                  <a:pt x="310823" y="159315"/>
                </a:lnTo>
                <a:lnTo>
                  <a:pt x="9252" y="167411"/>
                </a:lnTo>
                <a:close/>
              </a:path>
            </a:pathLst>
          </a:custGeom>
          <a:solidFill>
            <a:srgbClr val="001936">
              <a:alpha val="21920"/>
            </a:srgbClr>
          </a:solidFill>
          <a:ln>
            <a:noFill/>
          </a:ln>
        </p:spPr>
      </p:sp>
      <p:sp>
        <p:nvSpPr>
          <p:cNvPr id="54" name="Google Shape;54;p8"/>
          <p:cNvSpPr/>
          <p:nvPr/>
        </p:nvSpPr>
        <p:spPr>
          <a:xfrm>
            <a:off x="674667" y="713201"/>
            <a:ext cx="10505333" cy="5580367"/>
          </a:xfrm>
          <a:custGeom>
            <a:avLst/>
            <a:gdLst/>
            <a:ahLst/>
            <a:cxnLst/>
            <a:rect l="l" t="t" r="r" b="b"/>
            <a:pathLst>
              <a:path w="315160" h="167411" extrusionOk="0">
                <a:moveTo>
                  <a:pt x="0" y="0"/>
                </a:moveTo>
                <a:lnTo>
                  <a:pt x="315160" y="10409"/>
                </a:lnTo>
                <a:lnTo>
                  <a:pt x="310823" y="159315"/>
                </a:lnTo>
                <a:lnTo>
                  <a:pt x="9252" y="167411"/>
                </a:lnTo>
                <a:close/>
              </a:path>
            </a:pathLst>
          </a:custGeom>
          <a:solidFill>
            <a:srgbClr val="FFFFFF"/>
          </a:solidFill>
          <a:ln w="76200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55" name="Google Shape;55;p8"/>
          <p:cNvSpPr txBox="1">
            <a:spLocks noGrp="1"/>
          </p:cNvSpPr>
          <p:nvPr>
            <p:ph type="title"/>
          </p:nvPr>
        </p:nvSpPr>
        <p:spPr>
          <a:xfrm rot="161729">
            <a:off x="1301681" y="1169209"/>
            <a:ext cx="9373171" cy="101351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56" name="Google Shape;56;p8"/>
          <p:cNvSpPr txBox="1">
            <a:spLocks noGrp="1"/>
          </p:cNvSpPr>
          <p:nvPr>
            <p:ph type="sldNum" idx="12"/>
          </p:nvPr>
        </p:nvSpPr>
        <p:spPr>
          <a:xfrm>
            <a:off x="11409045" y="63331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B8AB1F1C-5B97-FA47-A21B-131B164DA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305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 userDrawn="1">
  <p:cSld name="Subtitle">
    <p:bg>
      <p:bgPr>
        <a:solidFill>
          <a:schemeClr val="accent4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oogle Shape;15;p3" descr="comic-04.png"/>
          <p:cNvPicPr preferRelativeResize="0"/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3"/>
          <p:cNvSpPr/>
          <p:nvPr/>
        </p:nvSpPr>
        <p:spPr>
          <a:xfrm rot="169468" flipH="1">
            <a:off x="4811963" y="861595"/>
            <a:ext cx="6997300" cy="5079376"/>
          </a:xfrm>
          <a:prstGeom prst="wedgeEllipseCallout">
            <a:avLst>
              <a:gd name="adj1" fmla="val -42509"/>
              <a:gd name="adj2" fmla="val 62980"/>
            </a:avLst>
          </a:prstGeom>
          <a:solidFill>
            <a:srgbClr val="001936">
              <a:alpha val="2192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7" name="Google Shape;17;p3"/>
          <p:cNvSpPr/>
          <p:nvPr/>
        </p:nvSpPr>
        <p:spPr>
          <a:xfrm rot="169468" flipH="1">
            <a:off x="4507163" y="556795"/>
            <a:ext cx="6997300" cy="5079376"/>
          </a:xfrm>
          <a:prstGeom prst="wedgeEllipseCallout">
            <a:avLst>
              <a:gd name="adj1" fmla="val -42509"/>
              <a:gd name="adj2" fmla="val 62980"/>
            </a:avLst>
          </a:prstGeom>
          <a:solidFill>
            <a:srgbClr val="FFFFFF"/>
          </a:solidFill>
          <a:ln w="762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8" name="Google Shape;18;p3"/>
          <p:cNvSpPr txBox="1">
            <a:spLocks noGrp="1"/>
          </p:cNvSpPr>
          <p:nvPr>
            <p:ph type="ctrTitle"/>
          </p:nvPr>
        </p:nvSpPr>
        <p:spPr>
          <a:xfrm>
            <a:off x="5468167" y="2212733"/>
            <a:ext cx="5023200" cy="154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11409045" y="63331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B8AB1F1C-5B97-FA47-A21B-131B164DA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268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bg>
      <p:bgPr>
        <a:solidFill>
          <a:schemeClr val="accent1"/>
        </a:soli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Google Shape;58;p9" descr="comic-01.png"/>
          <p:cNvPicPr preferRelativeResize="0"/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9"/>
          <p:cNvSpPr/>
          <p:nvPr/>
        </p:nvSpPr>
        <p:spPr>
          <a:xfrm>
            <a:off x="979467" y="1018001"/>
            <a:ext cx="10505333" cy="5580367"/>
          </a:xfrm>
          <a:custGeom>
            <a:avLst/>
            <a:gdLst/>
            <a:ahLst/>
            <a:cxnLst/>
            <a:rect l="l" t="t" r="r" b="b"/>
            <a:pathLst>
              <a:path w="315160" h="167411" extrusionOk="0">
                <a:moveTo>
                  <a:pt x="0" y="0"/>
                </a:moveTo>
                <a:lnTo>
                  <a:pt x="315160" y="10409"/>
                </a:lnTo>
                <a:lnTo>
                  <a:pt x="310823" y="159315"/>
                </a:lnTo>
                <a:lnTo>
                  <a:pt x="9252" y="167411"/>
                </a:lnTo>
                <a:close/>
              </a:path>
            </a:pathLst>
          </a:custGeom>
          <a:solidFill>
            <a:srgbClr val="001936">
              <a:alpha val="21920"/>
            </a:srgbClr>
          </a:solidFill>
          <a:ln>
            <a:noFill/>
          </a:ln>
        </p:spPr>
      </p:sp>
      <p:sp>
        <p:nvSpPr>
          <p:cNvPr id="60" name="Google Shape;60;p9"/>
          <p:cNvSpPr/>
          <p:nvPr/>
        </p:nvSpPr>
        <p:spPr>
          <a:xfrm>
            <a:off x="674667" y="713201"/>
            <a:ext cx="10505333" cy="5580367"/>
          </a:xfrm>
          <a:custGeom>
            <a:avLst/>
            <a:gdLst/>
            <a:ahLst/>
            <a:cxnLst/>
            <a:rect l="l" t="t" r="r" b="b"/>
            <a:pathLst>
              <a:path w="315160" h="167411" extrusionOk="0">
                <a:moveTo>
                  <a:pt x="0" y="0"/>
                </a:moveTo>
                <a:lnTo>
                  <a:pt x="315160" y="10409"/>
                </a:lnTo>
                <a:lnTo>
                  <a:pt x="310823" y="159315"/>
                </a:lnTo>
                <a:lnTo>
                  <a:pt x="9252" y="167411"/>
                </a:lnTo>
                <a:close/>
              </a:path>
            </a:pathLst>
          </a:custGeom>
          <a:solidFill>
            <a:srgbClr val="FFFFFF"/>
          </a:solidFill>
          <a:ln w="76200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61" name="Google Shape;61;p9"/>
          <p:cNvSpPr txBox="1">
            <a:spLocks noGrp="1"/>
          </p:cNvSpPr>
          <p:nvPr>
            <p:ph type="body" idx="1"/>
          </p:nvPr>
        </p:nvSpPr>
        <p:spPr>
          <a:xfrm rot="-120953">
            <a:off x="609622" y="5366976"/>
            <a:ext cx="10973191" cy="69282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304792" algn="ctr">
              <a:spcBef>
                <a:spcPts val="480"/>
              </a:spcBef>
              <a:spcAft>
                <a:spcPts val="0"/>
              </a:spcAft>
              <a:buSzPts val="1400"/>
              <a:buNone/>
              <a:defRPr sz="1867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2" name="Google Shape;62;p9"/>
          <p:cNvSpPr txBox="1">
            <a:spLocks noGrp="1"/>
          </p:cNvSpPr>
          <p:nvPr>
            <p:ph type="sldNum" idx="12"/>
          </p:nvPr>
        </p:nvSpPr>
        <p:spPr>
          <a:xfrm>
            <a:off x="11409045" y="63331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B8AB1F1C-5B97-FA47-A21B-131B164DA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785410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A7EB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 rot="161729">
            <a:off x="1301681" y="1169209"/>
            <a:ext cx="9373171" cy="1013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ngers"/>
              <a:buNone/>
              <a:defRPr sz="30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ngers"/>
              <a:buNone/>
              <a:defRPr sz="30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ngers"/>
              <a:buNone/>
              <a:defRPr sz="30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ngers"/>
              <a:buNone/>
              <a:defRPr sz="30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ngers"/>
              <a:buNone/>
              <a:defRPr sz="30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ngers"/>
              <a:buNone/>
              <a:defRPr sz="30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ngers"/>
              <a:buNone/>
              <a:defRPr sz="30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ngers"/>
              <a:buNone/>
              <a:defRPr sz="30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ngers"/>
              <a:buNone/>
              <a:defRPr sz="30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402733" y="2061256"/>
            <a:ext cx="10281200" cy="44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Sniglet"/>
              <a:buChar char="×"/>
              <a:defRPr sz="3000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niglet"/>
              <a:buChar char="×"/>
              <a:defRPr sz="2400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niglet"/>
              <a:buChar char="×"/>
              <a:defRPr sz="2400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niglet"/>
              <a:buChar char="×"/>
              <a:defRPr sz="1800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niglet"/>
              <a:buChar char="×"/>
              <a:defRPr sz="1800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niglet"/>
              <a:buChar char="×"/>
              <a:defRPr sz="1800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niglet"/>
              <a:buChar char="×"/>
              <a:defRPr sz="1800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niglet"/>
              <a:buChar char="×"/>
              <a:defRPr sz="1800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niglet"/>
              <a:buChar char="×"/>
              <a:defRPr sz="1800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409045" y="6333135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600">
                <a:solidFill>
                  <a:srgbClr val="FFFFFF"/>
                </a:solidFill>
                <a:latin typeface="Bangers"/>
                <a:ea typeface="Bangers"/>
                <a:cs typeface="Bangers"/>
                <a:sym typeface="Bangers"/>
              </a:defRPr>
            </a:lvl1pPr>
            <a:lvl2pPr lvl="1" algn="r">
              <a:buNone/>
              <a:defRPr sz="1600">
                <a:solidFill>
                  <a:srgbClr val="FFFFFF"/>
                </a:solidFill>
                <a:latin typeface="Bangers"/>
                <a:ea typeface="Bangers"/>
                <a:cs typeface="Bangers"/>
                <a:sym typeface="Bangers"/>
              </a:defRPr>
            </a:lvl2pPr>
            <a:lvl3pPr lvl="2" algn="r">
              <a:buNone/>
              <a:defRPr sz="1600">
                <a:solidFill>
                  <a:srgbClr val="FFFFFF"/>
                </a:solidFill>
                <a:latin typeface="Bangers"/>
                <a:ea typeface="Bangers"/>
                <a:cs typeface="Bangers"/>
                <a:sym typeface="Bangers"/>
              </a:defRPr>
            </a:lvl3pPr>
            <a:lvl4pPr lvl="3" algn="r">
              <a:buNone/>
              <a:defRPr sz="1600">
                <a:solidFill>
                  <a:srgbClr val="FFFFFF"/>
                </a:solidFill>
                <a:latin typeface="Bangers"/>
                <a:ea typeface="Bangers"/>
                <a:cs typeface="Bangers"/>
                <a:sym typeface="Bangers"/>
              </a:defRPr>
            </a:lvl4pPr>
            <a:lvl5pPr lvl="4" algn="r">
              <a:buNone/>
              <a:defRPr sz="1600">
                <a:solidFill>
                  <a:srgbClr val="FFFFFF"/>
                </a:solidFill>
                <a:latin typeface="Bangers"/>
                <a:ea typeface="Bangers"/>
                <a:cs typeface="Bangers"/>
                <a:sym typeface="Bangers"/>
              </a:defRPr>
            </a:lvl5pPr>
            <a:lvl6pPr lvl="5" algn="r">
              <a:buNone/>
              <a:defRPr sz="1600">
                <a:solidFill>
                  <a:srgbClr val="FFFFFF"/>
                </a:solidFill>
                <a:latin typeface="Bangers"/>
                <a:ea typeface="Bangers"/>
                <a:cs typeface="Bangers"/>
                <a:sym typeface="Bangers"/>
              </a:defRPr>
            </a:lvl6pPr>
            <a:lvl7pPr lvl="6" algn="r">
              <a:buNone/>
              <a:defRPr sz="1600">
                <a:solidFill>
                  <a:srgbClr val="FFFFFF"/>
                </a:solidFill>
                <a:latin typeface="Bangers"/>
                <a:ea typeface="Bangers"/>
                <a:cs typeface="Bangers"/>
                <a:sym typeface="Bangers"/>
              </a:defRPr>
            </a:lvl7pPr>
            <a:lvl8pPr lvl="7" algn="r">
              <a:buNone/>
              <a:defRPr sz="1600">
                <a:solidFill>
                  <a:srgbClr val="FFFFFF"/>
                </a:solidFill>
                <a:latin typeface="Bangers"/>
                <a:ea typeface="Bangers"/>
                <a:cs typeface="Bangers"/>
                <a:sym typeface="Bangers"/>
              </a:defRPr>
            </a:lvl8pPr>
            <a:lvl9pPr lvl="8" algn="r">
              <a:buNone/>
              <a:defRPr sz="1600">
                <a:solidFill>
                  <a:srgbClr val="FFFFFF"/>
                </a:solidFill>
                <a:latin typeface="Bangers"/>
                <a:ea typeface="Bangers"/>
                <a:cs typeface="Bangers"/>
                <a:sym typeface="Bangers"/>
              </a:defRPr>
            </a:lvl9pPr>
          </a:lstStyle>
          <a:p>
            <a:fld id="{B8AB1F1C-5B97-FA47-A21B-131B164DA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408591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71" r:id="rId7"/>
    <p:sldLayoutId id="2147483672" r:id="rId8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an7.org/linux/man-pages/man3/exec.3.html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elixcloutier.com/x86/" TargetMode="Externa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cse545.tiffanybao.com/labs/week3/service.c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cse545.tiffanybao.com/labs/week3/service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39"/>
          <p:cNvSpPr txBox="1">
            <a:spLocks noGrp="1"/>
          </p:cNvSpPr>
          <p:nvPr>
            <p:ph type="ctrTitle"/>
          </p:nvPr>
        </p:nvSpPr>
        <p:spPr>
          <a:xfrm>
            <a:off x="2914133" y="1268218"/>
            <a:ext cx="6531200" cy="43813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" sz="4267" dirty="0"/>
              <a:t>CSE 545</a:t>
            </a:r>
            <a:br>
              <a:rPr lang="en" sz="2400" dirty="0"/>
            </a:br>
            <a:br>
              <a:rPr lang="en" sz="2400" dirty="0"/>
            </a:br>
            <a:r>
              <a:rPr lang="en-US" sz="5867" dirty="0"/>
              <a:t>b</a:t>
            </a:r>
            <a:r>
              <a:rPr lang="en" sz="5867" dirty="0"/>
              <a:t>asic Software Vulnerabilities</a:t>
            </a:r>
            <a:br>
              <a:rPr lang="en" sz="5867" dirty="0"/>
            </a:br>
            <a:endParaRPr sz="3200" dirty="0"/>
          </a:p>
          <a:p>
            <a:pPr lvl="0" algn="r"/>
            <a:r>
              <a:rPr lang="en" sz="2400" u="sng" dirty="0"/>
              <a:t>Tiffany Bao</a:t>
            </a:r>
            <a:br>
              <a:rPr lang="en" sz="2400" u="sng" dirty="0"/>
            </a:br>
            <a:r>
              <a:rPr lang="en-US" sz="2400" dirty="0" err="1"/>
              <a:t>tbao@asu.edu</a:t>
            </a:r>
            <a:endParaRPr sz="2400" u="sng" dirty="0"/>
          </a:p>
        </p:txBody>
      </p:sp>
    </p:spTree>
    <p:extLst>
      <p:ext uri="{BB962C8B-B14F-4D97-AF65-F5344CB8AC3E}">
        <p14:creationId xmlns:p14="http://schemas.microsoft.com/office/powerpoint/2010/main" val="39291151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633E98-EB57-6342-81A4-EBAC7BAE6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1EAF21-B198-E74E-9B9B-A64CA1908A2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F55B8F-9972-6B41-8249-F3DE14C305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8AB1F1C-5B97-FA47-A21B-131B164DAC8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3221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0735D-CA6B-8549-BBF4-C5D0A4B59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DEFENSE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CDFA9B-2B99-4541-A3D6-5F178F3D6E9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Avoid using </a:t>
            </a:r>
            <a:r>
              <a:rPr lang="en-US" dirty="0">
                <a:latin typeface="Courier" pitchFamily="2" charset="0"/>
              </a:rPr>
              <a:t>system</a:t>
            </a:r>
          </a:p>
          <a:p>
            <a:r>
              <a:rPr lang="en-US" dirty="0">
                <a:latin typeface="Sniglet" pitchFamily="82" charset="0"/>
              </a:rPr>
              <a:t>Use the </a:t>
            </a:r>
            <a:r>
              <a:rPr lang="en-US" dirty="0">
                <a:latin typeface="Courier" pitchFamily="2" charset="0"/>
              </a:rPr>
              <a:t>exec </a:t>
            </a:r>
            <a:r>
              <a:rPr lang="en-US" dirty="0">
                <a:latin typeface="Sniglet" pitchFamily="82" charset="0"/>
              </a:rPr>
              <a:t>family</a:t>
            </a:r>
          </a:p>
          <a:p>
            <a:pPr marL="50799" indent="0">
              <a:buNone/>
            </a:pPr>
            <a:endParaRPr lang="en-US" dirty="0">
              <a:latin typeface="Sniglet" pitchFamily="82" charset="0"/>
            </a:endParaRPr>
          </a:p>
          <a:p>
            <a:pPr marL="50799" indent="0">
              <a:buNone/>
            </a:pPr>
            <a:endParaRPr lang="en-US" dirty="0">
              <a:latin typeface="Courier" pitchFamily="2" charset="0"/>
            </a:endParaRPr>
          </a:p>
          <a:p>
            <a:pPr marL="50799" indent="0">
              <a:buNone/>
            </a:pPr>
            <a:endParaRPr lang="en-US" dirty="0">
              <a:latin typeface="Courier" pitchFamily="2" charset="0"/>
            </a:endParaRPr>
          </a:p>
          <a:p>
            <a:pPr marL="50799" indent="0">
              <a:buNone/>
            </a:pPr>
            <a:r>
              <a:rPr lang="en-US" sz="2000" dirty="0" err="1">
                <a:latin typeface="Courier" pitchFamily="2" charset="0"/>
              </a:rPr>
              <a:t>execl</a:t>
            </a:r>
            <a:r>
              <a:rPr lang="en-US" sz="2000" dirty="0">
                <a:latin typeface="Courier" pitchFamily="2" charset="0"/>
              </a:rPr>
              <a:t>(“/bin/ls”, “/bin/ls”, “-l”, “/home/</a:t>
            </a:r>
            <a:r>
              <a:rPr lang="en-US" sz="2000" dirty="0" err="1">
                <a:latin typeface="Courier" pitchFamily="2" charset="0"/>
              </a:rPr>
              <a:t>ctf</a:t>
            </a:r>
            <a:r>
              <a:rPr lang="en-US" sz="2000" dirty="0">
                <a:latin typeface="Courier" pitchFamily="2" charset="0"/>
              </a:rPr>
              <a:t>”, NULL);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C8483D-C304-CC4A-BDC1-1377E05A10D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8AB1F1C-5B97-FA47-A21B-131B164DAC8F}" type="slidenum">
              <a:rPr lang="en-US" smtClean="0"/>
              <a:t>10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6DC1345-F0F3-494F-90B7-36A2C35370F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3200" r="11005"/>
          <a:stretch/>
        </p:blipFill>
        <p:spPr>
          <a:xfrm>
            <a:off x="6096000" y="1872343"/>
            <a:ext cx="4819852" cy="280075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F0124279-FD45-7F4F-B909-C2A3F81DF6B2}"/>
              </a:ext>
            </a:extLst>
          </p:cNvPr>
          <p:cNvSpPr/>
          <p:nvPr/>
        </p:nvSpPr>
        <p:spPr>
          <a:xfrm>
            <a:off x="1402733" y="5648249"/>
            <a:ext cx="430117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https://man7.org/linux/man-pages/man3/exec.3.html</a:t>
            </a:r>
            <a:endParaRPr lang="en-US" dirty="0">
              <a:solidFill>
                <a:schemeClr val="tx1"/>
              </a:solidFill>
              <a:latin typeface="Sniglet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74439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2384FC7-D7AC-9449-BFCC-C61C1E1B0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Defense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32746FD-D410-884E-AEBB-5A5EC1DBE9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47110" y="2066833"/>
            <a:ext cx="4612790" cy="3554800"/>
          </a:xfrm>
        </p:spPr>
        <p:txBody>
          <a:bodyPr/>
          <a:lstStyle/>
          <a:p>
            <a:pPr marL="118531" indent="0">
              <a:buNone/>
            </a:pPr>
            <a:r>
              <a:rPr lang="en-US" dirty="0"/>
              <a:t>Vulnerable to command line injection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AC2F521-5EAA-0947-89EC-9AF333EE81DA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5891660" y="2098037"/>
            <a:ext cx="5072743" cy="3554800"/>
          </a:xfrm>
        </p:spPr>
        <p:txBody>
          <a:bodyPr/>
          <a:lstStyle/>
          <a:p>
            <a:pPr marL="118531" indent="0">
              <a:buNone/>
            </a:pPr>
            <a:r>
              <a:rPr lang="en-US" dirty="0"/>
              <a:t>Immune to command line injection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82C0DC-40D0-914C-9D06-E5981908C2E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8AB1F1C-5B97-FA47-A21B-131B164DAC8F}" type="slidenum">
              <a:rPr lang="en-US" smtClean="0"/>
              <a:t>11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8497AFB-8FFE-EA49-BEFA-7A88F31100EA}"/>
              </a:ext>
            </a:extLst>
          </p:cNvPr>
          <p:cNvSpPr/>
          <p:nvPr/>
        </p:nvSpPr>
        <p:spPr>
          <a:xfrm>
            <a:off x="1585927" y="3079513"/>
            <a:ext cx="4407591" cy="2549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800" dirty="0">
                <a:solidFill>
                  <a:srgbClr val="B00040"/>
                </a:solidFill>
                <a:latin typeface="Courier" pitchFamily="2" charset="0"/>
              </a:rPr>
              <a:t>void</a:t>
            </a:r>
            <a:r>
              <a:rPr lang="en-US" sz="1800" dirty="0">
                <a:latin typeface="Courier" pitchFamily="2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ourier" pitchFamily="2" charset="0"/>
              </a:rPr>
              <a:t>check</a:t>
            </a:r>
            <a:r>
              <a:rPr lang="en-US" sz="1800" dirty="0">
                <a:latin typeface="Courier" pitchFamily="2" charset="0"/>
              </a:rPr>
              <a:t>(</a:t>
            </a:r>
            <a:r>
              <a:rPr lang="en-US" sz="1800" dirty="0">
                <a:solidFill>
                  <a:srgbClr val="B00040"/>
                </a:solidFill>
                <a:latin typeface="Courier" pitchFamily="2" charset="0"/>
              </a:rPr>
              <a:t>char</a:t>
            </a:r>
            <a:r>
              <a:rPr lang="en-US" sz="1800" dirty="0">
                <a:latin typeface="Courier" pitchFamily="2" charset="0"/>
              </a:rPr>
              <a:t> id[</a:t>
            </a:r>
            <a:r>
              <a:rPr lang="en-US" sz="1800" dirty="0">
                <a:solidFill>
                  <a:srgbClr val="666666"/>
                </a:solidFill>
                <a:latin typeface="Courier" pitchFamily="2" charset="0"/>
              </a:rPr>
              <a:t>15</a:t>
            </a:r>
            <a:r>
              <a:rPr lang="en-US" sz="1800" dirty="0">
                <a:latin typeface="Courier" pitchFamily="2" charset="0"/>
              </a:rPr>
              <a:t>]){</a:t>
            </a:r>
          </a:p>
          <a:p>
            <a:pPr>
              <a:lnSpc>
                <a:spcPct val="150000"/>
              </a:lnSpc>
            </a:pPr>
            <a:r>
              <a:rPr lang="en-US" sz="1800" dirty="0">
                <a:latin typeface="Courier" pitchFamily="2" charset="0"/>
              </a:rPr>
              <a:t>  </a:t>
            </a:r>
            <a:r>
              <a:rPr lang="en-US" sz="1800" dirty="0">
                <a:solidFill>
                  <a:srgbClr val="B00040"/>
                </a:solidFill>
                <a:latin typeface="Courier" pitchFamily="2" charset="0"/>
              </a:rPr>
              <a:t>char</a:t>
            </a:r>
            <a:r>
              <a:rPr lang="en-US" sz="1800" dirty="0">
                <a:latin typeface="Courier" pitchFamily="2" charset="0"/>
              </a:rPr>
              <a:t> command[</a:t>
            </a:r>
            <a:r>
              <a:rPr lang="en-US" sz="1800" dirty="0">
                <a:solidFill>
                  <a:srgbClr val="666666"/>
                </a:solidFill>
                <a:latin typeface="Courier" pitchFamily="2" charset="0"/>
              </a:rPr>
              <a:t>50</a:t>
            </a:r>
            <a:r>
              <a:rPr lang="en-US" sz="1800" dirty="0">
                <a:latin typeface="Courier" pitchFamily="2" charset="0"/>
              </a:rPr>
              <a:t>] </a:t>
            </a:r>
            <a:r>
              <a:rPr lang="en-US" sz="1800" dirty="0">
                <a:solidFill>
                  <a:srgbClr val="666666"/>
                </a:solidFill>
                <a:latin typeface="Courier" pitchFamily="2" charset="0"/>
              </a:rPr>
              <a:t>=</a:t>
            </a:r>
            <a:r>
              <a:rPr lang="en-US" sz="1800" dirty="0">
                <a:latin typeface="Courier" pitchFamily="2" charset="0"/>
              </a:rPr>
              <a:t> {};</a:t>
            </a:r>
          </a:p>
          <a:p>
            <a:pPr>
              <a:lnSpc>
                <a:spcPct val="150000"/>
              </a:lnSpc>
            </a:pPr>
            <a:r>
              <a:rPr lang="en-US" sz="1800" dirty="0">
                <a:latin typeface="Courier" pitchFamily="2" charset="0"/>
              </a:rPr>
              <a:t>  </a:t>
            </a:r>
            <a:r>
              <a:rPr lang="en-US" sz="1800" dirty="0" err="1">
                <a:latin typeface="Courier" pitchFamily="2" charset="0"/>
              </a:rPr>
              <a:t>sprintf</a:t>
            </a:r>
            <a:r>
              <a:rPr lang="en-US" sz="1800" dirty="0">
                <a:latin typeface="Courier" pitchFamily="2" charset="0"/>
              </a:rPr>
              <a:t>(command, </a:t>
            </a:r>
          </a:p>
          <a:p>
            <a:pPr>
              <a:lnSpc>
                <a:spcPct val="150000"/>
              </a:lnSpc>
            </a:pPr>
            <a:r>
              <a:rPr lang="en-US" sz="1800" dirty="0">
                <a:solidFill>
                  <a:srgbClr val="BA2121"/>
                </a:solidFill>
                <a:latin typeface="Courier" pitchFamily="2" charset="0"/>
              </a:rPr>
              <a:t>    "cat records/%s"</a:t>
            </a:r>
            <a:r>
              <a:rPr lang="en-US" sz="1800" dirty="0">
                <a:latin typeface="Courier" pitchFamily="2" charset="0"/>
              </a:rPr>
              <a:t>, id);</a:t>
            </a:r>
          </a:p>
          <a:p>
            <a:pPr>
              <a:lnSpc>
                <a:spcPct val="150000"/>
              </a:lnSpc>
            </a:pPr>
            <a:r>
              <a:rPr lang="en-US" sz="1800" dirty="0">
                <a:latin typeface="Courier" pitchFamily="2" charset="0"/>
              </a:rPr>
              <a:t>  system(command);</a:t>
            </a:r>
          </a:p>
          <a:p>
            <a:pPr>
              <a:lnSpc>
                <a:spcPct val="150000"/>
              </a:lnSpc>
            </a:pPr>
            <a:r>
              <a:rPr lang="en-US" sz="1800" dirty="0">
                <a:latin typeface="Courier" pitchFamily="2" charset="0"/>
              </a:rPr>
              <a:t>}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D8F4242-FC89-0B41-A934-2A4B90E2F140}"/>
              </a:ext>
            </a:extLst>
          </p:cNvPr>
          <p:cNvSpPr/>
          <p:nvPr/>
        </p:nvSpPr>
        <p:spPr>
          <a:xfrm>
            <a:off x="6085114" y="3123055"/>
            <a:ext cx="5072743" cy="2549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800" dirty="0">
                <a:solidFill>
                  <a:srgbClr val="B00040"/>
                </a:solidFill>
                <a:latin typeface="Courier" pitchFamily="2" charset="0"/>
              </a:rPr>
              <a:t>void</a:t>
            </a:r>
            <a:r>
              <a:rPr lang="en-US" sz="1800" dirty="0">
                <a:latin typeface="Courier" pitchFamily="2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ourier" pitchFamily="2" charset="0"/>
              </a:rPr>
              <a:t>check</a:t>
            </a:r>
            <a:r>
              <a:rPr lang="en-US" sz="1800" dirty="0">
                <a:latin typeface="Courier" pitchFamily="2" charset="0"/>
              </a:rPr>
              <a:t>(</a:t>
            </a:r>
            <a:r>
              <a:rPr lang="en-US" sz="1800" dirty="0">
                <a:solidFill>
                  <a:srgbClr val="B00040"/>
                </a:solidFill>
                <a:latin typeface="Courier" pitchFamily="2" charset="0"/>
              </a:rPr>
              <a:t>char</a:t>
            </a:r>
            <a:r>
              <a:rPr lang="en-US" sz="1800" dirty="0">
                <a:latin typeface="Courier" pitchFamily="2" charset="0"/>
              </a:rPr>
              <a:t> id[</a:t>
            </a:r>
            <a:r>
              <a:rPr lang="en-US" sz="1800" dirty="0">
                <a:solidFill>
                  <a:srgbClr val="666666"/>
                </a:solidFill>
                <a:latin typeface="Courier" pitchFamily="2" charset="0"/>
              </a:rPr>
              <a:t>15</a:t>
            </a:r>
            <a:r>
              <a:rPr lang="en-US" sz="1800" dirty="0">
                <a:latin typeface="Courier" pitchFamily="2" charset="0"/>
              </a:rPr>
              <a:t>]){</a:t>
            </a:r>
          </a:p>
          <a:p>
            <a:pPr>
              <a:lnSpc>
                <a:spcPct val="150000"/>
              </a:lnSpc>
            </a:pPr>
            <a:r>
              <a:rPr lang="en-US" sz="1800" dirty="0">
                <a:latin typeface="Courier" pitchFamily="2" charset="0"/>
              </a:rPr>
              <a:t>  </a:t>
            </a:r>
            <a:r>
              <a:rPr lang="en-US" sz="1800" dirty="0">
                <a:solidFill>
                  <a:srgbClr val="B00040"/>
                </a:solidFill>
                <a:latin typeface="Courier" pitchFamily="2" charset="0"/>
              </a:rPr>
              <a:t>char</a:t>
            </a:r>
            <a:r>
              <a:rPr lang="en-US" sz="1800" dirty="0">
                <a:latin typeface="Courier" pitchFamily="2" charset="0"/>
              </a:rPr>
              <a:t> path[</a:t>
            </a:r>
            <a:r>
              <a:rPr lang="en-US" sz="1800" dirty="0">
                <a:solidFill>
                  <a:srgbClr val="666666"/>
                </a:solidFill>
                <a:latin typeface="Courier" pitchFamily="2" charset="0"/>
              </a:rPr>
              <a:t>50</a:t>
            </a:r>
            <a:r>
              <a:rPr lang="en-US" sz="1800" dirty="0">
                <a:latin typeface="Courier" pitchFamily="2" charset="0"/>
              </a:rPr>
              <a:t>] </a:t>
            </a:r>
            <a:r>
              <a:rPr lang="en-US" sz="1800" dirty="0">
                <a:solidFill>
                  <a:srgbClr val="666666"/>
                </a:solidFill>
                <a:latin typeface="Courier" pitchFamily="2" charset="0"/>
              </a:rPr>
              <a:t>=</a:t>
            </a:r>
            <a:r>
              <a:rPr lang="en-US" sz="1800" dirty="0">
                <a:latin typeface="Courier" pitchFamily="2" charset="0"/>
              </a:rPr>
              <a:t> {};</a:t>
            </a:r>
          </a:p>
          <a:p>
            <a:pPr>
              <a:lnSpc>
                <a:spcPct val="150000"/>
              </a:lnSpc>
            </a:pPr>
            <a:r>
              <a:rPr lang="en-US" sz="1800" dirty="0">
                <a:latin typeface="Courier" pitchFamily="2" charset="0"/>
              </a:rPr>
              <a:t>  </a:t>
            </a:r>
            <a:r>
              <a:rPr lang="en-US" sz="1800" dirty="0" err="1">
                <a:latin typeface="Courier" pitchFamily="2" charset="0"/>
              </a:rPr>
              <a:t>sprintf</a:t>
            </a:r>
            <a:r>
              <a:rPr lang="en-US" sz="1800" dirty="0">
                <a:latin typeface="Courier" pitchFamily="2" charset="0"/>
              </a:rPr>
              <a:t>(path, </a:t>
            </a:r>
            <a:r>
              <a:rPr lang="en-US" sz="1800" dirty="0">
                <a:solidFill>
                  <a:srgbClr val="BA2121"/>
                </a:solidFill>
                <a:latin typeface="Courier" pitchFamily="2" charset="0"/>
              </a:rPr>
              <a:t>"records/%s"</a:t>
            </a:r>
            <a:r>
              <a:rPr lang="en-US" sz="1800" dirty="0">
                <a:latin typeface="Courier" pitchFamily="2" charset="0"/>
              </a:rPr>
              <a:t>, id);</a:t>
            </a:r>
            <a:endParaRPr lang="en-US" sz="1800" strike="sngStrike" dirty="0">
              <a:latin typeface="Courier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1800" dirty="0">
                <a:latin typeface="Courier" pitchFamily="2" charset="0"/>
              </a:rPr>
              <a:t>  </a:t>
            </a:r>
            <a:r>
              <a:rPr lang="en-US" sz="1800" dirty="0" err="1">
                <a:latin typeface="Courier" pitchFamily="2" charset="0"/>
              </a:rPr>
              <a:t>execl</a:t>
            </a:r>
            <a:r>
              <a:rPr lang="en-US" sz="1800" dirty="0">
                <a:latin typeface="Courier" pitchFamily="2" charset="0"/>
              </a:rPr>
              <a:t>(</a:t>
            </a:r>
            <a:r>
              <a:rPr lang="en-US" sz="1800" dirty="0">
                <a:solidFill>
                  <a:srgbClr val="BA2121"/>
                </a:solidFill>
                <a:latin typeface="Courier" pitchFamily="2" charset="0"/>
              </a:rPr>
              <a:t>”/bin/cat”,”/bin/cat"</a:t>
            </a:r>
            <a:r>
              <a:rPr lang="en-US" sz="1800" dirty="0">
                <a:latin typeface="Courier" pitchFamily="2" charset="0"/>
              </a:rPr>
              <a:t>,</a:t>
            </a:r>
            <a:r>
              <a:rPr lang="en-US" sz="1800" dirty="0">
                <a:solidFill>
                  <a:srgbClr val="BA2121"/>
                </a:solidFill>
                <a:latin typeface="Courier" pitchFamily="2" charset="0"/>
              </a:rPr>
              <a:t>           </a:t>
            </a:r>
          </a:p>
          <a:p>
            <a:pPr>
              <a:lnSpc>
                <a:spcPct val="150000"/>
              </a:lnSpc>
            </a:pPr>
            <a:r>
              <a:rPr lang="en-US" sz="1800" dirty="0">
                <a:solidFill>
                  <a:srgbClr val="BA2121"/>
                </a:solidFill>
                <a:latin typeface="Courier" pitchFamily="2" charset="0"/>
              </a:rPr>
              <a:t>         </a:t>
            </a: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path, NULL</a:t>
            </a:r>
            <a:r>
              <a:rPr lang="en-US" sz="1800" dirty="0">
                <a:latin typeface="Courier" pitchFamily="2" charset="0"/>
              </a:rPr>
              <a:t>);</a:t>
            </a:r>
          </a:p>
          <a:p>
            <a:pPr>
              <a:lnSpc>
                <a:spcPct val="150000"/>
              </a:lnSpc>
            </a:pPr>
            <a:r>
              <a:rPr lang="en-US" sz="1800" dirty="0">
                <a:latin typeface="Courier" pitchFamily="2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3047741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C21CA-9666-D045-8646-F745A9E06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0328" y="2789203"/>
            <a:ext cx="9373171" cy="1013519"/>
          </a:xfrm>
        </p:spPr>
        <p:txBody>
          <a:bodyPr anchor="ctr"/>
          <a:lstStyle/>
          <a:p>
            <a:pPr algn="ctr"/>
            <a:r>
              <a:rPr lang="en-US" sz="6000" dirty="0"/>
              <a:t>Is the code secure now?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C5F47E-5AD1-7644-84AA-71D455DF31D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8AB1F1C-5B97-FA47-A21B-131B164DAC8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9035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276A0-D3A4-EA4E-AC1D-6CEA002263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17007" y="2212733"/>
            <a:ext cx="5525520" cy="1546400"/>
          </a:xfrm>
        </p:spPr>
        <p:txBody>
          <a:bodyPr/>
          <a:lstStyle/>
          <a:p>
            <a:r>
              <a:rPr lang="en-US" dirty="0"/>
              <a:t>directory traversal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8B17614-17AC-A745-87A4-6AD5C71899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8AB1F1C-5B97-FA47-A21B-131B164DAC8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5589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2384FC7-D7AC-9449-BFCC-C61C1E1B0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Defense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32746FD-D410-884E-AEBB-5A5EC1DBE9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47110" y="2066833"/>
            <a:ext cx="4612790" cy="3554800"/>
          </a:xfrm>
        </p:spPr>
        <p:txBody>
          <a:bodyPr/>
          <a:lstStyle/>
          <a:p>
            <a:pPr marL="118531" indent="0">
              <a:buNone/>
            </a:pPr>
            <a:r>
              <a:rPr lang="en-US" dirty="0"/>
              <a:t>Vulnerable to command line injection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AC2F521-5EAA-0947-89EC-9AF333EE81DA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5891660" y="2098037"/>
            <a:ext cx="5072743" cy="3554800"/>
          </a:xfrm>
        </p:spPr>
        <p:txBody>
          <a:bodyPr/>
          <a:lstStyle/>
          <a:p>
            <a:pPr marL="118531" indent="0">
              <a:buNone/>
            </a:pPr>
            <a:r>
              <a:rPr lang="en-US" dirty="0"/>
              <a:t>Immune to command line injection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82C0DC-40D0-914C-9D06-E5981908C2E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8AB1F1C-5B97-FA47-A21B-131B164DAC8F}" type="slidenum">
              <a:rPr lang="en-US" smtClean="0"/>
              <a:t>14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8497AFB-8FFE-EA49-BEFA-7A88F31100EA}"/>
              </a:ext>
            </a:extLst>
          </p:cNvPr>
          <p:cNvSpPr/>
          <p:nvPr/>
        </p:nvSpPr>
        <p:spPr>
          <a:xfrm>
            <a:off x="1585927" y="3079513"/>
            <a:ext cx="4407591" cy="2549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800" dirty="0">
                <a:solidFill>
                  <a:srgbClr val="B00040"/>
                </a:solidFill>
                <a:latin typeface="Courier" pitchFamily="2" charset="0"/>
              </a:rPr>
              <a:t>void</a:t>
            </a:r>
            <a:r>
              <a:rPr lang="en-US" sz="1800" dirty="0">
                <a:latin typeface="Courier" pitchFamily="2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ourier" pitchFamily="2" charset="0"/>
              </a:rPr>
              <a:t>check</a:t>
            </a:r>
            <a:r>
              <a:rPr lang="en-US" sz="1800" dirty="0">
                <a:latin typeface="Courier" pitchFamily="2" charset="0"/>
              </a:rPr>
              <a:t>(</a:t>
            </a:r>
            <a:r>
              <a:rPr lang="en-US" sz="1800" dirty="0">
                <a:solidFill>
                  <a:srgbClr val="B00040"/>
                </a:solidFill>
                <a:latin typeface="Courier" pitchFamily="2" charset="0"/>
              </a:rPr>
              <a:t>char</a:t>
            </a:r>
            <a:r>
              <a:rPr lang="en-US" sz="1800" dirty="0">
                <a:latin typeface="Courier" pitchFamily="2" charset="0"/>
              </a:rPr>
              <a:t> id[</a:t>
            </a:r>
            <a:r>
              <a:rPr lang="en-US" sz="1800" dirty="0">
                <a:solidFill>
                  <a:srgbClr val="666666"/>
                </a:solidFill>
                <a:latin typeface="Courier" pitchFamily="2" charset="0"/>
              </a:rPr>
              <a:t>15</a:t>
            </a:r>
            <a:r>
              <a:rPr lang="en-US" sz="1800" dirty="0">
                <a:latin typeface="Courier" pitchFamily="2" charset="0"/>
              </a:rPr>
              <a:t>]){</a:t>
            </a:r>
          </a:p>
          <a:p>
            <a:pPr>
              <a:lnSpc>
                <a:spcPct val="150000"/>
              </a:lnSpc>
            </a:pPr>
            <a:r>
              <a:rPr lang="en-US" sz="1800" dirty="0">
                <a:latin typeface="Courier" pitchFamily="2" charset="0"/>
              </a:rPr>
              <a:t>  </a:t>
            </a:r>
            <a:r>
              <a:rPr lang="en-US" sz="1800" dirty="0">
                <a:solidFill>
                  <a:srgbClr val="B00040"/>
                </a:solidFill>
                <a:latin typeface="Courier" pitchFamily="2" charset="0"/>
              </a:rPr>
              <a:t>char</a:t>
            </a:r>
            <a:r>
              <a:rPr lang="en-US" sz="1800" dirty="0">
                <a:latin typeface="Courier" pitchFamily="2" charset="0"/>
              </a:rPr>
              <a:t> command[</a:t>
            </a:r>
            <a:r>
              <a:rPr lang="en-US" sz="1800" dirty="0">
                <a:solidFill>
                  <a:srgbClr val="666666"/>
                </a:solidFill>
                <a:latin typeface="Courier" pitchFamily="2" charset="0"/>
              </a:rPr>
              <a:t>50</a:t>
            </a:r>
            <a:r>
              <a:rPr lang="en-US" sz="1800" dirty="0">
                <a:latin typeface="Courier" pitchFamily="2" charset="0"/>
              </a:rPr>
              <a:t>] </a:t>
            </a:r>
            <a:r>
              <a:rPr lang="en-US" sz="1800" dirty="0">
                <a:solidFill>
                  <a:srgbClr val="666666"/>
                </a:solidFill>
                <a:latin typeface="Courier" pitchFamily="2" charset="0"/>
              </a:rPr>
              <a:t>=</a:t>
            </a:r>
            <a:r>
              <a:rPr lang="en-US" sz="1800" dirty="0">
                <a:latin typeface="Courier" pitchFamily="2" charset="0"/>
              </a:rPr>
              <a:t> {};</a:t>
            </a:r>
          </a:p>
          <a:p>
            <a:pPr>
              <a:lnSpc>
                <a:spcPct val="150000"/>
              </a:lnSpc>
            </a:pPr>
            <a:r>
              <a:rPr lang="en-US" sz="1800" dirty="0">
                <a:latin typeface="Courier" pitchFamily="2" charset="0"/>
              </a:rPr>
              <a:t>  </a:t>
            </a:r>
            <a:r>
              <a:rPr lang="en-US" sz="1800" dirty="0" err="1">
                <a:latin typeface="Courier" pitchFamily="2" charset="0"/>
              </a:rPr>
              <a:t>sprintf</a:t>
            </a:r>
            <a:r>
              <a:rPr lang="en-US" sz="1800" dirty="0">
                <a:latin typeface="Courier" pitchFamily="2" charset="0"/>
              </a:rPr>
              <a:t>(command, </a:t>
            </a:r>
          </a:p>
          <a:p>
            <a:pPr>
              <a:lnSpc>
                <a:spcPct val="150000"/>
              </a:lnSpc>
            </a:pPr>
            <a:r>
              <a:rPr lang="en-US" sz="1800" dirty="0">
                <a:solidFill>
                  <a:srgbClr val="BA2121"/>
                </a:solidFill>
                <a:latin typeface="Courier" pitchFamily="2" charset="0"/>
              </a:rPr>
              <a:t>    "cat records/%s"</a:t>
            </a:r>
            <a:r>
              <a:rPr lang="en-US" sz="1800" dirty="0">
                <a:latin typeface="Courier" pitchFamily="2" charset="0"/>
              </a:rPr>
              <a:t>, id);</a:t>
            </a:r>
          </a:p>
          <a:p>
            <a:pPr>
              <a:lnSpc>
                <a:spcPct val="150000"/>
              </a:lnSpc>
            </a:pPr>
            <a:r>
              <a:rPr lang="en-US" sz="1800" dirty="0">
                <a:latin typeface="Courier" pitchFamily="2" charset="0"/>
              </a:rPr>
              <a:t>  system(command);</a:t>
            </a:r>
          </a:p>
          <a:p>
            <a:pPr>
              <a:lnSpc>
                <a:spcPct val="150000"/>
              </a:lnSpc>
            </a:pPr>
            <a:r>
              <a:rPr lang="en-US" sz="1800" dirty="0">
                <a:latin typeface="Courier" pitchFamily="2" charset="0"/>
              </a:rPr>
              <a:t>}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D8F4242-FC89-0B41-A934-2A4B90E2F140}"/>
              </a:ext>
            </a:extLst>
          </p:cNvPr>
          <p:cNvSpPr/>
          <p:nvPr/>
        </p:nvSpPr>
        <p:spPr>
          <a:xfrm>
            <a:off x="6085114" y="3123055"/>
            <a:ext cx="5072743" cy="2549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800" dirty="0">
                <a:solidFill>
                  <a:srgbClr val="B00040"/>
                </a:solidFill>
                <a:latin typeface="Courier" pitchFamily="2" charset="0"/>
              </a:rPr>
              <a:t>void</a:t>
            </a:r>
            <a:r>
              <a:rPr lang="en-US" sz="1800" dirty="0">
                <a:latin typeface="Courier" pitchFamily="2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ourier" pitchFamily="2" charset="0"/>
              </a:rPr>
              <a:t>check</a:t>
            </a:r>
            <a:r>
              <a:rPr lang="en-US" sz="1800" dirty="0">
                <a:latin typeface="Courier" pitchFamily="2" charset="0"/>
              </a:rPr>
              <a:t>(</a:t>
            </a:r>
            <a:r>
              <a:rPr lang="en-US" sz="1800" dirty="0">
                <a:solidFill>
                  <a:srgbClr val="B00040"/>
                </a:solidFill>
                <a:latin typeface="Courier" pitchFamily="2" charset="0"/>
              </a:rPr>
              <a:t>char</a:t>
            </a:r>
            <a:r>
              <a:rPr lang="en-US" sz="1800" dirty="0">
                <a:latin typeface="Courier" pitchFamily="2" charset="0"/>
              </a:rPr>
              <a:t> id[</a:t>
            </a:r>
            <a:r>
              <a:rPr lang="en-US" sz="1800" dirty="0">
                <a:solidFill>
                  <a:srgbClr val="666666"/>
                </a:solidFill>
                <a:latin typeface="Courier" pitchFamily="2" charset="0"/>
              </a:rPr>
              <a:t>15</a:t>
            </a:r>
            <a:r>
              <a:rPr lang="en-US" sz="1800" dirty="0">
                <a:latin typeface="Courier" pitchFamily="2" charset="0"/>
              </a:rPr>
              <a:t>]){</a:t>
            </a:r>
          </a:p>
          <a:p>
            <a:pPr>
              <a:lnSpc>
                <a:spcPct val="150000"/>
              </a:lnSpc>
            </a:pPr>
            <a:r>
              <a:rPr lang="en-US" sz="1800" dirty="0">
                <a:latin typeface="Courier" pitchFamily="2" charset="0"/>
              </a:rPr>
              <a:t>  </a:t>
            </a:r>
            <a:r>
              <a:rPr lang="en-US" sz="1800" dirty="0">
                <a:solidFill>
                  <a:srgbClr val="B00040"/>
                </a:solidFill>
                <a:latin typeface="Courier" pitchFamily="2" charset="0"/>
              </a:rPr>
              <a:t>char</a:t>
            </a:r>
            <a:r>
              <a:rPr lang="en-US" sz="1800" dirty="0">
                <a:latin typeface="Courier" pitchFamily="2" charset="0"/>
              </a:rPr>
              <a:t> path[</a:t>
            </a:r>
            <a:r>
              <a:rPr lang="en-US" sz="1800" dirty="0">
                <a:solidFill>
                  <a:srgbClr val="666666"/>
                </a:solidFill>
                <a:latin typeface="Courier" pitchFamily="2" charset="0"/>
              </a:rPr>
              <a:t>50</a:t>
            </a:r>
            <a:r>
              <a:rPr lang="en-US" sz="1800" dirty="0">
                <a:latin typeface="Courier" pitchFamily="2" charset="0"/>
              </a:rPr>
              <a:t>] </a:t>
            </a:r>
            <a:r>
              <a:rPr lang="en-US" sz="1800" dirty="0">
                <a:solidFill>
                  <a:srgbClr val="666666"/>
                </a:solidFill>
                <a:latin typeface="Courier" pitchFamily="2" charset="0"/>
              </a:rPr>
              <a:t>=</a:t>
            </a:r>
            <a:r>
              <a:rPr lang="en-US" sz="1800" dirty="0">
                <a:latin typeface="Courier" pitchFamily="2" charset="0"/>
              </a:rPr>
              <a:t> {};</a:t>
            </a:r>
          </a:p>
          <a:p>
            <a:pPr>
              <a:lnSpc>
                <a:spcPct val="150000"/>
              </a:lnSpc>
            </a:pPr>
            <a:r>
              <a:rPr lang="en-US" sz="1800" dirty="0">
                <a:latin typeface="Courier" pitchFamily="2" charset="0"/>
              </a:rPr>
              <a:t>  </a:t>
            </a:r>
            <a:r>
              <a:rPr lang="en-US" sz="1800" dirty="0" err="1">
                <a:latin typeface="Courier" pitchFamily="2" charset="0"/>
              </a:rPr>
              <a:t>sprintf</a:t>
            </a:r>
            <a:r>
              <a:rPr lang="en-US" sz="1800" dirty="0">
                <a:latin typeface="Courier" pitchFamily="2" charset="0"/>
              </a:rPr>
              <a:t>(path, </a:t>
            </a:r>
            <a:r>
              <a:rPr lang="en-US" sz="1800" dirty="0">
                <a:solidFill>
                  <a:srgbClr val="BA2121"/>
                </a:solidFill>
                <a:latin typeface="Courier" pitchFamily="2" charset="0"/>
              </a:rPr>
              <a:t>"records/%s"</a:t>
            </a:r>
            <a:r>
              <a:rPr lang="en-US" sz="1800" dirty="0">
                <a:latin typeface="Courier" pitchFamily="2" charset="0"/>
              </a:rPr>
              <a:t>, id);</a:t>
            </a:r>
            <a:endParaRPr lang="en-US" sz="1800" strike="sngStrike" dirty="0">
              <a:latin typeface="Courier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1800" dirty="0">
                <a:latin typeface="Courier" pitchFamily="2" charset="0"/>
              </a:rPr>
              <a:t>  </a:t>
            </a:r>
            <a:r>
              <a:rPr lang="en-US" sz="1800" dirty="0" err="1">
                <a:latin typeface="Courier" pitchFamily="2" charset="0"/>
              </a:rPr>
              <a:t>execl</a:t>
            </a:r>
            <a:r>
              <a:rPr lang="en-US" sz="1800" dirty="0">
                <a:latin typeface="Courier" pitchFamily="2" charset="0"/>
              </a:rPr>
              <a:t>(</a:t>
            </a:r>
            <a:r>
              <a:rPr lang="en-US" sz="1800" dirty="0">
                <a:solidFill>
                  <a:srgbClr val="BA2121"/>
                </a:solidFill>
                <a:latin typeface="Courier" pitchFamily="2" charset="0"/>
              </a:rPr>
              <a:t>”/bin/cat”,”/bin/cat"</a:t>
            </a:r>
            <a:r>
              <a:rPr lang="en-US" sz="1800" dirty="0">
                <a:latin typeface="Courier" pitchFamily="2" charset="0"/>
              </a:rPr>
              <a:t>,</a:t>
            </a:r>
            <a:r>
              <a:rPr lang="en-US" sz="1800" dirty="0">
                <a:solidFill>
                  <a:srgbClr val="BA2121"/>
                </a:solidFill>
                <a:latin typeface="Courier" pitchFamily="2" charset="0"/>
              </a:rPr>
              <a:t>           </a:t>
            </a:r>
          </a:p>
          <a:p>
            <a:pPr>
              <a:lnSpc>
                <a:spcPct val="150000"/>
              </a:lnSpc>
            </a:pPr>
            <a:r>
              <a:rPr lang="en-US" sz="1800" dirty="0">
                <a:solidFill>
                  <a:srgbClr val="BA2121"/>
                </a:solidFill>
                <a:latin typeface="Courier" pitchFamily="2" charset="0"/>
              </a:rPr>
              <a:t>         </a:t>
            </a: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path, (char*) NULL</a:t>
            </a:r>
            <a:r>
              <a:rPr lang="en-US" sz="1800" dirty="0">
                <a:latin typeface="Courier" pitchFamily="2" charset="0"/>
              </a:rPr>
              <a:t>);</a:t>
            </a:r>
          </a:p>
          <a:p>
            <a:pPr>
              <a:lnSpc>
                <a:spcPct val="150000"/>
              </a:lnSpc>
            </a:pPr>
            <a:r>
              <a:rPr lang="en-US" sz="1800" dirty="0">
                <a:latin typeface="Courier" pitchFamily="2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6649161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FAAC37B-4C8E-0645-8AA4-44FB247B1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7D684C6-067D-BE4D-BE9A-9D8E5171BD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8AB1F1C-5B97-FA47-A21B-131B164DAC8F}" type="slidenum">
              <a:rPr lang="en-US" smtClean="0"/>
              <a:t>15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66CE6FD-C874-544D-BD20-A0D3459D971A}"/>
              </a:ext>
            </a:extLst>
          </p:cNvPr>
          <p:cNvSpPr/>
          <p:nvPr/>
        </p:nvSpPr>
        <p:spPr>
          <a:xfrm>
            <a:off x="1296217" y="2282825"/>
            <a:ext cx="10363202" cy="33686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en-US" sz="2400" dirty="0">
              <a:solidFill>
                <a:srgbClr val="B00040"/>
              </a:solidFill>
              <a:latin typeface="Courier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B00040"/>
                </a:solidFill>
                <a:latin typeface="Courier" pitchFamily="2" charset="0"/>
              </a:rPr>
              <a:t>void</a:t>
            </a:r>
            <a:r>
              <a:rPr lang="en-US" sz="2400" dirty="0">
                <a:latin typeface="Courier" pitchFamily="2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Courier" pitchFamily="2" charset="0"/>
              </a:rPr>
              <a:t>check</a:t>
            </a:r>
            <a:r>
              <a:rPr lang="en-US" sz="2400" dirty="0">
                <a:latin typeface="Courier" pitchFamily="2" charset="0"/>
              </a:rPr>
              <a:t>(</a:t>
            </a:r>
            <a:r>
              <a:rPr lang="en-US" sz="2400" dirty="0">
                <a:solidFill>
                  <a:srgbClr val="B00040"/>
                </a:solidFill>
                <a:latin typeface="Courier" pitchFamily="2" charset="0"/>
              </a:rPr>
              <a:t>char</a:t>
            </a:r>
            <a:r>
              <a:rPr lang="en-US" sz="2400" dirty="0">
                <a:latin typeface="Courier" pitchFamily="2" charset="0"/>
              </a:rPr>
              <a:t> id[</a:t>
            </a:r>
            <a:r>
              <a:rPr lang="en-US" sz="2400" dirty="0">
                <a:solidFill>
                  <a:srgbClr val="666666"/>
                </a:solidFill>
                <a:latin typeface="Courier" pitchFamily="2" charset="0"/>
              </a:rPr>
              <a:t>15</a:t>
            </a:r>
            <a:r>
              <a:rPr lang="en-US" sz="2400" dirty="0">
                <a:latin typeface="Courier" pitchFamily="2" charset="0"/>
              </a:rPr>
              <a:t>]){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Courier" pitchFamily="2" charset="0"/>
              </a:rPr>
              <a:t>  </a:t>
            </a:r>
            <a:r>
              <a:rPr lang="en-US" sz="2400" dirty="0">
                <a:solidFill>
                  <a:srgbClr val="B00040"/>
                </a:solidFill>
                <a:latin typeface="Courier" pitchFamily="2" charset="0"/>
              </a:rPr>
              <a:t>char</a:t>
            </a:r>
            <a:r>
              <a:rPr lang="en-US" sz="2400" dirty="0">
                <a:latin typeface="Courier" pitchFamily="2" charset="0"/>
              </a:rPr>
              <a:t> path[</a:t>
            </a:r>
            <a:r>
              <a:rPr lang="en-US" sz="2400" dirty="0">
                <a:solidFill>
                  <a:srgbClr val="666666"/>
                </a:solidFill>
                <a:latin typeface="Courier" pitchFamily="2" charset="0"/>
              </a:rPr>
              <a:t>50</a:t>
            </a:r>
            <a:r>
              <a:rPr lang="en-US" sz="2400" dirty="0">
                <a:latin typeface="Courier" pitchFamily="2" charset="0"/>
              </a:rPr>
              <a:t>] </a:t>
            </a:r>
            <a:r>
              <a:rPr lang="en-US" sz="2400" dirty="0">
                <a:solidFill>
                  <a:srgbClr val="666666"/>
                </a:solidFill>
                <a:latin typeface="Courier" pitchFamily="2" charset="0"/>
              </a:rPr>
              <a:t>=</a:t>
            </a:r>
            <a:r>
              <a:rPr lang="en-US" sz="2400" dirty="0">
                <a:latin typeface="Courier" pitchFamily="2" charset="0"/>
              </a:rPr>
              <a:t> {};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Courier" pitchFamily="2" charset="0"/>
              </a:rPr>
              <a:t>  </a:t>
            </a:r>
            <a:r>
              <a:rPr lang="en-US" sz="2400" dirty="0" err="1">
                <a:latin typeface="Courier" pitchFamily="2" charset="0"/>
              </a:rPr>
              <a:t>sprintf</a:t>
            </a:r>
            <a:r>
              <a:rPr lang="en-US" sz="2400" dirty="0">
                <a:latin typeface="Courier" pitchFamily="2" charset="0"/>
              </a:rPr>
              <a:t>(path, </a:t>
            </a:r>
            <a:r>
              <a:rPr lang="en-US" sz="2400" dirty="0">
                <a:solidFill>
                  <a:srgbClr val="BA2121"/>
                </a:solidFill>
                <a:latin typeface="Courier" pitchFamily="2" charset="0"/>
              </a:rPr>
              <a:t>"records/%s"</a:t>
            </a:r>
            <a:r>
              <a:rPr lang="en-US" sz="2400" dirty="0">
                <a:latin typeface="Courier" pitchFamily="2" charset="0"/>
              </a:rPr>
              <a:t>, id);</a:t>
            </a:r>
            <a:endParaRPr lang="en-US" sz="2400" strike="sngStrike" dirty="0">
              <a:latin typeface="Courier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latin typeface="Courier" pitchFamily="2" charset="0"/>
              </a:rPr>
              <a:t>  </a:t>
            </a:r>
            <a:r>
              <a:rPr lang="en-US" sz="2400" dirty="0" err="1">
                <a:highlight>
                  <a:srgbClr val="FFFF00"/>
                </a:highlight>
                <a:latin typeface="Courier" pitchFamily="2" charset="0"/>
              </a:rPr>
              <a:t>execl</a:t>
            </a:r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(</a:t>
            </a:r>
            <a:r>
              <a:rPr lang="en-US" sz="2400" dirty="0">
                <a:solidFill>
                  <a:srgbClr val="BA2121"/>
                </a:solidFill>
                <a:highlight>
                  <a:srgbClr val="FFFF00"/>
                </a:highlight>
                <a:latin typeface="Courier" pitchFamily="2" charset="0"/>
              </a:rPr>
              <a:t>"/bin/cat", "/bin/cat"</a:t>
            </a:r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,</a:t>
            </a:r>
            <a:r>
              <a:rPr lang="en-US" sz="2400" dirty="0">
                <a:solidFill>
                  <a:srgbClr val="BA2121"/>
                </a:solidFill>
                <a:highlight>
                  <a:srgbClr val="FFFF00"/>
                </a:highlight>
                <a:latin typeface="Courier" pitchFamily="2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highlight>
                  <a:srgbClr val="FFFF00"/>
                </a:highlight>
                <a:latin typeface="Courier" pitchFamily="2" charset="0"/>
              </a:rPr>
              <a:t>path, NULL</a:t>
            </a:r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);</a:t>
            </a:r>
            <a:endParaRPr lang="en-US" sz="2000" dirty="0">
              <a:solidFill>
                <a:schemeClr val="accent6"/>
              </a:solidFill>
              <a:latin typeface="Courier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latin typeface="Courier" pitchFamily="2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7691259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FAAC37B-4C8E-0645-8AA4-44FB247B1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7D684C6-067D-BE4D-BE9A-9D8E5171BD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8AB1F1C-5B97-FA47-A21B-131B164DAC8F}" type="slidenum">
              <a:rPr lang="en-US" smtClean="0"/>
              <a:t>16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66CE6FD-C874-544D-BD20-A0D3459D971A}"/>
              </a:ext>
            </a:extLst>
          </p:cNvPr>
          <p:cNvSpPr/>
          <p:nvPr/>
        </p:nvSpPr>
        <p:spPr>
          <a:xfrm>
            <a:off x="1296217" y="2282825"/>
            <a:ext cx="10363202" cy="39226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accent6"/>
                </a:solidFill>
                <a:latin typeface="Courier" pitchFamily="2" charset="0"/>
              </a:rPr>
              <a:t>id: </a:t>
            </a:r>
            <a:r>
              <a:rPr lang="en-US" sz="2400" dirty="0" err="1">
                <a:solidFill>
                  <a:schemeClr val="accent6"/>
                </a:solidFill>
                <a:latin typeface="Courier" pitchFamily="2" charset="0"/>
              </a:rPr>
              <a:t>tiffanyb</a:t>
            </a:r>
            <a:endParaRPr lang="en-US" sz="2400" dirty="0">
              <a:solidFill>
                <a:schemeClr val="accent6"/>
              </a:solidFill>
              <a:latin typeface="Courier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B00040"/>
                </a:solidFill>
                <a:latin typeface="Courier" pitchFamily="2" charset="0"/>
              </a:rPr>
              <a:t>void</a:t>
            </a:r>
            <a:r>
              <a:rPr lang="en-US" sz="2400" dirty="0">
                <a:latin typeface="Courier" pitchFamily="2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Courier" pitchFamily="2" charset="0"/>
              </a:rPr>
              <a:t>check</a:t>
            </a:r>
            <a:r>
              <a:rPr lang="en-US" sz="2400" dirty="0">
                <a:latin typeface="Courier" pitchFamily="2" charset="0"/>
              </a:rPr>
              <a:t>(</a:t>
            </a:r>
            <a:r>
              <a:rPr lang="en-US" sz="2400" dirty="0">
                <a:solidFill>
                  <a:srgbClr val="B00040"/>
                </a:solidFill>
                <a:latin typeface="Courier" pitchFamily="2" charset="0"/>
              </a:rPr>
              <a:t>char</a:t>
            </a:r>
            <a:r>
              <a:rPr lang="en-US" sz="2400" dirty="0">
                <a:latin typeface="Courier" pitchFamily="2" charset="0"/>
              </a:rPr>
              <a:t> id[</a:t>
            </a:r>
            <a:r>
              <a:rPr lang="en-US" sz="2400" dirty="0">
                <a:solidFill>
                  <a:srgbClr val="666666"/>
                </a:solidFill>
                <a:latin typeface="Courier" pitchFamily="2" charset="0"/>
              </a:rPr>
              <a:t>15</a:t>
            </a:r>
            <a:r>
              <a:rPr lang="en-US" sz="2400" dirty="0">
                <a:latin typeface="Courier" pitchFamily="2" charset="0"/>
              </a:rPr>
              <a:t>]){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Courier" pitchFamily="2" charset="0"/>
              </a:rPr>
              <a:t>  </a:t>
            </a:r>
            <a:r>
              <a:rPr lang="en-US" sz="2400" dirty="0">
                <a:solidFill>
                  <a:srgbClr val="B00040"/>
                </a:solidFill>
                <a:latin typeface="Courier" pitchFamily="2" charset="0"/>
              </a:rPr>
              <a:t>char</a:t>
            </a:r>
            <a:r>
              <a:rPr lang="en-US" sz="2400" dirty="0">
                <a:latin typeface="Courier" pitchFamily="2" charset="0"/>
              </a:rPr>
              <a:t> path[</a:t>
            </a:r>
            <a:r>
              <a:rPr lang="en-US" sz="2400" dirty="0">
                <a:solidFill>
                  <a:srgbClr val="666666"/>
                </a:solidFill>
                <a:latin typeface="Courier" pitchFamily="2" charset="0"/>
              </a:rPr>
              <a:t>50</a:t>
            </a:r>
            <a:r>
              <a:rPr lang="en-US" sz="2400" dirty="0">
                <a:latin typeface="Courier" pitchFamily="2" charset="0"/>
              </a:rPr>
              <a:t>] </a:t>
            </a:r>
            <a:r>
              <a:rPr lang="en-US" sz="2400" dirty="0">
                <a:solidFill>
                  <a:srgbClr val="666666"/>
                </a:solidFill>
                <a:latin typeface="Courier" pitchFamily="2" charset="0"/>
              </a:rPr>
              <a:t>=</a:t>
            </a:r>
            <a:r>
              <a:rPr lang="en-US" sz="2400" dirty="0">
                <a:latin typeface="Courier" pitchFamily="2" charset="0"/>
              </a:rPr>
              <a:t> {};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Courier" pitchFamily="2" charset="0"/>
              </a:rPr>
              <a:t>  </a:t>
            </a:r>
            <a:r>
              <a:rPr lang="en-US" sz="2400" dirty="0" err="1">
                <a:latin typeface="Courier" pitchFamily="2" charset="0"/>
              </a:rPr>
              <a:t>sprintf</a:t>
            </a:r>
            <a:r>
              <a:rPr lang="en-US" sz="2400" dirty="0">
                <a:latin typeface="Courier" pitchFamily="2" charset="0"/>
              </a:rPr>
              <a:t>(path, </a:t>
            </a:r>
            <a:r>
              <a:rPr lang="en-US" sz="2400" dirty="0">
                <a:solidFill>
                  <a:srgbClr val="BA2121"/>
                </a:solidFill>
                <a:latin typeface="Courier" pitchFamily="2" charset="0"/>
              </a:rPr>
              <a:t>"records/%s"</a:t>
            </a:r>
            <a:r>
              <a:rPr lang="en-US" sz="2400" dirty="0">
                <a:latin typeface="Courier" pitchFamily="2" charset="0"/>
              </a:rPr>
              <a:t>, id);</a:t>
            </a:r>
            <a:endParaRPr lang="en-US" sz="2400" strike="sngStrike" dirty="0">
              <a:latin typeface="Courier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latin typeface="Courier" pitchFamily="2" charset="0"/>
              </a:rPr>
              <a:t>  </a:t>
            </a:r>
            <a:r>
              <a:rPr lang="en-US" sz="2400" dirty="0" err="1">
                <a:highlight>
                  <a:srgbClr val="FFFF00"/>
                </a:highlight>
                <a:latin typeface="Courier" pitchFamily="2" charset="0"/>
              </a:rPr>
              <a:t>execl</a:t>
            </a:r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(</a:t>
            </a:r>
            <a:r>
              <a:rPr lang="en-US" sz="2400" dirty="0">
                <a:solidFill>
                  <a:srgbClr val="BA2121"/>
                </a:solidFill>
                <a:highlight>
                  <a:srgbClr val="FFFF00"/>
                </a:highlight>
                <a:latin typeface="Courier" pitchFamily="2" charset="0"/>
              </a:rPr>
              <a:t>"/bin/cat", "/bin/cat", </a:t>
            </a:r>
            <a:r>
              <a:rPr lang="en-US" sz="2400" dirty="0">
                <a:solidFill>
                  <a:schemeClr val="tx1"/>
                </a:solidFill>
                <a:highlight>
                  <a:srgbClr val="FFFF00"/>
                </a:highlight>
                <a:latin typeface="Courier" pitchFamily="2" charset="0"/>
              </a:rPr>
              <a:t>path, NULL</a:t>
            </a:r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);</a:t>
            </a:r>
            <a:r>
              <a:rPr lang="en-US" sz="2400" dirty="0">
                <a:latin typeface="Courier" pitchFamily="2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accent6"/>
                </a:solidFill>
                <a:latin typeface="Courier" pitchFamily="2" charset="0"/>
              </a:rPr>
              <a:t>  </a:t>
            </a:r>
            <a:r>
              <a:rPr lang="en-US" sz="2000" dirty="0">
                <a:solidFill>
                  <a:schemeClr val="accent6"/>
                </a:solidFill>
                <a:latin typeface="Courier" pitchFamily="2" charset="0"/>
              </a:rPr>
              <a:t>// path: records/</a:t>
            </a:r>
            <a:r>
              <a:rPr lang="en-US" sz="2000" dirty="0" err="1">
                <a:solidFill>
                  <a:schemeClr val="accent6"/>
                </a:solidFill>
                <a:latin typeface="Courier" pitchFamily="2" charset="0"/>
              </a:rPr>
              <a:t>tiffanyb</a:t>
            </a:r>
            <a:endParaRPr lang="en-US" sz="2000" dirty="0">
              <a:solidFill>
                <a:schemeClr val="accent6"/>
              </a:solidFill>
              <a:latin typeface="Courier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latin typeface="Courier" pitchFamily="2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5096027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FAAC37B-4C8E-0645-8AA4-44FB247B1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7D684C6-067D-BE4D-BE9A-9D8E5171BD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8AB1F1C-5B97-FA47-A21B-131B164DAC8F}" type="slidenum">
              <a:rPr lang="en-US" smtClean="0"/>
              <a:t>17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66CE6FD-C874-544D-BD20-A0D3459D971A}"/>
              </a:ext>
            </a:extLst>
          </p:cNvPr>
          <p:cNvSpPr/>
          <p:nvPr/>
        </p:nvSpPr>
        <p:spPr>
          <a:xfrm>
            <a:off x="1296217" y="2282825"/>
            <a:ext cx="10363202" cy="39226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accent6"/>
                </a:solidFill>
                <a:latin typeface="Courier" pitchFamily="2" charset="0"/>
              </a:rPr>
              <a:t>id: ../secret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B00040"/>
                </a:solidFill>
                <a:latin typeface="Courier" pitchFamily="2" charset="0"/>
              </a:rPr>
              <a:t>void</a:t>
            </a:r>
            <a:r>
              <a:rPr lang="en-US" sz="2400" dirty="0">
                <a:latin typeface="Courier" pitchFamily="2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Courier" pitchFamily="2" charset="0"/>
              </a:rPr>
              <a:t>check</a:t>
            </a:r>
            <a:r>
              <a:rPr lang="en-US" sz="2400" dirty="0">
                <a:latin typeface="Courier" pitchFamily="2" charset="0"/>
              </a:rPr>
              <a:t>(</a:t>
            </a:r>
            <a:r>
              <a:rPr lang="en-US" sz="2400" dirty="0">
                <a:solidFill>
                  <a:srgbClr val="B00040"/>
                </a:solidFill>
                <a:latin typeface="Courier" pitchFamily="2" charset="0"/>
              </a:rPr>
              <a:t>char</a:t>
            </a:r>
            <a:r>
              <a:rPr lang="en-US" sz="2400" dirty="0">
                <a:latin typeface="Courier" pitchFamily="2" charset="0"/>
              </a:rPr>
              <a:t> id[</a:t>
            </a:r>
            <a:r>
              <a:rPr lang="en-US" sz="2400" dirty="0">
                <a:solidFill>
                  <a:srgbClr val="666666"/>
                </a:solidFill>
                <a:latin typeface="Courier" pitchFamily="2" charset="0"/>
              </a:rPr>
              <a:t>15</a:t>
            </a:r>
            <a:r>
              <a:rPr lang="en-US" sz="2400" dirty="0">
                <a:latin typeface="Courier" pitchFamily="2" charset="0"/>
              </a:rPr>
              <a:t>]){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Courier" pitchFamily="2" charset="0"/>
              </a:rPr>
              <a:t>  </a:t>
            </a:r>
            <a:r>
              <a:rPr lang="en-US" sz="2400" dirty="0">
                <a:solidFill>
                  <a:srgbClr val="B00040"/>
                </a:solidFill>
                <a:latin typeface="Courier" pitchFamily="2" charset="0"/>
              </a:rPr>
              <a:t>char</a:t>
            </a:r>
            <a:r>
              <a:rPr lang="en-US" sz="2400" dirty="0">
                <a:latin typeface="Courier" pitchFamily="2" charset="0"/>
              </a:rPr>
              <a:t> path[</a:t>
            </a:r>
            <a:r>
              <a:rPr lang="en-US" sz="2400" dirty="0">
                <a:solidFill>
                  <a:srgbClr val="666666"/>
                </a:solidFill>
                <a:latin typeface="Courier" pitchFamily="2" charset="0"/>
              </a:rPr>
              <a:t>50</a:t>
            </a:r>
            <a:r>
              <a:rPr lang="en-US" sz="2400" dirty="0">
                <a:latin typeface="Courier" pitchFamily="2" charset="0"/>
              </a:rPr>
              <a:t>] </a:t>
            </a:r>
            <a:r>
              <a:rPr lang="en-US" sz="2400" dirty="0">
                <a:solidFill>
                  <a:srgbClr val="666666"/>
                </a:solidFill>
                <a:latin typeface="Courier" pitchFamily="2" charset="0"/>
              </a:rPr>
              <a:t>=</a:t>
            </a:r>
            <a:r>
              <a:rPr lang="en-US" sz="2400" dirty="0">
                <a:latin typeface="Courier" pitchFamily="2" charset="0"/>
              </a:rPr>
              <a:t> {};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Courier" pitchFamily="2" charset="0"/>
              </a:rPr>
              <a:t>  </a:t>
            </a:r>
            <a:r>
              <a:rPr lang="en-US" sz="2400" dirty="0" err="1">
                <a:latin typeface="Courier" pitchFamily="2" charset="0"/>
              </a:rPr>
              <a:t>sprintf</a:t>
            </a:r>
            <a:r>
              <a:rPr lang="en-US" sz="2400" dirty="0">
                <a:latin typeface="Courier" pitchFamily="2" charset="0"/>
              </a:rPr>
              <a:t>(path, </a:t>
            </a:r>
            <a:r>
              <a:rPr lang="en-US" sz="2400" dirty="0">
                <a:solidFill>
                  <a:srgbClr val="BA2121"/>
                </a:solidFill>
                <a:latin typeface="Courier" pitchFamily="2" charset="0"/>
              </a:rPr>
              <a:t>"records/%s"</a:t>
            </a:r>
            <a:r>
              <a:rPr lang="en-US" sz="2400" dirty="0">
                <a:latin typeface="Courier" pitchFamily="2" charset="0"/>
              </a:rPr>
              <a:t>, id);</a:t>
            </a:r>
            <a:endParaRPr lang="en-US" sz="2400" strike="sngStrike" dirty="0">
              <a:latin typeface="Courier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latin typeface="Courier" pitchFamily="2" charset="0"/>
              </a:rPr>
              <a:t>  </a:t>
            </a:r>
            <a:r>
              <a:rPr lang="en-US" sz="2400" dirty="0" err="1">
                <a:highlight>
                  <a:srgbClr val="FFFF00"/>
                </a:highlight>
                <a:latin typeface="Courier" pitchFamily="2" charset="0"/>
              </a:rPr>
              <a:t>execl</a:t>
            </a:r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(</a:t>
            </a:r>
            <a:r>
              <a:rPr lang="en-US" sz="2400" dirty="0">
                <a:solidFill>
                  <a:srgbClr val="BA2121"/>
                </a:solidFill>
                <a:highlight>
                  <a:srgbClr val="FFFF00"/>
                </a:highlight>
                <a:latin typeface="Courier" pitchFamily="2" charset="0"/>
              </a:rPr>
              <a:t>"/bin/cat", "/bin/cat", </a:t>
            </a:r>
            <a:r>
              <a:rPr lang="en-US" sz="2400" dirty="0">
                <a:solidFill>
                  <a:schemeClr val="tx1"/>
                </a:solidFill>
                <a:highlight>
                  <a:srgbClr val="FFFF00"/>
                </a:highlight>
                <a:latin typeface="Courier" pitchFamily="2" charset="0"/>
              </a:rPr>
              <a:t>path, NULL</a:t>
            </a:r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);</a:t>
            </a:r>
            <a:r>
              <a:rPr lang="en-US" sz="2400" dirty="0">
                <a:latin typeface="Courier" pitchFamily="2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accent6"/>
                </a:solidFill>
                <a:latin typeface="Courier" pitchFamily="2" charset="0"/>
              </a:rPr>
              <a:t>  </a:t>
            </a:r>
            <a:r>
              <a:rPr lang="en-US" sz="2000" dirty="0">
                <a:solidFill>
                  <a:schemeClr val="accent6"/>
                </a:solidFill>
                <a:latin typeface="Courier" pitchFamily="2" charset="0"/>
              </a:rPr>
              <a:t>// path: records/../secret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Courier" pitchFamily="2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429974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3EB96-EC43-1B4D-9A14-16C423423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C8E386-BE40-E64A-8C31-5CD585A60C7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5863FE-73CF-AF4C-AB4A-5637F521585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8AB1F1C-5B97-FA47-A21B-131B164DAC8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61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23D3E32-A288-594B-9406-B1E35F7ECB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8AB1F1C-5B97-FA47-A21B-131B164DAC8F}" type="slidenum">
              <a:rPr lang="en-US" smtClean="0"/>
              <a:t>1</a:t>
            </a:fld>
            <a:endParaRPr lang="en-US"/>
          </a:p>
        </p:txBody>
      </p:sp>
      <p:sp>
        <p:nvSpPr>
          <p:cNvPr id="4" name="Google Shape;105;p16">
            <a:extLst>
              <a:ext uri="{FF2B5EF4-FFF2-40B4-BE49-F238E27FC236}">
                <a16:creationId xmlns:a16="http://schemas.microsoft.com/office/drawing/2014/main" id="{34B10ABF-803B-B142-856D-3B358A0F594E}"/>
              </a:ext>
            </a:extLst>
          </p:cNvPr>
          <p:cNvSpPr txBox="1">
            <a:spLocks/>
          </p:cNvSpPr>
          <p:nvPr/>
        </p:nvSpPr>
        <p:spPr>
          <a:xfrm rot="161729">
            <a:off x="1301681" y="1169209"/>
            <a:ext cx="9373171" cy="1013519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4000" dirty="0">
                <a:latin typeface="Bangers" pitchFamily="2" charset="77"/>
              </a:rPr>
              <a:t>BEFORE the lab:</a:t>
            </a:r>
          </a:p>
        </p:txBody>
      </p:sp>
      <p:sp>
        <p:nvSpPr>
          <p:cNvPr id="5" name="Google Shape;106;p16">
            <a:extLst>
              <a:ext uri="{FF2B5EF4-FFF2-40B4-BE49-F238E27FC236}">
                <a16:creationId xmlns:a16="http://schemas.microsoft.com/office/drawing/2014/main" id="{0213CA5D-756E-F24F-9937-24387E3AE8AC}"/>
              </a:ext>
            </a:extLst>
          </p:cNvPr>
          <p:cNvSpPr txBox="1">
            <a:spLocks/>
          </p:cNvSpPr>
          <p:nvPr/>
        </p:nvSpPr>
        <p:spPr>
          <a:xfrm>
            <a:off x="1402733" y="2061267"/>
            <a:ext cx="9290800" cy="3939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609585" marR="0" lvl="0" indent="-304792" algn="ctr" rtl="0" eaLnBrk="1" hangingPunct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niglet"/>
              <a:buNone/>
              <a:defRPr sz="1867" b="0" i="0" u="none" strike="noStrike" cap="none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1pPr>
            <a:lvl2pPr marL="914400" marR="0" lvl="1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niglet"/>
              <a:buChar char="×"/>
              <a:defRPr sz="2400" b="0" i="0" u="none" strike="noStrike" cap="none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marL="1371600" marR="0" lvl="2" indent="-3810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niglet"/>
              <a:buChar char="×"/>
              <a:defRPr sz="2400" b="0" i="0" u="none" strike="noStrike" cap="none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marL="1828800" marR="0" lvl="3" indent="-3429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niglet"/>
              <a:buChar char="×"/>
              <a:defRPr sz="1800" b="0" i="0" u="none" strike="noStrike" cap="none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marL="2286000" marR="0" lvl="4" indent="-3429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niglet"/>
              <a:buChar char="×"/>
              <a:defRPr sz="1800" b="0" i="0" u="none" strike="noStrike" cap="none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marL="2743200" marR="0" lvl="5" indent="-3429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niglet"/>
              <a:buChar char="×"/>
              <a:defRPr sz="1800" b="0" i="0" u="none" strike="noStrike" cap="none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marL="3200400" marR="0" lvl="6" indent="-3429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niglet"/>
              <a:buChar char="×"/>
              <a:defRPr sz="1800" b="0" i="0" u="none" strike="noStrike" cap="none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marL="3657600" marR="0" lvl="7" indent="-3429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niglet"/>
              <a:buChar char="×"/>
              <a:defRPr sz="1800" b="0" i="0" u="none" strike="noStrike" cap="none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marL="4114800" marR="0" lvl="8" indent="-3429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niglet"/>
              <a:buChar char="×"/>
              <a:defRPr sz="1800" b="0" i="0" u="none" strike="noStrike" cap="none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pPr marL="101598" indent="0" algn="l">
              <a:buSzPts val="2400"/>
            </a:pPr>
            <a:endParaRPr lang="en-US" sz="2400" dirty="0">
              <a:solidFill>
                <a:schemeClr val="tx1"/>
              </a:solidFill>
            </a:endParaRPr>
          </a:p>
          <a:p>
            <a:pPr marL="101598" indent="0" algn="l">
              <a:buSzPts val="2400"/>
            </a:pPr>
            <a:endParaRPr lang="en-US" sz="2400" dirty="0">
              <a:solidFill>
                <a:schemeClr val="tx1"/>
              </a:solidFill>
            </a:endParaRPr>
          </a:p>
          <a:p>
            <a:pPr marL="101598" indent="0" algn="l">
              <a:buSzPts val="2400"/>
            </a:pPr>
            <a:r>
              <a:rPr lang="en-US" sz="2400" dirty="0">
                <a:solidFill>
                  <a:schemeClr val="tx1"/>
                </a:solidFill>
              </a:rPr>
              <a:t>Please install </a:t>
            </a:r>
            <a:r>
              <a:rPr lang="en-US" sz="2400" dirty="0">
                <a:solidFill>
                  <a:schemeClr val="accent6"/>
                </a:solidFill>
              </a:rPr>
              <a:t>gdb</a:t>
            </a:r>
            <a:r>
              <a:rPr lang="en-US" sz="2400" dirty="0">
                <a:solidFill>
                  <a:schemeClr val="tx1"/>
                </a:solidFill>
              </a:rPr>
              <a:t> in your Linux environment.</a:t>
            </a:r>
          </a:p>
          <a:p>
            <a:pPr marL="101598" indent="0" algn="l">
              <a:buSzPts val="2400"/>
            </a:pPr>
            <a:endParaRPr lang="en-US" sz="2400" dirty="0">
              <a:solidFill>
                <a:schemeClr val="tx1"/>
              </a:solidFill>
            </a:endParaRPr>
          </a:p>
          <a:p>
            <a:pPr marL="101598" indent="0" algn="l">
              <a:buSzPts val="2400"/>
            </a:pPr>
            <a:r>
              <a:rPr lang="en-US" sz="2400" dirty="0">
                <a:solidFill>
                  <a:schemeClr val="tx1"/>
                </a:solidFill>
              </a:rPr>
              <a:t>e.g., 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sudo apt install gdb</a:t>
            </a:r>
          </a:p>
          <a:p>
            <a:pPr indent="-507987" algn="l">
              <a:buSzPts val="2400"/>
              <a:buFont typeface="Arial" panose="020B0604020202020204" pitchFamily="34" charset="0"/>
              <a:buChar char="•"/>
            </a:pPr>
            <a:endParaRPr lang="en-US" sz="2400" dirty="0"/>
          </a:p>
          <a:p>
            <a:pPr indent="-507987" algn="l">
              <a:buSzPts val="2400"/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28443184"/>
      </p:ext>
    </p:extLst>
  </p:cSld>
  <p:clrMapOvr>
    <a:masterClrMapping/>
  </p:clrMapOvr>
  <p:transition>
    <p:fade thruBlk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DE5E5-EF10-B940-BD0A-637F7EF91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Defense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CA2D15-2F98-694A-939C-351DB6A736A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Check path</a:t>
            </a:r>
          </a:p>
          <a:p>
            <a:pPr marL="50799" indent="0">
              <a:buNone/>
            </a:pPr>
            <a:endParaRPr lang="en-US" sz="2800" dirty="0"/>
          </a:p>
          <a:p>
            <a:r>
              <a:rPr lang="en-US" sz="2800" dirty="0"/>
              <a:t>Set correct permission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4BB7A4-EFA4-6C45-A297-3192B7EE87A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8AB1F1C-5B97-FA47-A21B-131B164DAC8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3687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AEC8B73-3813-5645-A3F7-1F922FDB8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Defense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C8A43A8-B8CA-F24A-AFDF-D5117A5DAC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2271" y="2088602"/>
            <a:ext cx="4745730" cy="3554800"/>
          </a:xfrm>
        </p:spPr>
        <p:txBody>
          <a:bodyPr/>
          <a:lstStyle/>
          <a:p>
            <a:pPr marL="118531" indent="0">
              <a:buNone/>
            </a:pPr>
            <a:r>
              <a:rPr lang="en-US" dirty="0"/>
              <a:t>Vulnerable to directory traversal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8196854-181C-2548-87E7-804C13720D1B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6090821" y="2066833"/>
            <a:ext cx="4528400" cy="3554800"/>
          </a:xfrm>
        </p:spPr>
        <p:txBody>
          <a:bodyPr/>
          <a:lstStyle/>
          <a:p>
            <a:pPr marL="118531" indent="0">
              <a:buNone/>
            </a:pPr>
            <a:r>
              <a:rPr lang="en-US" dirty="0"/>
              <a:t>Immune to directory traversal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10779A-9734-6B42-BE72-AB4851EA5CA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8AB1F1C-5B97-FA47-A21B-131B164DAC8F}" type="slidenum">
              <a:rPr lang="en-US" smtClean="0"/>
              <a:t>20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484BE43-7E43-9F45-8702-22222A471C89}"/>
              </a:ext>
            </a:extLst>
          </p:cNvPr>
          <p:cNvSpPr/>
          <p:nvPr/>
        </p:nvSpPr>
        <p:spPr>
          <a:xfrm>
            <a:off x="1219200" y="3055711"/>
            <a:ext cx="4974771" cy="2549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800" dirty="0">
                <a:solidFill>
                  <a:srgbClr val="B00040"/>
                </a:solidFill>
                <a:latin typeface="Courier" pitchFamily="2" charset="0"/>
              </a:rPr>
              <a:t>void</a:t>
            </a:r>
            <a:r>
              <a:rPr lang="en-US" sz="1800" dirty="0">
                <a:latin typeface="Courier" pitchFamily="2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ourier" pitchFamily="2" charset="0"/>
              </a:rPr>
              <a:t>check</a:t>
            </a:r>
            <a:r>
              <a:rPr lang="en-US" sz="1800" dirty="0">
                <a:latin typeface="Courier" pitchFamily="2" charset="0"/>
              </a:rPr>
              <a:t>(</a:t>
            </a:r>
            <a:r>
              <a:rPr lang="en-US" sz="1800" dirty="0">
                <a:solidFill>
                  <a:srgbClr val="B00040"/>
                </a:solidFill>
                <a:latin typeface="Courier" pitchFamily="2" charset="0"/>
              </a:rPr>
              <a:t>char</a:t>
            </a:r>
            <a:r>
              <a:rPr lang="en-US" sz="1800" dirty="0">
                <a:latin typeface="Courier" pitchFamily="2" charset="0"/>
              </a:rPr>
              <a:t> id[</a:t>
            </a:r>
            <a:r>
              <a:rPr lang="en-US" sz="1800" dirty="0">
                <a:solidFill>
                  <a:srgbClr val="666666"/>
                </a:solidFill>
                <a:latin typeface="Courier" pitchFamily="2" charset="0"/>
              </a:rPr>
              <a:t>15</a:t>
            </a:r>
            <a:r>
              <a:rPr lang="en-US" sz="1800" dirty="0">
                <a:latin typeface="Courier" pitchFamily="2" charset="0"/>
              </a:rPr>
              <a:t>]){</a:t>
            </a:r>
          </a:p>
          <a:p>
            <a:pPr>
              <a:lnSpc>
                <a:spcPct val="150000"/>
              </a:lnSpc>
            </a:pPr>
            <a:r>
              <a:rPr lang="en-US" sz="1800" dirty="0">
                <a:latin typeface="Courier" pitchFamily="2" charset="0"/>
              </a:rPr>
              <a:t>  </a:t>
            </a:r>
            <a:r>
              <a:rPr lang="en-US" sz="1800" dirty="0">
                <a:solidFill>
                  <a:srgbClr val="B00040"/>
                </a:solidFill>
                <a:latin typeface="Courier" pitchFamily="2" charset="0"/>
              </a:rPr>
              <a:t>char</a:t>
            </a:r>
            <a:r>
              <a:rPr lang="en-US" sz="1800" dirty="0">
                <a:latin typeface="Courier" pitchFamily="2" charset="0"/>
              </a:rPr>
              <a:t> path[</a:t>
            </a:r>
            <a:r>
              <a:rPr lang="en-US" sz="1800" dirty="0">
                <a:solidFill>
                  <a:srgbClr val="666666"/>
                </a:solidFill>
                <a:latin typeface="Courier" pitchFamily="2" charset="0"/>
              </a:rPr>
              <a:t>50</a:t>
            </a:r>
            <a:r>
              <a:rPr lang="en-US" sz="1800" dirty="0">
                <a:latin typeface="Courier" pitchFamily="2" charset="0"/>
              </a:rPr>
              <a:t>] </a:t>
            </a:r>
            <a:r>
              <a:rPr lang="en-US" sz="1800" dirty="0">
                <a:solidFill>
                  <a:srgbClr val="666666"/>
                </a:solidFill>
                <a:latin typeface="Courier" pitchFamily="2" charset="0"/>
              </a:rPr>
              <a:t>=</a:t>
            </a:r>
            <a:r>
              <a:rPr lang="en-US" sz="1800" dirty="0">
                <a:latin typeface="Courier" pitchFamily="2" charset="0"/>
              </a:rPr>
              <a:t> {};</a:t>
            </a:r>
          </a:p>
          <a:p>
            <a:pPr>
              <a:lnSpc>
                <a:spcPct val="150000"/>
              </a:lnSpc>
            </a:pPr>
            <a:r>
              <a:rPr lang="en-US" sz="1800" dirty="0">
                <a:latin typeface="Courier" pitchFamily="2" charset="0"/>
              </a:rPr>
              <a:t>  </a:t>
            </a:r>
            <a:r>
              <a:rPr lang="en-US" sz="1800" dirty="0" err="1">
                <a:latin typeface="Courier" pitchFamily="2" charset="0"/>
              </a:rPr>
              <a:t>sprintf</a:t>
            </a:r>
            <a:r>
              <a:rPr lang="en-US" sz="1800" dirty="0">
                <a:latin typeface="Courier" pitchFamily="2" charset="0"/>
              </a:rPr>
              <a:t>(path, </a:t>
            </a:r>
            <a:r>
              <a:rPr lang="en-US" sz="1800" dirty="0">
                <a:solidFill>
                  <a:srgbClr val="BA2121"/>
                </a:solidFill>
                <a:latin typeface="Courier" pitchFamily="2" charset="0"/>
              </a:rPr>
              <a:t>"records/%s"</a:t>
            </a:r>
            <a:r>
              <a:rPr lang="en-US" sz="1800" dirty="0">
                <a:latin typeface="Courier" pitchFamily="2" charset="0"/>
              </a:rPr>
              <a:t>, id);</a:t>
            </a:r>
            <a:endParaRPr lang="en-US" sz="1800" strike="sngStrike" dirty="0">
              <a:latin typeface="Courier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1800" dirty="0">
                <a:latin typeface="Courier" pitchFamily="2" charset="0"/>
              </a:rPr>
              <a:t>  </a:t>
            </a:r>
            <a:r>
              <a:rPr lang="en-US" sz="1800" dirty="0" err="1">
                <a:highlight>
                  <a:srgbClr val="FFFF00"/>
                </a:highlight>
                <a:latin typeface="Courier" pitchFamily="2" charset="0"/>
              </a:rPr>
              <a:t>execl</a:t>
            </a:r>
            <a:r>
              <a:rPr lang="en-US" sz="1800" dirty="0">
                <a:highlight>
                  <a:srgbClr val="FFFF00"/>
                </a:highlight>
                <a:latin typeface="Courier" pitchFamily="2" charset="0"/>
              </a:rPr>
              <a:t>(</a:t>
            </a:r>
            <a:r>
              <a:rPr lang="en-US" sz="1800" dirty="0">
                <a:solidFill>
                  <a:srgbClr val="BA2121"/>
                </a:solidFill>
                <a:highlight>
                  <a:srgbClr val="FFFF00"/>
                </a:highlight>
                <a:latin typeface="Courier" pitchFamily="2" charset="0"/>
              </a:rPr>
              <a:t>"/bin/cat", "/bin/cat", </a:t>
            </a:r>
            <a:r>
              <a:rPr lang="en-US" sz="1800" dirty="0">
                <a:solidFill>
                  <a:schemeClr val="tx1"/>
                </a:solidFill>
                <a:highlight>
                  <a:srgbClr val="FFFF00"/>
                </a:highlight>
                <a:latin typeface="Courier" pitchFamily="2" charset="0"/>
              </a:rPr>
              <a:t>path, NULL</a:t>
            </a:r>
            <a:r>
              <a:rPr lang="en-US" sz="1800" dirty="0">
                <a:highlight>
                  <a:srgbClr val="FFFF00"/>
                </a:highlight>
                <a:latin typeface="Courier" pitchFamily="2" charset="0"/>
              </a:rPr>
              <a:t>);</a:t>
            </a:r>
            <a:r>
              <a:rPr lang="en-US" sz="1800" dirty="0">
                <a:latin typeface="Courier" pitchFamily="2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1800" dirty="0">
                <a:latin typeface="Courier" pitchFamily="2" charset="0"/>
              </a:rPr>
              <a:t>}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B8535D3-6859-594A-833A-2B6A6DC30DBD}"/>
              </a:ext>
            </a:extLst>
          </p:cNvPr>
          <p:cNvSpPr/>
          <p:nvPr/>
        </p:nvSpPr>
        <p:spPr>
          <a:xfrm>
            <a:off x="6244466" y="2858402"/>
            <a:ext cx="4946048" cy="3011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800" dirty="0">
                <a:solidFill>
                  <a:srgbClr val="B00040"/>
                </a:solidFill>
                <a:latin typeface="Courier" pitchFamily="2" charset="0"/>
              </a:rPr>
              <a:t>void</a:t>
            </a:r>
            <a:r>
              <a:rPr lang="en-US" sz="1800" dirty="0">
                <a:latin typeface="Courier" pitchFamily="2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ourier" pitchFamily="2" charset="0"/>
              </a:rPr>
              <a:t>check</a:t>
            </a:r>
            <a:r>
              <a:rPr lang="en-US" sz="1800" dirty="0">
                <a:latin typeface="Courier" pitchFamily="2" charset="0"/>
              </a:rPr>
              <a:t>(</a:t>
            </a:r>
            <a:r>
              <a:rPr lang="en-US" sz="1800" dirty="0">
                <a:solidFill>
                  <a:srgbClr val="B00040"/>
                </a:solidFill>
                <a:latin typeface="Courier" pitchFamily="2" charset="0"/>
              </a:rPr>
              <a:t>char</a:t>
            </a:r>
            <a:r>
              <a:rPr lang="en-US" sz="1800" dirty="0">
                <a:latin typeface="Courier" pitchFamily="2" charset="0"/>
              </a:rPr>
              <a:t> id[</a:t>
            </a:r>
            <a:r>
              <a:rPr lang="en-US" sz="1800" dirty="0">
                <a:solidFill>
                  <a:srgbClr val="666666"/>
                </a:solidFill>
                <a:latin typeface="Courier" pitchFamily="2" charset="0"/>
              </a:rPr>
              <a:t>15</a:t>
            </a:r>
            <a:r>
              <a:rPr lang="en-US" sz="1800" dirty="0">
                <a:latin typeface="Courier" pitchFamily="2" charset="0"/>
              </a:rPr>
              <a:t>]){</a:t>
            </a:r>
          </a:p>
          <a:p>
            <a:pPr>
              <a:lnSpc>
                <a:spcPct val="150000"/>
              </a:lnSpc>
            </a:pPr>
            <a:r>
              <a:rPr lang="en-US" sz="1800" dirty="0">
                <a:latin typeface="Courier" pitchFamily="2" charset="0"/>
              </a:rPr>
              <a:t>  </a:t>
            </a:r>
            <a:r>
              <a:rPr lang="en-US" sz="1800" dirty="0">
                <a:solidFill>
                  <a:srgbClr val="B00040"/>
                </a:solidFill>
                <a:latin typeface="Courier" pitchFamily="2" charset="0"/>
              </a:rPr>
              <a:t>char</a:t>
            </a:r>
            <a:r>
              <a:rPr lang="en-US" sz="1800" dirty="0">
                <a:latin typeface="Courier" pitchFamily="2" charset="0"/>
              </a:rPr>
              <a:t> path[</a:t>
            </a:r>
            <a:r>
              <a:rPr lang="en-US" sz="1800" dirty="0">
                <a:solidFill>
                  <a:srgbClr val="666666"/>
                </a:solidFill>
                <a:latin typeface="Courier" pitchFamily="2" charset="0"/>
              </a:rPr>
              <a:t>50</a:t>
            </a:r>
            <a:r>
              <a:rPr lang="en-US" sz="1800" dirty="0">
                <a:latin typeface="Courier" pitchFamily="2" charset="0"/>
              </a:rPr>
              <a:t>] </a:t>
            </a:r>
            <a:r>
              <a:rPr lang="en-US" sz="1800" dirty="0">
                <a:solidFill>
                  <a:srgbClr val="666666"/>
                </a:solidFill>
                <a:latin typeface="Courier" pitchFamily="2" charset="0"/>
              </a:rPr>
              <a:t>=</a:t>
            </a:r>
            <a:r>
              <a:rPr lang="en-US" sz="1800" dirty="0">
                <a:latin typeface="Courier" pitchFamily="2" charset="0"/>
              </a:rPr>
              <a:t> {};</a:t>
            </a:r>
          </a:p>
          <a:p>
            <a:pPr>
              <a:lnSpc>
                <a:spcPct val="150000"/>
              </a:lnSpc>
            </a:pPr>
            <a:r>
              <a:rPr lang="en-US" sz="1800" dirty="0">
                <a:latin typeface="Courier" pitchFamily="2" charset="0"/>
              </a:rPr>
              <a:t>  </a:t>
            </a:r>
            <a:r>
              <a:rPr lang="en-US" sz="1800" dirty="0" err="1">
                <a:latin typeface="Courier" pitchFamily="2" charset="0"/>
              </a:rPr>
              <a:t>sprintf</a:t>
            </a:r>
            <a:r>
              <a:rPr lang="en-US" sz="1800" dirty="0">
                <a:latin typeface="Courier" pitchFamily="2" charset="0"/>
              </a:rPr>
              <a:t>(path, </a:t>
            </a:r>
            <a:r>
              <a:rPr lang="en-US" sz="1800" dirty="0">
                <a:solidFill>
                  <a:srgbClr val="BA2121"/>
                </a:solidFill>
                <a:latin typeface="Courier" pitchFamily="2" charset="0"/>
              </a:rPr>
              <a:t>"records/%s"</a:t>
            </a:r>
            <a:r>
              <a:rPr lang="en-US" sz="1800" dirty="0">
                <a:latin typeface="Courier" pitchFamily="2" charset="0"/>
              </a:rPr>
              <a:t>, id);</a:t>
            </a:r>
          </a:p>
          <a:p>
            <a:pPr>
              <a:lnSpc>
                <a:spcPct val="150000"/>
              </a:lnSpc>
            </a:pPr>
            <a:r>
              <a:rPr lang="en-US" sz="1800" dirty="0">
                <a:latin typeface="Courier" pitchFamily="2" charset="0"/>
              </a:rPr>
              <a:t>  </a:t>
            </a:r>
            <a:r>
              <a:rPr lang="en-US" sz="2000" b="1" dirty="0">
                <a:solidFill>
                  <a:srgbClr val="00B050"/>
                </a:solidFill>
                <a:latin typeface="Courier" pitchFamily="2" charset="0"/>
              </a:rPr>
              <a:t>if (</a:t>
            </a:r>
            <a:r>
              <a:rPr lang="en-US" sz="2000" b="1" dirty="0" err="1">
                <a:solidFill>
                  <a:srgbClr val="00B050"/>
                </a:solidFill>
                <a:latin typeface="Courier" pitchFamily="2" charset="0"/>
              </a:rPr>
              <a:t>valid_path</a:t>
            </a:r>
            <a:r>
              <a:rPr lang="en-US" sz="2000" b="1" dirty="0">
                <a:solidFill>
                  <a:srgbClr val="00B050"/>
                </a:solidFill>
                <a:latin typeface="Courier" pitchFamily="2" charset="0"/>
              </a:rPr>
              <a:t>(path) != 0)</a:t>
            </a:r>
            <a:endParaRPr lang="en-US" sz="1800" b="1" dirty="0">
              <a:solidFill>
                <a:srgbClr val="00B050"/>
              </a:solidFill>
              <a:latin typeface="Courier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1800" dirty="0">
                <a:latin typeface="Courier" pitchFamily="2" charset="0"/>
              </a:rPr>
              <a:t>    </a:t>
            </a:r>
            <a:r>
              <a:rPr lang="en-US" sz="1800" dirty="0" err="1">
                <a:highlight>
                  <a:srgbClr val="FFFF00"/>
                </a:highlight>
                <a:latin typeface="Courier" pitchFamily="2" charset="0"/>
              </a:rPr>
              <a:t>execl</a:t>
            </a:r>
            <a:r>
              <a:rPr lang="en-US" sz="1800" dirty="0">
                <a:highlight>
                  <a:srgbClr val="FFFF00"/>
                </a:highlight>
                <a:latin typeface="Courier" pitchFamily="2" charset="0"/>
              </a:rPr>
              <a:t>(</a:t>
            </a:r>
            <a:r>
              <a:rPr lang="en-US" sz="1800" dirty="0">
                <a:solidFill>
                  <a:srgbClr val="BA2121"/>
                </a:solidFill>
                <a:highlight>
                  <a:srgbClr val="FFFF00"/>
                </a:highlight>
                <a:latin typeface="Courier" pitchFamily="2" charset="0"/>
              </a:rPr>
              <a:t>"/bin/cat", "/bin/cat", </a:t>
            </a:r>
            <a:r>
              <a:rPr lang="en-US" sz="1800" dirty="0">
                <a:solidFill>
                  <a:schemeClr val="tx1"/>
                </a:solidFill>
                <a:highlight>
                  <a:srgbClr val="FFFF00"/>
                </a:highlight>
                <a:latin typeface="Courier" pitchFamily="2" charset="0"/>
              </a:rPr>
              <a:t>path, NULL</a:t>
            </a:r>
            <a:r>
              <a:rPr lang="en-US" sz="1800" dirty="0">
                <a:highlight>
                  <a:srgbClr val="FFFF00"/>
                </a:highlight>
                <a:latin typeface="Courier" pitchFamily="2" charset="0"/>
              </a:rPr>
              <a:t>);</a:t>
            </a:r>
            <a:r>
              <a:rPr lang="en-US" sz="1800" dirty="0">
                <a:latin typeface="Courier" pitchFamily="2" charset="0"/>
              </a:rPr>
              <a:t> </a:t>
            </a:r>
            <a:endParaRPr lang="en-US" sz="1600" dirty="0">
              <a:solidFill>
                <a:schemeClr val="accent6"/>
              </a:solidFill>
              <a:latin typeface="Courier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1800" dirty="0">
                <a:latin typeface="Courier" pitchFamily="2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450588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F61D05A-A980-8343-A5D9-224FE077A9D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x86-64 Assembly 101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E48E66-2673-0044-A17A-5DD3ABD8F88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8AB1F1C-5B97-FA47-A21B-131B164DAC8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4329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E130D88-51D3-964B-B94A-766B7C44F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49D8642-0A7B-6E4B-86F0-50C46D207C6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8AB1F1C-5B97-FA47-A21B-131B164DAC8F}" type="slidenum">
              <a:rPr lang="en-US" smtClean="0"/>
              <a:t>22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8A43DE4-2B1E-C244-95FB-DE5F0F9D9E31}"/>
              </a:ext>
            </a:extLst>
          </p:cNvPr>
          <p:cNvSpPr/>
          <p:nvPr/>
        </p:nvSpPr>
        <p:spPr>
          <a:xfrm>
            <a:off x="2143431" y="2704127"/>
            <a:ext cx="768966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latin typeface="Courier" pitchFamily="2" charset="0"/>
              </a:rPr>
              <a:t>push   </a:t>
            </a:r>
            <a:r>
              <a:rPr lang="en-US" sz="4000" dirty="0" err="1">
                <a:latin typeface="Courier" pitchFamily="2" charset="0"/>
              </a:rPr>
              <a:t>rbp</a:t>
            </a:r>
            <a:endParaRPr lang="en-US" sz="4000" dirty="0">
              <a:latin typeface="Courier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3412077-0895-8745-A1FF-C3F61F21B699}"/>
              </a:ext>
            </a:extLst>
          </p:cNvPr>
          <p:cNvSpPr txBox="1"/>
          <p:nvPr/>
        </p:nvSpPr>
        <p:spPr>
          <a:xfrm>
            <a:off x="2782387" y="3958046"/>
            <a:ext cx="16321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6"/>
                </a:solidFill>
                <a:latin typeface="Sniglet" pitchFamily="82" charset="0"/>
              </a:rPr>
              <a:t>mnemonic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5CD7B95B-384E-A243-AD85-6B66BAF766E4}"/>
              </a:ext>
            </a:extLst>
          </p:cNvPr>
          <p:cNvCxnSpPr>
            <a:stCxn id="2" idx="0"/>
          </p:cNvCxnSpPr>
          <p:nvPr/>
        </p:nvCxnSpPr>
        <p:spPr>
          <a:xfrm flipV="1">
            <a:off x="3598476" y="3429000"/>
            <a:ext cx="816770" cy="529046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E3662D17-04A3-3B42-916C-CEC57719FCF9}"/>
              </a:ext>
            </a:extLst>
          </p:cNvPr>
          <p:cNvSpPr txBox="1"/>
          <p:nvPr/>
        </p:nvSpPr>
        <p:spPr>
          <a:xfrm>
            <a:off x="7154101" y="3953690"/>
            <a:ext cx="1340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6"/>
                </a:solidFill>
                <a:latin typeface="Sniglet" pitchFamily="82" charset="0"/>
              </a:rPr>
              <a:t>operand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F434F6CD-1151-3347-8F01-7B5760630244}"/>
              </a:ext>
            </a:extLst>
          </p:cNvPr>
          <p:cNvCxnSpPr>
            <a:cxnSpLocks/>
            <a:stCxn id="8" idx="0"/>
          </p:cNvCxnSpPr>
          <p:nvPr/>
        </p:nvCxnSpPr>
        <p:spPr>
          <a:xfrm flipH="1" flipV="1">
            <a:off x="7013723" y="3412014"/>
            <a:ext cx="810594" cy="541676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0D8EEAA3-1503-F04E-A612-D22BB85EC08E}"/>
              </a:ext>
            </a:extLst>
          </p:cNvPr>
          <p:cNvSpPr txBox="1"/>
          <p:nvPr/>
        </p:nvSpPr>
        <p:spPr>
          <a:xfrm>
            <a:off x="2696672" y="4965744"/>
            <a:ext cx="67986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Sniglet" pitchFamily="82" charset="0"/>
              </a:rPr>
              <a:t>Push the value of </a:t>
            </a:r>
            <a:r>
              <a:rPr lang="en-US" sz="2800" dirty="0">
                <a:solidFill>
                  <a:schemeClr val="accent6"/>
                </a:solidFill>
                <a:latin typeface="Sniglet" pitchFamily="82" charset="0"/>
              </a:rPr>
              <a:t>register</a:t>
            </a:r>
            <a:r>
              <a:rPr lang="en-US" sz="2800" dirty="0">
                <a:latin typeface="Sniglet" pitchFamily="82" charset="0"/>
              </a:rPr>
              <a:t> </a:t>
            </a:r>
            <a:r>
              <a:rPr lang="en-US" sz="2800" dirty="0" err="1">
                <a:latin typeface="Sniglet" pitchFamily="82" charset="0"/>
              </a:rPr>
              <a:t>rbp</a:t>
            </a:r>
            <a:r>
              <a:rPr lang="en-US" sz="2800" dirty="0">
                <a:latin typeface="Sniglet" pitchFamily="82" charset="0"/>
              </a:rPr>
              <a:t> to the </a:t>
            </a:r>
            <a:r>
              <a:rPr lang="en-US" sz="2800" dirty="0">
                <a:solidFill>
                  <a:schemeClr val="accent6"/>
                </a:solidFill>
                <a:latin typeface="Sniglet" pitchFamily="82" charset="0"/>
              </a:rPr>
              <a:t>stack</a:t>
            </a:r>
          </a:p>
        </p:txBody>
      </p:sp>
    </p:spTree>
    <p:extLst>
      <p:ext uri="{BB962C8B-B14F-4D97-AF65-F5344CB8AC3E}">
        <p14:creationId xmlns:p14="http://schemas.microsoft.com/office/powerpoint/2010/main" val="3387124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1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F47D1E-7477-9A4E-AE97-FA0AF8502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Register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AEFEBF-3F2E-8C41-88E6-58FA927AB31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pPr marL="50799" indent="0">
              <a:lnSpc>
                <a:spcPct val="200000"/>
              </a:lnSpc>
              <a:buNone/>
            </a:pPr>
            <a:r>
              <a:rPr lang="en-US" dirty="0"/>
              <a:t>Register is a location that a CPU is able to visit quickly.</a:t>
            </a:r>
          </a:p>
          <a:p>
            <a:pPr marL="50799" indent="0">
              <a:lnSpc>
                <a:spcPct val="200000"/>
              </a:lnSpc>
              <a:buNone/>
            </a:pPr>
            <a:r>
              <a:rPr lang="en-US" dirty="0"/>
              <a:t>“CPU-defined variable”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6EF5C7-F876-FC4E-AF2F-004F879AAED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8AB1F1C-5B97-FA47-A21B-131B164DAC8F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4594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88C0F-F3C0-F94E-9D70-1530D4C08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1E9752-C55B-E04C-88DB-1A4C8B19EDD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7A5BF9-07D9-3C4D-8635-2F3C44D0C98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8AB1F1C-5B97-FA47-A21B-131B164DAC8F}" type="slidenum">
              <a:rPr lang="en-US" smtClean="0"/>
              <a:t>24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1B24C10-DF61-F548-AF8C-AF524477192B}"/>
              </a:ext>
            </a:extLst>
          </p:cNvPr>
          <p:cNvGraphicFramePr>
            <a:graphicFrameLocks noGrp="1"/>
          </p:cNvGraphicFramePr>
          <p:nvPr/>
        </p:nvGraphicFramePr>
        <p:xfrm>
          <a:off x="1402733" y="1675968"/>
          <a:ext cx="4394928" cy="3578382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1098732">
                  <a:extLst>
                    <a:ext uri="{9D8B030D-6E8A-4147-A177-3AD203B41FA5}">
                      <a16:colId xmlns:a16="http://schemas.microsoft.com/office/drawing/2014/main" val="2457539728"/>
                    </a:ext>
                  </a:extLst>
                </a:gridCol>
                <a:gridCol w="1098732">
                  <a:extLst>
                    <a:ext uri="{9D8B030D-6E8A-4147-A177-3AD203B41FA5}">
                      <a16:colId xmlns:a16="http://schemas.microsoft.com/office/drawing/2014/main" val="2063300532"/>
                    </a:ext>
                  </a:extLst>
                </a:gridCol>
                <a:gridCol w="1098732">
                  <a:extLst>
                    <a:ext uri="{9D8B030D-6E8A-4147-A177-3AD203B41FA5}">
                      <a16:colId xmlns:a16="http://schemas.microsoft.com/office/drawing/2014/main" val="2955835445"/>
                    </a:ext>
                  </a:extLst>
                </a:gridCol>
                <a:gridCol w="1098732">
                  <a:extLst>
                    <a:ext uri="{9D8B030D-6E8A-4147-A177-3AD203B41FA5}">
                      <a16:colId xmlns:a16="http://schemas.microsoft.com/office/drawing/2014/main" val="10473847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Sniglet" pitchFamily="82" charset="0"/>
                        </a:rPr>
                        <a:t>64-bit register</a:t>
                      </a:r>
                    </a:p>
                  </a:txBody>
                  <a:tcPr marL="63022" marR="63022" marT="31511" marB="31511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Sniglet" pitchFamily="82" charset="0"/>
                        </a:rPr>
                        <a:t>Lower 32 bits</a:t>
                      </a:r>
                    </a:p>
                  </a:txBody>
                  <a:tcPr marL="63022" marR="63022" marT="31511" marB="31511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Sniglet" pitchFamily="82" charset="0"/>
                        </a:rPr>
                        <a:t>Lower 16 bits</a:t>
                      </a:r>
                    </a:p>
                  </a:txBody>
                  <a:tcPr marL="63022" marR="63022" marT="31511" marB="31511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Sniglet" pitchFamily="82" charset="0"/>
                        </a:rPr>
                        <a:t>Lower 8 bits</a:t>
                      </a:r>
                    </a:p>
                  </a:txBody>
                  <a:tcPr marL="63022" marR="63022" marT="31511" marB="31511"/>
                </a:tc>
                <a:extLst>
                  <a:ext uri="{0D108BD9-81ED-4DB2-BD59-A6C34878D82A}">
                    <a16:rowId xmlns:a16="http://schemas.microsoft.com/office/drawing/2014/main" val="41355204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dirty="0" err="1">
                          <a:effectLst/>
                          <a:latin typeface="Courier" pitchFamily="2" charset="0"/>
                        </a:rPr>
                        <a:t>rax</a:t>
                      </a:r>
                      <a:endParaRPr lang="en-US" sz="1800" dirty="0">
                        <a:effectLst/>
                        <a:latin typeface="Courier" pitchFamily="2" charset="0"/>
                      </a:endParaRPr>
                    </a:p>
                  </a:txBody>
                  <a:tcPr marL="63022" marR="63022" marT="31511" marB="31511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>
                          <a:effectLst/>
                          <a:latin typeface="Courier" pitchFamily="2" charset="0"/>
                        </a:rPr>
                        <a:t>eax</a:t>
                      </a:r>
                    </a:p>
                  </a:txBody>
                  <a:tcPr marL="63022" marR="63022" marT="31511" marB="31511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>
                          <a:effectLst/>
                          <a:latin typeface="Courier" pitchFamily="2" charset="0"/>
                        </a:rPr>
                        <a:t>ax</a:t>
                      </a:r>
                    </a:p>
                  </a:txBody>
                  <a:tcPr marL="63022" marR="63022" marT="31511" marB="31511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>
                          <a:effectLst/>
                          <a:latin typeface="Courier" pitchFamily="2" charset="0"/>
                        </a:rPr>
                        <a:t>al</a:t>
                      </a:r>
                    </a:p>
                  </a:txBody>
                  <a:tcPr marL="63022" marR="63022" marT="31511" marB="31511" anchor="ctr"/>
                </a:tc>
                <a:extLst>
                  <a:ext uri="{0D108BD9-81ED-4DB2-BD59-A6C34878D82A}">
                    <a16:rowId xmlns:a16="http://schemas.microsoft.com/office/drawing/2014/main" val="23344404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>
                          <a:effectLst/>
                          <a:latin typeface="Courier" pitchFamily="2" charset="0"/>
                        </a:rPr>
                        <a:t>rbx</a:t>
                      </a:r>
                    </a:p>
                  </a:txBody>
                  <a:tcPr marL="63022" marR="63022" marT="31511" marB="31511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>
                          <a:effectLst/>
                          <a:latin typeface="Courier" pitchFamily="2" charset="0"/>
                        </a:rPr>
                        <a:t>ebx</a:t>
                      </a:r>
                    </a:p>
                  </a:txBody>
                  <a:tcPr marL="63022" marR="63022" marT="31511" marB="31511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dirty="0">
                          <a:effectLst/>
                          <a:latin typeface="Courier" pitchFamily="2" charset="0"/>
                        </a:rPr>
                        <a:t>bx</a:t>
                      </a:r>
                    </a:p>
                  </a:txBody>
                  <a:tcPr marL="63022" marR="63022" marT="31511" marB="31511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>
                          <a:effectLst/>
                          <a:latin typeface="Courier" pitchFamily="2" charset="0"/>
                        </a:rPr>
                        <a:t>bl</a:t>
                      </a:r>
                    </a:p>
                  </a:txBody>
                  <a:tcPr marL="63022" marR="63022" marT="31511" marB="31511" anchor="ctr"/>
                </a:tc>
                <a:extLst>
                  <a:ext uri="{0D108BD9-81ED-4DB2-BD59-A6C34878D82A}">
                    <a16:rowId xmlns:a16="http://schemas.microsoft.com/office/drawing/2014/main" val="1141293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>
                          <a:effectLst/>
                          <a:latin typeface="Courier" pitchFamily="2" charset="0"/>
                        </a:rPr>
                        <a:t>rcx</a:t>
                      </a:r>
                    </a:p>
                  </a:txBody>
                  <a:tcPr marL="63022" marR="63022" marT="31511" marB="31511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>
                          <a:effectLst/>
                          <a:latin typeface="Courier" pitchFamily="2" charset="0"/>
                        </a:rPr>
                        <a:t>ecx</a:t>
                      </a:r>
                    </a:p>
                  </a:txBody>
                  <a:tcPr marL="63022" marR="63022" marT="31511" marB="31511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>
                          <a:effectLst/>
                          <a:latin typeface="Courier" pitchFamily="2" charset="0"/>
                        </a:rPr>
                        <a:t>cx</a:t>
                      </a:r>
                    </a:p>
                  </a:txBody>
                  <a:tcPr marL="63022" marR="63022" marT="31511" marB="31511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>
                          <a:effectLst/>
                          <a:latin typeface="Courier" pitchFamily="2" charset="0"/>
                        </a:rPr>
                        <a:t>cl</a:t>
                      </a:r>
                    </a:p>
                  </a:txBody>
                  <a:tcPr marL="63022" marR="63022" marT="31511" marB="31511" anchor="ctr"/>
                </a:tc>
                <a:extLst>
                  <a:ext uri="{0D108BD9-81ED-4DB2-BD59-A6C34878D82A}">
                    <a16:rowId xmlns:a16="http://schemas.microsoft.com/office/drawing/2014/main" val="26459224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>
                          <a:effectLst/>
                          <a:latin typeface="Courier" pitchFamily="2" charset="0"/>
                        </a:rPr>
                        <a:t>rdx</a:t>
                      </a:r>
                    </a:p>
                  </a:txBody>
                  <a:tcPr marL="63022" marR="63022" marT="31511" marB="31511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>
                          <a:effectLst/>
                          <a:latin typeface="Courier" pitchFamily="2" charset="0"/>
                        </a:rPr>
                        <a:t>edx</a:t>
                      </a:r>
                    </a:p>
                  </a:txBody>
                  <a:tcPr marL="63022" marR="63022" marT="31511" marB="31511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>
                          <a:effectLst/>
                          <a:latin typeface="Courier" pitchFamily="2" charset="0"/>
                        </a:rPr>
                        <a:t>dx</a:t>
                      </a:r>
                    </a:p>
                  </a:txBody>
                  <a:tcPr marL="63022" marR="63022" marT="31511" marB="31511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>
                          <a:effectLst/>
                          <a:latin typeface="Courier" pitchFamily="2" charset="0"/>
                        </a:rPr>
                        <a:t>dl</a:t>
                      </a:r>
                    </a:p>
                  </a:txBody>
                  <a:tcPr marL="63022" marR="63022" marT="31511" marB="31511" anchor="ctr"/>
                </a:tc>
                <a:extLst>
                  <a:ext uri="{0D108BD9-81ED-4DB2-BD59-A6C34878D82A}">
                    <a16:rowId xmlns:a16="http://schemas.microsoft.com/office/drawing/2014/main" val="40115064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>
                          <a:effectLst/>
                          <a:latin typeface="Courier" pitchFamily="2" charset="0"/>
                        </a:rPr>
                        <a:t>rsi</a:t>
                      </a:r>
                    </a:p>
                  </a:txBody>
                  <a:tcPr marL="63022" marR="63022" marT="31511" marB="31511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>
                          <a:effectLst/>
                          <a:latin typeface="Courier" pitchFamily="2" charset="0"/>
                        </a:rPr>
                        <a:t>esi</a:t>
                      </a:r>
                    </a:p>
                  </a:txBody>
                  <a:tcPr marL="63022" marR="63022" marT="31511" marB="31511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>
                          <a:effectLst/>
                          <a:latin typeface="Courier" pitchFamily="2" charset="0"/>
                        </a:rPr>
                        <a:t>si</a:t>
                      </a:r>
                    </a:p>
                  </a:txBody>
                  <a:tcPr marL="63022" marR="63022" marT="31511" marB="31511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>
                          <a:effectLst/>
                          <a:latin typeface="Courier" pitchFamily="2" charset="0"/>
                        </a:rPr>
                        <a:t>sil</a:t>
                      </a:r>
                    </a:p>
                  </a:txBody>
                  <a:tcPr marL="63022" marR="63022" marT="31511" marB="31511" anchor="ctr"/>
                </a:tc>
                <a:extLst>
                  <a:ext uri="{0D108BD9-81ED-4DB2-BD59-A6C34878D82A}">
                    <a16:rowId xmlns:a16="http://schemas.microsoft.com/office/drawing/2014/main" val="7671338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>
                          <a:effectLst/>
                          <a:latin typeface="Courier" pitchFamily="2" charset="0"/>
                        </a:rPr>
                        <a:t>rdi</a:t>
                      </a:r>
                    </a:p>
                  </a:txBody>
                  <a:tcPr marL="63022" marR="63022" marT="31511" marB="31511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>
                          <a:effectLst/>
                          <a:latin typeface="Courier" pitchFamily="2" charset="0"/>
                        </a:rPr>
                        <a:t>edi</a:t>
                      </a:r>
                    </a:p>
                  </a:txBody>
                  <a:tcPr marL="63022" marR="63022" marT="31511" marB="31511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>
                          <a:effectLst/>
                          <a:latin typeface="Courier" pitchFamily="2" charset="0"/>
                        </a:rPr>
                        <a:t>di</a:t>
                      </a:r>
                    </a:p>
                  </a:txBody>
                  <a:tcPr marL="63022" marR="63022" marT="31511" marB="31511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>
                          <a:effectLst/>
                          <a:latin typeface="Courier" pitchFamily="2" charset="0"/>
                        </a:rPr>
                        <a:t>dil</a:t>
                      </a:r>
                    </a:p>
                  </a:txBody>
                  <a:tcPr marL="63022" marR="63022" marT="31511" marB="31511" anchor="ctr"/>
                </a:tc>
                <a:extLst>
                  <a:ext uri="{0D108BD9-81ED-4DB2-BD59-A6C34878D82A}">
                    <a16:rowId xmlns:a16="http://schemas.microsoft.com/office/drawing/2014/main" val="29282994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>
                          <a:effectLst/>
                          <a:latin typeface="Courier" pitchFamily="2" charset="0"/>
                        </a:rPr>
                        <a:t>rbp</a:t>
                      </a:r>
                    </a:p>
                  </a:txBody>
                  <a:tcPr marL="63022" marR="63022" marT="31511" marB="31511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>
                          <a:effectLst/>
                          <a:latin typeface="Courier" pitchFamily="2" charset="0"/>
                        </a:rPr>
                        <a:t>ebp</a:t>
                      </a:r>
                    </a:p>
                  </a:txBody>
                  <a:tcPr marL="63022" marR="63022" marT="31511" marB="31511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>
                          <a:effectLst/>
                          <a:latin typeface="Courier" pitchFamily="2" charset="0"/>
                        </a:rPr>
                        <a:t>bp</a:t>
                      </a:r>
                    </a:p>
                  </a:txBody>
                  <a:tcPr marL="63022" marR="63022" marT="31511" marB="31511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dirty="0" err="1">
                          <a:effectLst/>
                          <a:latin typeface="Courier" pitchFamily="2" charset="0"/>
                        </a:rPr>
                        <a:t>bpl</a:t>
                      </a:r>
                      <a:endParaRPr lang="en-US" sz="1800" dirty="0">
                        <a:effectLst/>
                        <a:latin typeface="Courier" pitchFamily="2" charset="0"/>
                      </a:endParaRPr>
                    </a:p>
                  </a:txBody>
                  <a:tcPr marL="63022" marR="63022" marT="31511" marB="31511" anchor="ctr"/>
                </a:tc>
                <a:extLst>
                  <a:ext uri="{0D108BD9-81ED-4DB2-BD59-A6C34878D82A}">
                    <a16:rowId xmlns:a16="http://schemas.microsoft.com/office/drawing/2014/main" val="18641373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dirty="0" err="1">
                          <a:effectLst/>
                          <a:latin typeface="Courier" pitchFamily="2" charset="0"/>
                        </a:rPr>
                        <a:t>rsp</a:t>
                      </a:r>
                      <a:endParaRPr lang="en-US" sz="1800" dirty="0">
                        <a:effectLst/>
                        <a:latin typeface="Courier" pitchFamily="2" charset="0"/>
                      </a:endParaRPr>
                    </a:p>
                  </a:txBody>
                  <a:tcPr marL="63022" marR="63022" marT="31511" marB="31511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dirty="0" err="1">
                          <a:effectLst/>
                          <a:latin typeface="Courier" pitchFamily="2" charset="0"/>
                        </a:rPr>
                        <a:t>esp</a:t>
                      </a:r>
                      <a:endParaRPr lang="en-US" sz="1800" dirty="0">
                        <a:effectLst/>
                        <a:latin typeface="Courier" pitchFamily="2" charset="0"/>
                      </a:endParaRPr>
                    </a:p>
                  </a:txBody>
                  <a:tcPr marL="63022" marR="63022" marT="31511" marB="31511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>
                          <a:effectLst/>
                          <a:latin typeface="Courier" pitchFamily="2" charset="0"/>
                        </a:rPr>
                        <a:t>sp</a:t>
                      </a:r>
                    </a:p>
                  </a:txBody>
                  <a:tcPr marL="63022" marR="63022" marT="31511" marB="31511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dirty="0" err="1">
                          <a:effectLst/>
                          <a:latin typeface="Courier" pitchFamily="2" charset="0"/>
                        </a:rPr>
                        <a:t>spl</a:t>
                      </a:r>
                      <a:endParaRPr lang="en-US" sz="1800" dirty="0">
                        <a:effectLst/>
                        <a:latin typeface="Courier" pitchFamily="2" charset="0"/>
                      </a:endParaRPr>
                    </a:p>
                  </a:txBody>
                  <a:tcPr marL="63022" marR="63022" marT="31511" marB="31511" anchor="ctr"/>
                </a:tc>
                <a:extLst>
                  <a:ext uri="{0D108BD9-81ED-4DB2-BD59-A6C34878D82A}">
                    <a16:rowId xmlns:a16="http://schemas.microsoft.com/office/drawing/2014/main" val="2214425897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95FAD58-4AB7-8741-927C-76C330AD6CDA}"/>
              </a:ext>
            </a:extLst>
          </p:cNvPr>
          <p:cNvGraphicFramePr>
            <a:graphicFrameLocks noGrp="1"/>
          </p:cNvGraphicFramePr>
          <p:nvPr/>
        </p:nvGraphicFramePr>
        <p:xfrm>
          <a:off x="6239715" y="1675968"/>
          <a:ext cx="4394928" cy="3578382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1098732">
                  <a:extLst>
                    <a:ext uri="{9D8B030D-6E8A-4147-A177-3AD203B41FA5}">
                      <a16:colId xmlns:a16="http://schemas.microsoft.com/office/drawing/2014/main" val="2457539728"/>
                    </a:ext>
                  </a:extLst>
                </a:gridCol>
                <a:gridCol w="1098732">
                  <a:extLst>
                    <a:ext uri="{9D8B030D-6E8A-4147-A177-3AD203B41FA5}">
                      <a16:colId xmlns:a16="http://schemas.microsoft.com/office/drawing/2014/main" val="2063300532"/>
                    </a:ext>
                  </a:extLst>
                </a:gridCol>
                <a:gridCol w="1098732">
                  <a:extLst>
                    <a:ext uri="{9D8B030D-6E8A-4147-A177-3AD203B41FA5}">
                      <a16:colId xmlns:a16="http://schemas.microsoft.com/office/drawing/2014/main" val="2955835445"/>
                    </a:ext>
                  </a:extLst>
                </a:gridCol>
                <a:gridCol w="1098732">
                  <a:extLst>
                    <a:ext uri="{9D8B030D-6E8A-4147-A177-3AD203B41FA5}">
                      <a16:colId xmlns:a16="http://schemas.microsoft.com/office/drawing/2014/main" val="10473847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Sniglet" pitchFamily="82" charset="0"/>
                        </a:rPr>
                        <a:t>64-bit register</a:t>
                      </a:r>
                    </a:p>
                  </a:txBody>
                  <a:tcPr marL="63022" marR="63022" marT="31511" marB="31511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Sniglet" pitchFamily="82" charset="0"/>
                        </a:rPr>
                        <a:t>Lower 32 bits</a:t>
                      </a:r>
                    </a:p>
                  </a:txBody>
                  <a:tcPr marL="63022" marR="63022" marT="31511" marB="31511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Sniglet" pitchFamily="82" charset="0"/>
                        </a:rPr>
                        <a:t>Lower 16 bits</a:t>
                      </a:r>
                    </a:p>
                  </a:txBody>
                  <a:tcPr marL="63022" marR="63022" marT="31511" marB="31511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Sniglet" pitchFamily="82" charset="0"/>
                        </a:rPr>
                        <a:t>Lower 8 bits</a:t>
                      </a:r>
                    </a:p>
                  </a:txBody>
                  <a:tcPr marL="63022" marR="63022" marT="31511" marB="31511"/>
                </a:tc>
                <a:extLst>
                  <a:ext uri="{0D108BD9-81ED-4DB2-BD59-A6C34878D82A}">
                    <a16:rowId xmlns:a16="http://schemas.microsoft.com/office/drawing/2014/main" val="41355204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>
                          <a:effectLst/>
                          <a:latin typeface="Courier" pitchFamily="2" charset="0"/>
                        </a:rPr>
                        <a:t>r8</a:t>
                      </a:r>
                    </a:p>
                  </a:txBody>
                  <a:tcPr marL="63022" marR="63022" marT="31511" marB="31511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>
                          <a:effectLst/>
                          <a:latin typeface="Courier" pitchFamily="2" charset="0"/>
                        </a:rPr>
                        <a:t>r8d</a:t>
                      </a:r>
                    </a:p>
                  </a:txBody>
                  <a:tcPr marL="63022" marR="63022" marT="31511" marB="31511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>
                          <a:effectLst/>
                          <a:latin typeface="Courier" pitchFamily="2" charset="0"/>
                        </a:rPr>
                        <a:t>r8w</a:t>
                      </a:r>
                    </a:p>
                  </a:txBody>
                  <a:tcPr marL="63022" marR="63022" marT="31511" marB="31511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dirty="0">
                          <a:effectLst/>
                          <a:latin typeface="Courier" pitchFamily="2" charset="0"/>
                        </a:rPr>
                        <a:t>r8b</a:t>
                      </a:r>
                    </a:p>
                  </a:txBody>
                  <a:tcPr marL="63022" marR="63022" marT="31511" marB="31511" anchor="ctr"/>
                </a:tc>
                <a:extLst>
                  <a:ext uri="{0D108BD9-81ED-4DB2-BD59-A6C34878D82A}">
                    <a16:rowId xmlns:a16="http://schemas.microsoft.com/office/drawing/2014/main" val="19363293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>
                          <a:effectLst/>
                          <a:latin typeface="Courier" pitchFamily="2" charset="0"/>
                        </a:rPr>
                        <a:t>r9</a:t>
                      </a:r>
                    </a:p>
                  </a:txBody>
                  <a:tcPr marL="63022" marR="63022" marT="31511" marB="31511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>
                          <a:effectLst/>
                          <a:latin typeface="Courier" pitchFamily="2" charset="0"/>
                        </a:rPr>
                        <a:t>r9d</a:t>
                      </a:r>
                    </a:p>
                  </a:txBody>
                  <a:tcPr marL="63022" marR="63022" marT="31511" marB="31511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>
                          <a:effectLst/>
                          <a:latin typeface="Courier" pitchFamily="2" charset="0"/>
                        </a:rPr>
                        <a:t>r9w</a:t>
                      </a:r>
                    </a:p>
                  </a:txBody>
                  <a:tcPr marL="63022" marR="63022" marT="31511" marB="31511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>
                          <a:effectLst/>
                          <a:latin typeface="Courier" pitchFamily="2" charset="0"/>
                        </a:rPr>
                        <a:t>r9b</a:t>
                      </a:r>
                    </a:p>
                  </a:txBody>
                  <a:tcPr marL="63022" marR="63022" marT="31511" marB="31511" anchor="ctr"/>
                </a:tc>
                <a:extLst>
                  <a:ext uri="{0D108BD9-81ED-4DB2-BD59-A6C34878D82A}">
                    <a16:rowId xmlns:a16="http://schemas.microsoft.com/office/drawing/2014/main" val="37254060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>
                          <a:effectLst/>
                          <a:latin typeface="Courier" pitchFamily="2" charset="0"/>
                        </a:rPr>
                        <a:t>r10</a:t>
                      </a:r>
                    </a:p>
                  </a:txBody>
                  <a:tcPr marL="63022" marR="63022" marT="31511" marB="31511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>
                          <a:effectLst/>
                          <a:latin typeface="Courier" pitchFamily="2" charset="0"/>
                        </a:rPr>
                        <a:t>r10d</a:t>
                      </a:r>
                    </a:p>
                  </a:txBody>
                  <a:tcPr marL="63022" marR="63022" marT="31511" marB="31511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dirty="0">
                          <a:effectLst/>
                          <a:latin typeface="Courier" pitchFamily="2" charset="0"/>
                        </a:rPr>
                        <a:t>r10w</a:t>
                      </a:r>
                    </a:p>
                  </a:txBody>
                  <a:tcPr marL="63022" marR="63022" marT="31511" marB="31511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>
                          <a:effectLst/>
                          <a:latin typeface="Courier" pitchFamily="2" charset="0"/>
                        </a:rPr>
                        <a:t>r10b</a:t>
                      </a:r>
                    </a:p>
                  </a:txBody>
                  <a:tcPr marL="63022" marR="63022" marT="31511" marB="31511" anchor="ctr"/>
                </a:tc>
                <a:extLst>
                  <a:ext uri="{0D108BD9-81ED-4DB2-BD59-A6C34878D82A}">
                    <a16:rowId xmlns:a16="http://schemas.microsoft.com/office/drawing/2014/main" val="39646030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>
                          <a:effectLst/>
                          <a:latin typeface="Courier" pitchFamily="2" charset="0"/>
                        </a:rPr>
                        <a:t>r11</a:t>
                      </a:r>
                    </a:p>
                  </a:txBody>
                  <a:tcPr marL="63022" marR="63022" marT="31511" marB="31511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>
                          <a:effectLst/>
                          <a:latin typeface="Courier" pitchFamily="2" charset="0"/>
                        </a:rPr>
                        <a:t>r11d</a:t>
                      </a:r>
                    </a:p>
                  </a:txBody>
                  <a:tcPr marL="63022" marR="63022" marT="31511" marB="31511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>
                          <a:effectLst/>
                          <a:latin typeface="Courier" pitchFamily="2" charset="0"/>
                        </a:rPr>
                        <a:t>r11w</a:t>
                      </a:r>
                    </a:p>
                  </a:txBody>
                  <a:tcPr marL="63022" marR="63022" marT="31511" marB="31511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>
                          <a:effectLst/>
                          <a:latin typeface="Courier" pitchFamily="2" charset="0"/>
                        </a:rPr>
                        <a:t>r11b</a:t>
                      </a:r>
                    </a:p>
                  </a:txBody>
                  <a:tcPr marL="63022" marR="63022" marT="31511" marB="31511" anchor="ctr"/>
                </a:tc>
                <a:extLst>
                  <a:ext uri="{0D108BD9-81ED-4DB2-BD59-A6C34878D82A}">
                    <a16:rowId xmlns:a16="http://schemas.microsoft.com/office/drawing/2014/main" val="29640681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>
                          <a:effectLst/>
                          <a:latin typeface="Courier" pitchFamily="2" charset="0"/>
                        </a:rPr>
                        <a:t>r12</a:t>
                      </a:r>
                    </a:p>
                  </a:txBody>
                  <a:tcPr marL="63022" marR="63022" marT="31511" marB="31511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>
                          <a:effectLst/>
                          <a:latin typeface="Courier" pitchFamily="2" charset="0"/>
                        </a:rPr>
                        <a:t>r12d</a:t>
                      </a:r>
                    </a:p>
                  </a:txBody>
                  <a:tcPr marL="63022" marR="63022" marT="31511" marB="31511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dirty="0">
                          <a:effectLst/>
                          <a:latin typeface="Courier" pitchFamily="2" charset="0"/>
                        </a:rPr>
                        <a:t>r12w</a:t>
                      </a:r>
                    </a:p>
                  </a:txBody>
                  <a:tcPr marL="63022" marR="63022" marT="31511" marB="31511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>
                          <a:effectLst/>
                          <a:latin typeface="Courier" pitchFamily="2" charset="0"/>
                        </a:rPr>
                        <a:t>r12b</a:t>
                      </a:r>
                    </a:p>
                  </a:txBody>
                  <a:tcPr marL="63022" marR="63022" marT="31511" marB="31511" anchor="ctr"/>
                </a:tc>
                <a:extLst>
                  <a:ext uri="{0D108BD9-81ED-4DB2-BD59-A6C34878D82A}">
                    <a16:rowId xmlns:a16="http://schemas.microsoft.com/office/drawing/2014/main" val="3769440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>
                          <a:effectLst/>
                          <a:latin typeface="Courier" pitchFamily="2" charset="0"/>
                        </a:rPr>
                        <a:t>r13</a:t>
                      </a:r>
                    </a:p>
                  </a:txBody>
                  <a:tcPr marL="63022" marR="63022" marT="31511" marB="31511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>
                          <a:effectLst/>
                          <a:latin typeface="Courier" pitchFamily="2" charset="0"/>
                        </a:rPr>
                        <a:t>r13d</a:t>
                      </a:r>
                    </a:p>
                  </a:txBody>
                  <a:tcPr marL="63022" marR="63022" marT="31511" marB="31511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>
                          <a:effectLst/>
                          <a:latin typeface="Courier" pitchFamily="2" charset="0"/>
                        </a:rPr>
                        <a:t>r13w</a:t>
                      </a:r>
                    </a:p>
                  </a:txBody>
                  <a:tcPr marL="63022" marR="63022" marT="31511" marB="31511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>
                          <a:effectLst/>
                          <a:latin typeface="Courier" pitchFamily="2" charset="0"/>
                        </a:rPr>
                        <a:t>r13b</a:t>
                      </a:r>
                    </a:p>
                  </a:txBody>
                  <a:tcPr marL="63022" marR="63022" marT="31511" marB="31511" anchor="ctr"/>
                </a:tc>
                <a:extLst>
                  <a:ext uri="{0D108BD9-81ED-4DB2-BD59-A6C34878D82A}">
                    <a16:rowId xmlns:a16="http://schemas.microsoft.com/office/drawing/2014/main" val="32049618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>
                          <a:effectLst/>
                          <a:latin typeface="Courier" pitchFamily="2" charset="0"/>
                        </a:rPr>
                        <a:t>r14</a:t>
                      </a:r>
                    </a:p>
                  </a:txBody>
                  <a:tcPr marL="63022" marR="63022" marT="31511" marB="31511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>
                          <a:effectLst/>
                          <a:latin typeface="Courier" pitchFamily="2" charset="0"/>
                        </a:rPr>
                        <a:t>r14d</a:t>
                      </a:r>
                    </a:p>
                  </a:txBody>
                  <a:tcPr marL="63022" marR="63022" marT="31511" marB="31511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>
                          <a:effectLst/>
                          <a:latin typeface="Courier" pitchFamily="2" charset="0"/>
                        </a:rPr>
                        <a:t>r14w</a:t>
                      </a:r>
                    </a:p>
                  </a:txBody>
                  <a:tcPr marL="63022" marR="63022" marT="31511" marB="31511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>
                          <a:effectLst/>
                          <a:latin typeface="Courier" pitchFamily="2" charset="0"/>
                        </a:rPr>
                        <a:t>r14b</a:t>
                      </a:r>
                    </a:p>
                  </a:txBody>
                  <a:tcPr marL="63022" marR="63022" marT="31511" marB="31511" anchor="ctr"/>
                </a:tc>
                <a:extLst>
                  <a:ext uri="{0D108BD9-81ED-4DB2-BD59-A6C34878D82A}">
                    <a16:rowId xmlns:a16="http://schemas.microsoft.com/office/drawing/2014/main" val="594449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>
                          <a:effectLst/>
                          <a:latin typeface="Courier" pitchFamily="2" charset="0"/>
                        </a:rPr>
                        <a:t>r15</a:t>
                      </a:r>
                    </a:p>
                  </a:txBody>
                  <a:tcPr marL="63022" marR="63022" marT="31511" marB="31511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>
                          <a:effectLst/>
                          <a:latin typeface="Courier" pitchFamily="2" charset="0"/>
                        </a:rPr>
                        <a:t>r15d</a:t>
                      </a:r>
                    </a:p>
                  </a:txBody>
                  <a:tcPr marL="63022" marR="63022" marT="31511" marB="31511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>
                          <a:effectLst/>
                          <a:latin typeface="Courier" pitchFamily="2" charset="0"/>
                        </a:rPr>
                        <a:t>r15w</a:t>
                      </a:r>
                    </a:p>
                  </a:txBody>
                  <a:tcPr marL="63022" marR="63022" marT="31511" marB="31511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dirty="0">
                          <a:effectLst/>
                          <a:latin typeface="Courier" pitchFamily="2" charset="0"/>
                        </a:rPr>
                        <a:t>r15b</a:t>
                      </a:r>
                    </a:p>
                  </a:txBody>
                  <a:tcPr marL="63022" marR="63022" marT="31511" marB="31511" anchor="ctr"/>
                </a:tc>
                <a:extLst>
                  <a:ext uri="{0D108BD9-81ED-4DB2-BD59-A6C34878D82A}">
                    <a16:rowId xmlns:a16="http://schemas.microsoft.com/office/drawing/2014/main" val="18306876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06823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8C87A-FF87-504F-BF4E-0E595A12E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Stack: Where the </a:t>
            </a:r>
            <a:r>
              <a:rPr lang="en-US" dirty="0">
                <a:solidFill>
                  <a:schemeClr val="accent6"/>
                </a:solidFill>
              </a:rPr>
              <a:t>push</a:t>
            </a:r>
            <a:r>
              <a:rPr lang="en-US" dirty="0"/>
              <a:t> goes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C350BA-C2DB-5C40-A645-05F5BDD2AD0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First in, last out</a:t>
            </a:r>
          </a:p>
          <a:p>
            <a:r>
              <a:rPr lang="en-US" dirty="0"/>
              <a:t>Push to the </a:t>
            </a:r>
            <a:r>
              <a:rPr lang="en-US" dirty="0">
                <a:solidFill>
                  <a:schemeClr val="accent6"/>
                </a:solidFill>
              </a:rPr>
              <a:t>low</a:t>
            </a:r>
            <a:r>
              <a:rPr lang="en-US" dirty="0"/>
              <a:t> address</a:t>
            </a:r>
          </a:p>
          <a:p>
            <a:r>
              <a:rPr lang="en-US" dirty="0">
                <a:latin typeface="Courier" pitchFamily="2" charset="0"/>
              </a:rPr>
              <a:t>push </a:t>
            </a:r>
            <a:r>
              <a:rPr lang="en-US" dirty="0" err="1">
                <a:latin typeface="Courier" pitchFamily="2" charset="0"/>
              </a:rPr>
              <a:t>rbp</a:t>
            </a:r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Sniglet" pitchFamily="82" charset="0"/>
              </a:rPr>
              <a:t>push the value of </a:t>
            </a:r>
            <a:r>
              <a:rPr lang="en-US" dirty="0" err="1">
                <a:latin typeface="Sniglet" pitchFamily="82" charset="0"/>
              </a:rPr>
              <a:t>rbp</a:t>
            </a:r>
            <a:r>
              <a:rPr lang="en-US" dirty="0">
                <a:latin typeface="Sniglet" pitchFamily="82" charset="0"/>
              </a:rPr>
              <a:t> to the stack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2BA341-F2D5-D846-B711-A1206AECF9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8AB1F1C-5B97-FA47-A21B-131B164DAC8F}" type="slidenum">
              <a:rPr lang="en-US" smtClean="0"/>
              <a:t>25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8B67167-369D-B242-96D3-50A645B2F0CA}"/>
              </a:ext>
            </a:extLst>
          </p:cNvPr>
          <p:cNvGraphicFramePr>
            <a:graphicFrameLocks noGrp="1"/>
          </p:cNvGraphicFramePr>
          <p:nvPr/>
        </p:nvGraphicFramePr>
        <p:xfrm>
          <a:off x="7641771" y="2587578"/>
          <a:ext cx="2701109" cy="1879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1109">
                  <a:extLst>
                    <a:ext uri="{9D8B030D-6E8A-4147-A177-3AD203B41FA5}">
                      <a16:colId xmlns:a16="http://schemas.microsoft.com/office/drawing/2014/main" val="27526592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latin typeface="Courier" pitchFamily="2" charset="0"/>
                        </a:rPr>
                        <a:t>xxxxxxxxxxxxxxxx</a:t>
                      </a:r>
                      <a:endParaRPr lang="en-US" dirty="0">
                        <a:latin typeface="Courier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83075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latin typeface="Courier" pitchFamily="2" charset="0"/>
                        </a:rPr>
                        <a:t>xxxxxxxxxxxxxxxx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46174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latin typeface="Courier" pitchFamily="2" charset="0"/>
                        </a:rPr>
                        <a:t>xxxxxxxxxxxxxxxx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32767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chemeClr val="accent6"/>
                          </a:solidFill>
                          <a:latin typeface="Courier" pitchFamily="2" charset="0"/>
                        </a:rPr>
                        <a:t>yyyyyyyyyyyyyyyy</a:t>
                      </a:r>
                      <a:endParaRPr lang="en-US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4893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413062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31675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E130D88-51D3-964B-B94A-766B7C44F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49D8642-0A7B-6E4B-86F0-50C46D207C6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8AB1F1C-5B97-FA47-A21B-131B164DAC8F}" type="slidenum">
              <a:rPr lang="en-US" smtClean="0"/>
              <a:t>26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8A43DE4-2B1E-C244-95FB-DE5F0F9D9E31}"/>
              </a:ext>
            </a:extLst>
          </p:cNvPr>
          <p:cNvSpPr/>
          <p:nvPr/>
        </p:nvSpPr>
        <p:spPr>
          <a:xfrm>
            <a:off x="2143431" y="2704127"/>
            <a:ext cx="768966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latin typeface="Courier" pitchFamily="2" charset="0"/>
              </a:rPr>
              <a:t>mov   </a:t>
            </a:r>
            <a:r>
              <a:rPr lang="en-US" sz="4000" dirty="0" err="1">
                <a:latin typeface="Courier" pitchFamily="2" charset="0"/>
              </a:rPr>
              <a:t>rbp</a:t>
            </a:r>
            <a:r>
              <a:rPr lang="en-US" sz="4000" dirty="0">
                <a:latin typeface="Courier" pitchFamily="2" charset="0"/>
              </a:rPr>
              <a:t>, </a:t>
            </a:r>
            <a:r>
              <a:rPr lang="en-US" sz="4000" dirty="0" err="1">
                <a:latin typeface="Courier" pitchFamily="2" charset="0"/>
              </a:rPr>
              <a:t>rsp</a:t>
            </a:r>
            <a:endParaRPr lang="en-US" sz="4000" dirty="0">
              <a:latin typeface="Courier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3412077-0895-8745-A1FF-C3F61F21B699}"/>
              </a:ext>
            </a:extLst>
          </p:cNvPr>
          <p:cNvSpPr txBox="1"/>
          <p:nvPr/>
        </p:nvSpPr>
        <p:spPr>
          <a:xfrm>
            <a:off x="2782387" y="3958046"/>
            <a:ext cx="16321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6"/>
                </a:solidFill>
                <a:latin typeface="Sniglet" pitchFamily="82" charset="0"/>
              </a:rPr>
              <a:t>mnemonic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5CD7B95B-384E-A243-AD85-6B66BAF766E4}"/>
              </a:ext>
            </a:extLst>
          </p:cNvPr>
          <p:cNvCxnSpPr>
            <a:stCxn id="2" idx="0"/>
          </p:cNvCxnSpPr>
          <p:nvPr/>
        </p:nvCxnSpPr>
        <p:spPr>
          <a:xfrm flipV="1">
            <a:off x="3598476" y="3429000"/>
            <a:ext cx="816770" cy="529046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E3662D17-04A3-3B42-916C-CEC57719FCF9}"/>
              </a:ext>
            </a:extLst>
          </p:cNvPr>
          <p:cNvSpPr txBox="1"/>
          <p:nvPr/>
        </p:nvSpPr>
        <p:spPr>
          <a:xfrm>
            <a:off x="7154101" y="3953690"/>
            <a:ext cx="14814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6"/>
                </a:solidFill>
                <a:latin typeface="Sniglet" pitchFamily="82" charset="0"/>
              </a:rPr>
              <a:t>operands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F434F6CD-1151-3347-8F01-7B5760630244}"/>
              </a:ext>
            </a:extLst>
          </p:cNvPr>
          <p:cNvCxnSpPr>
            <a:cxnSpLocks/>
            <a:stCxn id="8" idx="0"/>
          </p:cNvCxnSpPr>
          <p:nvPr/>
        </p:nvCxnSpPr>
        <p:spPr>
          <a:xfrm flipH="1" flipV="1">
            <a:off x="7013723" y="3412014"/>
            <a:ext cx="881126" cy="541676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3807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E130D88-51D3-964B-B94A-766B7C44F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Syntax: Intel vs AT&amp;T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49D8642-0A7B-6E4B-86F0-50C46D207C6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8AB1F1C-5B97-FA47-A21B-131B164DAC8F}" type="slidenum">
              <a:rPr lang="en-US" smtClean="0"/>
              <a:t>27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8A43DE4-2B1E-C244-95FB-DE5F0F9D9E31}"/>
              </a:ext>
            </a:extLst>
          </p:cNvPr>
          <p:cNvSpPr/>
          <p:nvPr/>
        </p:nvSpPr>
        <p:spPr>
          <a:xfrm>
            <a:off x="4575697" y="2612686"/>
            <a:ext cx="577736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latin typeface="Courier" pitchFamily="2" charset="0"/>
              </a:rPr>
              <a:t>mov     </a:t>
            </a:r>
            <a:r>
              <a:rPr lang="en-US" sz="3600" dirty="0" err="1">
                <a:latin typeface="Courier" pitchFamily="2" charset="0"/>
              </a:rPr>
              <a:t>rbp</a:t>
            </a:r>
            <a:r>
              <a:rPr lang="en-US" sz="3600" dirty="0">
                <a:latin typeface="Courier" pitchFamily="2" charset="0"/>
              </a:rPr>
              <a:t>, </a:t>
            </a:r>
            <a:r>
              <a:rPr lang="en-US" sz="3600" dirty="0" err="1">
                <a:latin typeface="Courier" pitchFamily="2" charset="0"/>
              </a:rPr>
              <a:t>rsp</a:t>
            </a:r>
            <a:endParaRPr lang="en-US" sz="3600" dirty="0">
              <a:latin typeface="Courier" pitchFamily="2" charset="0"/>
            </a:endParaRPr>
          </a:p>
          <a:p>
            <a:endParaRPr lang="en-US" sz="3600" dirty="0">
              <a:latin typeface="Courier" pitchFamily="2" charset="0"/>
            </a:endParaRPr>
          </a:p>
          <a:p>
            <a:r>
              <a:rPr lang="en-US" sz="3600" dirty="0" err="1">
                <a:latin typeface="Courier" pitchFamily="2" charset="0"/>
              </a:rPr>
              <a:t>movq</a:t>
            </a:r>
            <a:r>
              <a:rPr lang="en-US" sz="3600" dirty="0">
                <a:latin typeface="Courier" pitchFamily="2" charset="0"/>
              </a:rPr>
              <a:t>    %</a:t>
            </a:r>
            <a:r>
              <a:rPr lang="en-US" sz="3600" dirty="0" err="1">
                <a:latin typeface="Courier" pitchFamily="2" charset="0"/>
              </a:rPr>
              <a:t>rsp</a:t>
            </a:r>
            <a:r>
              <a:rPr lang="en-US" sz="3600" dirty="0">
                <a:latin typeface="Courier" pitchFamily="2" charset="0"/>
              </a:rPr>
              <a:t>, %</a:t>
            </a:r>
            <a:r>
              <a:rPr lang="en-US" sz="3600" dirty="0" err="1">
                <a:latin typeface="Courier" pitchFamily="2" charset="0"/>
              </a:rPr>
              <a:t>rbp</a:t>
            </a:r>
            <a:endParaRPr lang="en-US" sz="3600" dirty="0">
              <a:latin typeface="Courier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3662D17-04A3-3B42-916C-CEC57719FCF9}"/>
              </a:ext>
            </a:extLst>
          </p:cNvPr>
          <p:cNvSpPr txBox="1"/>
          <p:nvPr/>
        </p:nvSpPr>
        <p:spPr>
          <a:xfrm>
            <a:off x="1807052" y="2656100"/>
            <a:ext cx="20441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accent6"/>
                </a:solidFill>
                <a:latin typeface="Sniglet" pitchFamily="82" charset="0"/>
              </a:rPr>
              <a:t>Intel syntax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C7F46F0-5BD2-FB45-A8EB-D4F12DE16F4D}"/>
              </a:ext>
            </a:extLst>
          </p:cNvPr>
          <p:cNvSpPr txBox="1"/>
          <p:nvPr/>
        </p:nvSpPr>
        <p:spPr>
          <a:xfrm>
            <a:off x="1802696" y="3801282"/>
            <a:ext cx="21739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accent6"/>
                </a:solidFill>
                <a:latin typeface="Sniglet" pitchFamily="82" charset="0"/>
              </a:rPr>
              <a:t>AT&amp;T syntax</a:t>
            </a:r>
          </a:p>
        </p:txBody>
      </p:sp>
      <p:sp>
        <p:nvSpPr>
          <p:cNvPr id="5" name="Arc 4">
            <a:extLst>
              <a:ext uri="{FF2B5EF4-FFF2-40B4-BE49-F238E27FC236}">
                <a16:creationId xmlns:a16="http://schemas.microsoft.com/office/drawing/2014/main" id="{6BF6EB8E-8395-5741-984E-D0E269099A3E}"/>
              </a:ext>
            </a:extLst>
          </p:cNvPr>
          <p:cNvSpPr/>
          <p:nvPr/>
        </p:nvSpPr>
        <p:spPr>
          <a:xfrm rot="19157497">
            <a:off x="7276698" y="2626748"/>
            <a:ext cx="1249072" cy="1038155"/>
          </a:xfrm>
          <a:prstGeom prst="arc">
            <a:avLst/>
          </a:prstGeom>
          <a:ln w="38100">
            <a:solidFill>
              <a:schemeClr val="accent6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D5575EF8-1765-6C4D-8CE1-9E22FAAF8D20}"/>
              </a:ext>
            </a:extLst>
          </p:cNvPr>
          <p:cNvSpPr/>
          <p:nvPr/>
        </p:nvSpPr>
        <p:spPr>
          <a:xfrm rot="2864559" flipH="1">
            <a:off x="7616501" y="3680483"/>
            <a:ext cx="1135520" cy="1038155"/>
          </a:xfrm>
          <a:prstGeom prst="arc">
            <a:avLst/>
          </a:prstGeom>
          <a:ln w="38100">
            <a:solidFill>
              <a:schemeClr val="accent6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649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68429-6E3B-3945-8F8B-D0A570464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Operands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4F2739-E341-F54B-8574-DF7FA5544D8B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10677522" y="6098001"/>
            <a:ext cx="731600" cy="524800"/>
          </a:xfrm>
        </p:spPr>
        <p:txBody>
          <a:bodyPr/>
          <a:lstStyle/>
          <a:p>
            <a:fld id="{B8AB1F1C-5B97-FA47-A21B-131B164DAC8F}" type="slidenum">
              <a:rPr lang="en-US" smtClean="0"/>
              <a:t>28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661A197-73A4-E546-A4A6-1340F5649487}"/>
              </a:ext>
            </a:extLst>
          </p:cNvPr>
          <p:cNvSpPr/>
          <p:nvPr/>
        </p:nvSpPr>
        <p:spPr>
          <a:xfrm>
            <a:off x="2250506" y="2273049"/>
            <a:ext cx="57773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Courier" pitchFamily="2" charset="0"/>
              </a:rPr>
              <a:t>mov    </a:t>
            </a:r>
            <a:r>
              <a:rPr lang="en-US" sz="2800" dirty="0" err="1">
                <a:latin typeface="Courier" pitchFamily="2" charset="0"/>
              </a:rPr>
              <a:t>rax</a:t>
            </a:r>
            <a:r>
              <a:rPr lang="en-US" sz="2800" dirty="0">
                <a:latin typeface="Courier" pitchFamily="2" charset="0"/>
              </a:rPr>
              <a:t>,         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2D62179-5CF3-254C-ABC7-08A75506128C}"/>
              </a:ext>
            </a:extLst>
          </p:cNvPr>
          <p:cNvSpPr txBox="1"/>
          <p:nvPr/>
        </p:nvSpPr>
        <p:spPr>
          <a:xfrm>
            <a:off x="3488520" y="2801440"/>
            <a:ext cx="14285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accent6"/>
                </a:solidFill>
                <a:latin typeface="Sniglet" pitchFamily="82" charset="0"/>
              </a:rPr>
              <a:t>register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EE98A03-7488-B94B-93BB-0D93740513EC}"/>
              </a:ext>
            </a:extLst>
          </p:cNvPr>
          <p:cNvSpPr txBox="1"/>
          <p:nvPr/>
        </p:nvSpPr>
        <p:spPr>
          <a:xfrm>
            <a:off x="5913861" y="2797084"/>
            <a:ext cx="19175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accent6"/>
                </a:solidFill>
                <a:latin typeface="Sniglet" pitchFamily="82" charset="0"/>
              </a:rPr>
              <a:t>immediate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D6C91A1-83ED-D743-A13B-EC464A11117E}"/>
              </a:ext>
            </a:extLst>
          </p:cNvPr>
          <p:cNvSpPr/>
          <p:nvPr/>
        </p:nvSpPr>
        <p:spPr>
          <a:xfrm>
            <a:off x="2233086" y="3574985"/>
            <a:ext cx="868745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Courier" pitchFamily="2" charset="0"/>
              </a:rPr>
              <a:t>mov    </a:t>
            </a:r>
            <a:r>
              <a:rPr lang="en-US" sz="2800" dirty="0" err="1">
                <a:latin typeface="Courier" pitchFamily="2" charset="0"/>
              </a:rPr>
              <a:t>rdx</a:t>
            </a:r>
            <a:r>
              <a:rPr lang="en-US" sz="2800" dirty="0">
                <a:latin typeface="Courier" pitchFamily="2" charset="0"/>
              </a:rPr>
              <a:t>, qword </a:t>
            </a:r>
            <a:r>
              <a:rPr lang="en-US" sz="2800" dirty="0" err="1">
                <a:latin typeface="Courier" pitchFamily="2" charset="0"/>
              </a:rPr>
              <a:t>ptr</a:t>
            </a:r>
            <a:r>
              <a:rPr lang="en-US" sz="2800" dirty="0">
                <a:latin typeface="Courier" pitchFamily="2" charset="0"/>
              </a:rPr>
              <a:t> [</a:t>
            </a:r>
            <a:r>
              <a:rPr lang="en-US" sz="2800" dirty="0" err="1">
                <a:latin typeface="Courier" pitchFamily="2" charset="0"/>
              </a:rPr>
              <a:t>rcx</a:t>
            </a:r>
            <a:r>
              <a:rPr lang="en-US" sz="2800" dirty="0">
                <a:latin typeface="Courier" pitchFamily="2" charset="0"/>
              </a:rPr>
              <a:t>]</a:t>
            </a:r>
          </a:p>
          <a:p>
            <a:endParaRPr lang="en-US" sz="2800" dirty="0">
              <a:latin typeface="Courier" pitchFamily="2" charset="0"/>
            </a:endParaRPr>
          </a:p>
          <a:p>
            <a:endParaRPr lang="en-US" sz="2800" dirty="0">
              <a:latin typeface="Courier" pitchFamily="2" charset="0"/>
            </a:endParaRPr>
          </a:p>
          <a:p>
            <a:r>
              <a:rPr lang="en-US" sz="2800" dirty="0">
                <a:latin typeface="Courier" pitchFamily="2" charset="0"/>
              </a:rPr>
              <a:t>mov    </a:t>
            </a:r>
            <a:r>
              <a:rPr lang="en-US" sz="2800" dirty="0" err="1">
                <a:latin typeface="Courier" pitchFamily="2" charset="0"/>
              </a:rPr>
              <a:t>esi</a:t>
            </a:r>
            <a:r>
              <a:rPr lang="en-US" sz="2800" dirty="0">
                <a:latin typeface="Courier" pitchFamily="2" charset="0"/>
              </a:rPr>
              <a:t>, </a:t>
            </a:r>
            <a:r>
              <a:rPr lang="en-US" sz="2800" dirty="0" err="1">
                <a:latin typeface="Courier" pitchFamily="2" charset="0"/>
              </a:rPr>
              <a:t>dword</a:t>
            </a:r>
            <a:r>
              <a:rPr lang="en-US" sz="2800" dirty="0">
                <a:latin typeface="Courier" pitchFamily="2" charset="0"/>
              </a:rPr>
              <a:t> </a:t>
            </a:r>
            <a:r>
              <a:rPr lang="en-US" sz="2800" dirty="0" err="1">
                <a:latin typeface="Courier" pitchFamily="2" charset="0"/>
              </a:rPr>
              <a:t>ptr</a:t>
            </a:r>
            <a:r>
              <a:rPr lang="en-US" sz="2800" dirty="0">
                <a:latin typeface="Courier" pitchFamily="2" charset="0"/>
              </a:rPr>
              <a:t> [rbp+4*rax-48]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ED7F0A9-832B-3840-94B4-7754733C294C}"/>
              </a:ext>
            </a:extLst>
          </p:cNvPr>
          <p:cNvSpPr txBox="1"/>
          <p:nvPr/>
        </p:nvSpPr>
        <p:spPr>
          <a:xfrm>
            <a:off x="6797787" y="4151273"/>
            <a:ext cx="15792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accent6"/>
                </a:solidFill>
                <a:latin typeface="Sniglet" pitchFamily="82" charset="0"/>
              </a:rPr>
              <a:t>absolute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22D616C-9BC6-B54B-A97F-75706AC23D02}"/>
              </a:ext>
            </a:extLst>
          </p:cNvPr>
          <p:cNvSpPr txBox="1"/>
          <p:nvPr/>
        </p:nvSpPr>
        <p:spPr>
          <a:xfrm>
            <a:off x="7146128" y="5387891"/>
            <a:ext cx="25346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accent6"/>
                </a:solidFill>
                <a:latin typeface="Sniglet" pitchFamily="82" charset="0"/>
              </a:rPr>
              <a:t>scaled indexed</a:t>
            </a:r>
          </a:p>
        </p:txBody>
      </p:sp>
    </p:spTree>
    <p:extLst>
      <p:ext uri="{BB962C8B-B14F-4D97-AF65-F5344CB8AC3E}">
        <p14:creationId xmlns:p14="http://schemas.microsoft.com/office/powerpoint/2010/main" val="1956072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D4A714B-ABAA-2148-9342-A7418B01A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Week’s Lab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13A836-D1CA-C84D-AB8F-D1CF3AFA414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0799" indent="0">
              <a:buNone/>
            </a:pPr>
            <a:endParaRPr lang="en-US" dirty="0"/>
          </a:p>
          <a:p>
            <a:pPr marL="50799" indent="0">
              <a:buNone/>
            </a:pPr>
            <a:endParaRPr lang="en-US" dirty="0"/>
          </a:p>
          <a:p>
            <a:pPr marL="50799" indent="0">
              <a:buNone/>
            </a:pPr>
            <a:r>
              <a:rPr lang="en-US" sz="4400" dirty="0"/>
              <a:t>service_</a:t>
            </a:r>
            <a:r>
              <a:rPr lang="en-US" sz="4400" dirty="0">
                <a:solidFill>
                  <a:srgbClr val="FF0000"/>
                </a:solidFill>
              </a:rPr>
              <a:t>vuln</a:t>
            </a:r>
            <a:r>
              <a:rPr lang="en-US" sz="4400" dirty="0"/>
              <a:t>.c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2FC923F-98F9-8346-B4C5-57CBEFE1EBC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8AB1F1C-5B97-FA47-A21B-131B164DAC8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92056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E130D88-51D3-964B-B94A-766B7C44F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Instructions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49D8642-0A7B-6E4B-86F0-50C46D207C6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8AB1F1C-5B97-FA47-A21B-131B164DAC8F}" type="slidenum">
              <a:rPr lang="en-US" smtClean="0"/>
              <a:t>29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8A43DE4-2B1E-C244-95FB-DE5F0F9D9E31}"/>
              </a:ext>
            </a:extLst>
          </p:cNvPr>
          <p:cNvSpPr/>
          <p:nvPr/>
        </p:nvSpPr>
        <p:spPr>
          <a:xfrm>
            <a:off x="2159065" y="2612686"/>
            <a:ext cx="577736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>
                <a:latin typeface="Courier" pitchFamily="2" charset="0"/>
              </a:rPr>
              <a:t>cmp</a:t>
            </a:r>
            <a:r>
              <a:rPr lang="en-US" sz="3600" dirty="0">
                <a:latin typeface="Courier" pitchFamily="2" charset="0"/>
              </a:rPr>
              <a:t>     </a:t>
            </a:r>
            <a:r>
              <a:rPr lang="en-US" sz="3600" dirty="0" err="1">
                <a:latin typeface="Courier" pitchFamily="2" charset="0"/>
              </a:rPr>
              <a:t>rax</a:t>
            </a:r>
            <a:r>
              <a:rPr lang="en-US" sz="3600" dirty="0">
                <a:latin typeface="Courier" pitchFamily="2" charset="0"/>
              </a:rPr>
              <a:t>, </a:t>
            </a:r>
            <a:r>
              <a:rPr lang="en-US" sz="3600" dirty="0" err="1">
                <a:latin typeface="Courier" pitchFamily="2" charset="0"/>
              </a:rPr>
              <a:t>rbx</a:t>
            </a:r>
            <a:endParaRPr lang="en-US" sz="3600" dirty="0">
              <a:latin typeface="Courier" pitchFamily="2" charset="0"/>
            </a:endParaRPr>
          </a:p>
          <a:p>
            <a:r>
              <a:rPr lang="en-US" sz="3600" dirty="0" err="1">
                <a:latin typeface="Courier" pitchFamily="2" charset="0"/>
              </a:rPr>
              <a:t>jge</a:t>
            </a:r>
            <a:r>
              <a:rPr lang="en-US" sz="3600" dirty="0">
                <a:latin typeface="Courier" pitchFamily="2" charset="0"/>
              </a:rPr>
              <a:t>     xxx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72ECD6-18D4-9647-B87B-CB102BABEC94}"/>
              </a:ext>
            </a:extLst>
          </p:cNvPr>
          <p:cNvSpPr txBox="1"/>
          <p:nvPr/>
        </p:nvSpPr>
        <p:spPr>
          <a:xfrm>
            <a:off x="2181496" y="4297680"/>
            <a:ext cx="48654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Sniglet" pitchFamily="82" charset="0"/>
              </a:rPr>
              <a:t>if </a:t>
            </a:r>
            <a:r>
              <a:rPr lang="en-US" sz="3200" dirty="0" err="1">
                <a:latin typeface="Sniglet" pitchFamily="82" charset="0"/>
              </a:rPr>
              <a:t>rax</a:t>
            </a:r>
            <a:r>
              <a:rPr lang="en-US" sz="3200" dirty="0">
                <a:latin typeface="Sniglet" pitchFamily="82" charset="0"/>
              </a:rPr>
              <a:t> &gt;= </a:t>
            </a:r>
            <a:r>
              <a:rPr lang="en-US" sz="3200" dirty="0" err="1">
                <a:latin typeface="Sniglet" pitchFamily="82" charset="0"/>
              </a:rPr>
              <a:t>rbx</a:t>
            </a:r>
            <a:r>
              <a:rPr lang="en-US" sz="3200" dirty="0">
                <a:latin typeface="Sniglet" pitchFamily="82" charset="0"/>
              </a:rPr>
              <a:t> then jump xxx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371786C-F642-BE48-ACCC-C55ED665520A}"/>
              </a:ext>
            </a:extLst>
          </p:cNvPr>
          <p:cNvSpPr txBox="1"/>
          <p:nvPr/>
        </p:nvSpPr>
        <p:spPr>
          <a:xfrm>
            <a:off x="7633101" y="2904297"/>
            <a:ext cx="20441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accent6"/>
                </a:solidFill>
                <a:latin typeface="Sniglet" pitchFamily="82" charset="0"/>
              </a:rPr>
              <a:t>Intel syntax</a:t>
            </a:r>
          </a:p>
        </p:txBody>
      </p:sp>
    </p:spTree>
    <p:extLst>
      <p:ext uri="{BB962C8B-B14F-4D97-AF65-F5344CB8AC3E}">
        <p14:creationId xmlns:p14="http://schemas.microsoft.com/office/powerpoint/2010/main" val="34589332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E130D88-51D3-964B-B94A-766B7C44F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Instructions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49D8642-0A7B-6E4B-86F0-50C46D207C6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8AB1F1C-5B97-FA47-A21B-131B164DAC8F}" type="slidenum">
              <a:rPr lang="en-US" smtClean="0"/>
              <a:t>30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8A43DE4-2B1E-C244-95FB-DE5F0F9D9E31}"/>
              </a:ext>
            </a:extLst>
          </p:cNvPr>
          <p:cNvSpPr/>
          <p:nvPr/>
        </p:nvSpPr>
        <p:spPr>
          <a:xfrm>
            <a:off x="2159065" y="2612686"/>
            <a:ext cx="577736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>
                <a:latin typeface="Courier" pitchFamily="2" charset="0"/>
              </a:rPr>
              <a:t>cmpl</a:t>
            </a:r>
            <a:r>
              <a:rPr lang="en-US" sz="3600" dirty="0">
                <a:latin typeface="Courier" pitchFamily="2" charset="0"/>
              </a:rPr>
              <a:t>    %</a:t>
            </a:r>
            <a:r>
              <a:rPr lang="en-US" sz="3600" dirty="0" err="1">
                <a:latin typeface="Courier" pitchFamily="2" charset="0"/>
              </a:rPr>
              <a:t>rbx</a:t>
            </a:r>
            <a:r>
              <a:rPr lang="en-US" sz="3600" dirty="0">
                <a:latin typeface="Courier" pitchFamily="2" charset="0"/>
              </a:rPr>
              <a:t>, %</a:t>
            </a:r>
            <a:r>
              <a:rPr lang="en-US" sz="3600" dirty="0" err="1">
                <a:latin typeface="Courier" pitchFamily="2" charset="0"/>
              </a:rPr>
              <a:t>rax</a:t>
            </a:r>
            <a:endParaRPr lang="en-US" sz="3600" dirty="0">
              <a:latin typeface="Courier" pitchFamily="2" charset="0"/>
            </a:endParaRPr>
          </a:p>
          <a:p>
            <a:r>
              <a:rPr lang="en-US" sz="3600" dirty="0" err="1">
                <a:latin typeface="Courier" pitchFamily="2" charset="0"/>
              </a:rPr>
              <a:t>jge</a:t>
            </a:r>
            <a:r>
              <a:rPr lang="en-US" sz="3600" dirty="0">
                <a:latin typeface="Courier" pitchFamily="2" charset="0"/>
              </a:rPr>
              <a:t>     xxx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72ECD6-18D4-9647-B87B-CB102BABEC94}"/>
              </a:ext>
            </a:extLst>
          </p:cNvPr>
          <p:cNvSpPr txBox="1"/>
          <p:nvPr/>
        </p:nvSpPr>
        <p:spPr>
          <a:xfrm>
            <a:off x="2181496" y="4297680"/>
            <a:ext cx="48654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Sniglet" pitchFamily="82" charset="0"/>
              </a:rPr>
              <a:t>if </a:t>
            </a:r>
            <a:r>
              <a:rPr lang="en-US" sz="3200" dirty="0" err="1">
                <a:latin typeface="Sniglet" pitchFamily="82" charset="0"/>
              </a:rPr>
              <a:t>rax</a:t>
            </a:r>
            <a:r>
              <a:rPr lang="en-US" sz="3200" dirty="0">
                <a:latin typeface="Sniglet" pitchFamily="82" charset="0"/>
              </a:rPr>
              <a:t> &gt;= </a:t>
            </a:r>
            <a:r>
              <a:rPr lang="en-US" sz="3200" dirty="0" err="1">
                <a:latin typeface="Sniglet" pitchFamily="82" charset="0"/>
              </a:rPr>
              <a:t>rbx</a:t>
            </a:r>
            <a:r>
              <a:rPr lang="en-US" sz="3200" dirty="0">
                <a:latin typeface="Sniglet" pitchFamily="82" charset="0"/>
              </a:rPr>
              <a:t> then jump xxx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371786C-F642-BE48-ACCC-C55ED665520A}"/>
              </a:ext>
            </a:extLst>
          </p:cNvPr>
          <p:cNvSpPr txBox="1"/>
          <p:nvPr/>
        </p:nvSpPr>
        <p:spPr>
          <a:xfrm>
            <a:off x="7711481" y="2904297"/>
            <a:ext cx="21788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accent6"/>
                </a:solidFill>
                <a:latin typeface="Sniglet" pitchFamily="82" charset="0"/>
              </a:rPr>
              <a:t>AT&amp;T syntax</a:t>
            </a:r>
          </a:p>
        </p:txBody>
      </p:sp>
    </p:spTree>
    <p:extLst>
      <p:ext uri="{BB962C8B-B14F-4D97-AF65-F5344CB8AC3E}">
        <p14:creationId xmlns:p14="http://schemas.microsoft.com/office/powerpoint/2010/main" val="33541866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F1B39-AC8B-274B-8FE0-B48D254B9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Prefix -- example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D5214C-7E87-F946-B3A2-0AFA7C587A0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8AB1F1C-5B97-FA47-A21B-131B164DAC8F}" type="slidenum">
              <a:rPr lang="en-US" smtClean="0"/>
              <a:t>31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9B34AC7-E639-D94E-B1E9-F36F929664C0}"/>
              </a:ext>
            </a:extLst>
          </p:cNvPr>
          <p:cNvSpPr/>
          <p:nvPr/>
        </p:nvSpPr>
        <p:spPr>
          <a:xfrm>
            <a:off x="1527454" y="2598512"/>
            <a:ext cx="930165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Courier" pitchFamily="2" charset="0"/>
              </a:rPr>
              <a:t>mov </a:t>
            </a:r>
            <a:r>
              <a:rPr lang="en-US" sz="2800" dirty="0" err="1">
                <a:latin typeface="Courier" pitchFamily="2" charset="0"/>
              </a:rPr>
              <a:t>ecx</a:t>
            </a:r>
            <a:r>
              <a:rPr lang="en-US" sz="2800" dirty="0">
                <a:latin typeface="Courier" pitchFamily="2" charset="0"/>
              </a:rPr>
              <a:t>, </a:t>
            </a:r>
            <a:r>
              <a:rPr lang="en-US" sz="2800" dirty="0" err="1">
                <a:latin typeface="Courier" pitchFamily="2" charset="0"/>
              </a:rPr>
              <a:t>eax</a:t>
            </a:r>
            <a:endParaRPr lang="en-US" sz="2800" dirty="0">
              <a:latin typeface="Courier" pitchFamily="2" charset="0"/>
            </a:endParaRPr>
          </a:p>
          <a:p>
            <a:r>
              <a:rPr lang="en-US" sz="2800" dirty="0">
                <a:latin typeface="Courier" pitchFamily="2" charset="0"/>
              </a:rPr>
              <a:t>and </a:t>
            </a:r>
            <a:r>
              <a:rPr lang="en-US" sz="2800" dirty="0" err="1">
                <a:latin typeface="Courier" pitchFamily="2" charset="0"/>
              </a:rPr>
              <a:t>ecx</a:t>
            </a:r>
            <a:r>
              <a:rPr lang="en-US" sz="2800" dirty="0">
                <a:latin typeface="Courier" pitchFamily="2" charset="0"/>
              </a:rPr>
              <a:t>, 3</a:t>
            </a:r>
          </a:p>
          <a:p>
            <a:r>
              <a:rPr lang="en-US" sz="2800" dirty="0">
                <a:latin typeface="Courier" pitchFamily="2" charset="0"/>
              </a:rPr>
              <a:t>rep </a:t>
            </a:r>
            <a:r>
              <a:rPr lang="en-US" sz="2800" dirty="0" err="1">
                <a:latin typeface="Courier" pitchFamily="2" charset="0"/>
              </a:rPr>
              <a:t>movs</a:t>
            </a:r>
            <a:r>
              <a:rPr lang="en-US" sz="2800" dirty="0">
                <a:latin typeface="Courier" pitchFamily="2" charset="0"/>
              </a:rPr>
              <a:t> byte </a:t>
            </a:r>
            <a:r>
              <a:rPr lang="en-US" sz="2800" dirty="0" err="1">
                <a:latin typeface="Courier" pitchFamily="2" charset="0"/>
              </a:rPr>
              <a:t>ptr</a:t>
            </a:r>
            <a:r>
              <a:rPr lang="en-US" sz="2800" dirty="0">
                <a:latin typeface="Courier" pitchFamily="2" charset="0"/>
              </a:rPr>
              <a:t> es:[</a:t>
            </a:r>
            <a:r>
              <a:rPr lang="en-US" sz="2800" dirty="0" err="1">
                <a:latin typeface="Courier" pitchFamily="2" charset="0"/>
              </a:rPr>
              <a:t>edi</a:t>
            </a:r>
            <a:r>
              <a:rPr lang="en-US" sz="2800" dirty="0">
                <a:latin typeface="Courier" pitchFamily="2" charset="0"/>
              </a:rPr>
              <a:t>], byte </a:t>
            </a:r>
            <a:r>
              <a:rPr lang="en-US" sz="2800" dirty="0" err="1">
                <a:latin typeface="Courier" pitchFamily="2" charset="0"/>
              </a:rPr>
              <a:t>ptr</a:t>
            </a:r>
            <a:r>
              <a:rPr lang="en-US" sz="2800" dirty="0">
                <a:latin typeface="Courier" pitchFamily="2" charset="0"/>
              </a:rPr>
              <a:t>[</a:t>
            </a:r>
            <a:r>
              <a:rPr lang="en-US" sz="2800" dirty="0" err="1">
                <a:latin typeface="Courier" pitchFamily="2" charset="0"/>
              </a:rPr>
              <a:t>esi</a:t>
            </a:r>
            <a:r>
              <a:rPr lang="en-US" sz="2800" dirty="0">
                <a:latin typeface="Courier" pitchFamily="2" charset="0"/>
              </a:rPr>
              <a:t>]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ADE5A0D-0F23-7B45-9B70-4F26D65B5CF4}"/>
              </a:ext>
            </a:extLst>
          </p:cNvPr>
          <p:cNvSpPr/>
          <p:nvPr/>
        </p:nvSpPr>
        <p:spPr>
          <a:xfrm>
            <a:off x="1527454" y="4407481"/>
            <a:ext cx="46618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chemeClr val="accent6"/>
                </a:solidFill>
                <a:latin typeface="Sniglet" pitchFamily="82" charset="0"/>
              </a:rPr>
              <a:t>repeat until </a:t>
            </a:r>
            <a:r>
              <a:rPr lang="en-US" sz="2800" dirty="0" err="1">
                <a:solidFill>
                  <a:schemeClr val="accent6"/>
                </a:solidFill>
                <a:latin typeface="Sniglet" pitchFamily="82" charset="0"/>
              </a:rPr>
              <a:t>ecx</a:t>
            </a:r>
            <a:r>
              <a:rPr lang="en-US" sz="2800" dirty="0">
                <a:solidFill>
                  <a:schemeClr val="accent6"/>
                </a:solidFill>
                <a:latin typeface="Sniglet" pitchFamily="82" charset="0"/>
              </a:rPr>
              <a:t> is equal to 0</a:t>
            </a:r>
          </a:p>
        </p:txBody>
      </p:sp>
    </p:spTree>
    <p:extLst>
      <p:ext uri="{BB962C8B-B14F-4D97-AF65-F5344CB8AC3E}">
        <p14:creationId xmlns:p14="http://schemas.microsoft.com/office/powerpoint/2010/main" val="51863346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B0E22F-67DD-2F41-BF66-8048DA93F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assembly Learning tips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02E4C7-83A3-4B47-995C-4A9BB999326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Similar to learning a foreign language</a:t>
            </a:r>
          </a:p>
          <a:p>
            <a:endParaRPr lang="en-US" sz="2800" dirty="0"/>
          </a:p>
          <a:p>
            <a:r>
              <a:rPr lang="en-US" sz="2800" dirty="0"/>
              <a:t>You don’t have to learn all the instructions (vocabulary) --- use instruction reference as your “dictionary”</a:t>
            </a:r>
          </a:p>
          <a:p>
            <a:endParaRPr lang="en-US" sz="2800" dirty="0"/>
          </a:p>
          <a:p>
            <a:r>
              <a:rPr lang="en-US" sz="2800" dirty="0"/>
              <a:t>Read more (dis)assembly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C12CF8-6E08-2447-AC9C-AF26DF18DE7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8AB1F1C-5B97-FA47-A21B-131B164DAC8F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16384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D9691-3B7A-7E4D-9DDA-E092A253B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Useful Resources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9103A0-21AA-8B4F-9EA6-3CE3A62D776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0799" indent="0">
              <a:buNone/>
            </a:pPr>
            <a:endParaRPr lang="en-US" b="1" dirty="0"/>
          </a:p>
          <a:p>
            <a:pPr marL="50799" indent="0">
              <a:buNone/>
            </a:pPr>
            <a:r>
              <a:rPr lang="en-US" b="1" dirty="0"/>
              <a:t>x86-64 instruction reference: </a:t>
            </a:r>
            <a:r>
              <a:rPr lang="en-US" dirty="0">
                <a:solidFill>
                  <a:schemeClr val="accent6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https://www.felixcloutier.com/x86/</a:t>
            </a:r>
            <a:endParaRPr lang="en-US" dirty="0">
              <a:solidFill>
                <a:schemeClr val="accent6"/>
              </a:solidFill>
            </a:endParaRPr>
          </a:p>
          <a:p>
            <a:pPr marL="50799" indent="0">
              <a:buNone/>
            </a:pPr>
            <a:r>
              <a:rPr lang="en-US" dirty="0">
                <a:solidFill>
                  <a:schemeClr val="tx1"/>
                </a:solidFill>
              </a:rPr>
              <a:t>x86-64 cheat sheet:</a:t>
            </a:r>
            <a:r>
              <a:rPr lang="en-US" dirty="0">
                <a:solidFill>
                  <a:schemeClr val="accent6"/>
                </a:solidFill>
              </a:rPr>
              <a:t> https://</a:t>
            </a:r>
            <a:r>
              <a:rPr lang="en-US" dirty="0" err="1">
                <a:solidFill>
                  <a:schemeClr val="accent6"/>
                </a:solidFill>
              </a:rPr>
              <a:t>cs.brown.edu</a:t>
            </a:r>
            <a:r>
              <a:rPr lang="en-US" dirty="0">
                <a:solidFill>
                  <a:schemeClr val="accent6"/>
                </a:solidFill>
              </a:rPr>
              <a:t>/courses/cs033/docs/guides/x64_cheatsheet.pdf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F93EAB-8FAB-8149-8169-21402673C5B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8AB1F1C-5B97-FA47-A21B-131B164DAC8F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5700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5286A17-9600-8D4F-9D4D-B7D4FF02A3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In-class Lab</a:t>
            </a:r>
          </a:p>
        </p:txBody>
      </p:sp>
    </p:spTree>
    <p:extLst>
      <p:ext uri="{BB962C8B-B14F-4D97-AF65-F5344CB8AC3E}">
        <p14:creationId xmlns:p14="http://schemas.microsoft.com/office/powerpoint/2010/main" val="419284671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16D8A7-6A21-1C41-BA68-71B97C879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Goal: Log in your participation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6635A7-9BA8-F548-AA6E-8D87C802D13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0799" indent="0">
              <a:buNone/>
            </a:pPr>
            <a:r>
              <a:rPr lang="en-US" dirty="0"/>
              <a:t>Service IP:  107.21.135.41              Port: 3333</a:t>
            </a:r>
          </a:p>
          <a:p>
            <a:pPr marL="50799" indent="0">
              <a:buNone/>
            </a:pPr>
            <a:endParaRPr lang="en-US" dirty="0"/>
          </a:p>
          <a:p>
            <a:pPr marL="50799" indent="0">
              <a:buNone/>
            </a:pPr>
            <a:r>
              <a:rPr lang="en-US" dirty="0"/>
              <a:t>Connect to the server: </a:t>
            </a:r>
            <a:r>
              <a:rPr lang="en-US" dirty="0">
                <a:latin typeface="Courier" pitchFamily="2" charset="0"/>
              </a:rPr>
              <a:t>nc 107.21.135.41 3333</a:t>
            </a:r>
          </a:p>
          <a:p>
            <a:pPr marL="50799" indent="0">
              <a:buNone/>
            </a:pPr>
            <a:endParaRPr lang="en-US" dirty="0"/>
          </a:p>
          <a:p>
            <a:pPr marL="50799" indent="0">
              <a:buNone/>
            </a:pPr>
            <a:r>
              <a:rPr lang="en-US" dirty="0"/>
              <a:t>Service file:</a:t>
            </a:r>
          </a:p>
          <a:p>
            <a:pPr marL="50799" indent="0">
              <a:buNone/>
            </a:pPr>
            <a:r>
              <a:rPr lang="en-US" sz="2000" dirty="0">
                <a:solidFill>
                  <a:schemeClr val="accent6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https://cse545.tiffanybao.com/labs/week3/service.c</a:t>
            </a:r>
            <a:endParaRPr lang="en-US" sz="2000" dirty="0">
              <a:solidFill>
                <a:schemeClr val="accent6"/>
              </a:solidFill>
            </a:endParaRPr>
          </a:p>
          <a:p>
            <a:pPr marL="50799" indent="0">
              <a:buNone/>
            </a:pPr>
            <a:r>
              <a:rPr lang="en-US" sz="2000" dirty="0">
                <a:solidFill>
                  <a:schemeClr val="accent6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https://cse545.tiffanybao.com/labs/week3/service</a:t>
            </a:r>
            <a:endParaRPr lang="en-US" sz="20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4631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B7B02D-B2A4-A842-8C49-62DAF345D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9FD9E1-8E16-A045-94BE-E3C361C33C3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Command Line Injection</a:t>
            </a:r>
          </a:p>
          <a:p>
            <a:r>
              <a:rPr lang="en-US" dirty="0"/>
              <a:t>Directory Traversal</a:t>
            </a:r>
          </a:p>
          <a:p>
            <a:r>
              <a:rPr lang="en-US" dirty="0"/>
              <a:t>Stack Overflow</a:t>
            </a:r>
          </a:p>
          <a:p>
            <a:pPr lvl="1"/>
            <a:r>
              <a:rPr lang="en-US" dirty="0"/>
              <a:t>x86_64 Assembly 101</a:t>
            </a:r>
          </a:p>
          <a:p>
            <a:pPr lvl="1"/>
            <a:r>
              <a:rPr lang="en-US" dirty="0"/>
              <a:t>C Debugging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24C305-45CE-D243-AAD4-44A4C002047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8AB1F1C-5B97-FA47-A21B-131B164DAC8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717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276A0-D3A4-EA4E-AC1D-6CEA002263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17007" y="2212733"/>
            <a:ext cx="5525520" cy="1546400"/>
          </a:xfrm>
        </p:spPr>
        <p:txBody>
          <a:bodyPr/>
          <a:lstStyle/>
          <a:p>
            <a:r>
              <a:rPr lang="en-US" dirty="0"/>
              <a:t>Command Line Injection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8B17614-17AC-A745-87A4-6AD5C71899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8AB1F1C-5B97-FA47-A21B-131B164DAC8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878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FAAC37B-4C8E-0645-8AA4-44FB247B1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7D684C6-067D-BE4D-BE9A-9D8E5171BD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8AB1F1C-5B97-FA47-A21B-131B164DAC8F}" type="slidenum">
              <a:rPr lang="en-US" smtClean="0"/>
              <a:t>5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1984E02-AB78-9748-9034-96BD64906E75}"/>
              </a:ext>
            </a:extLst>
          </p:cNvPr>
          <p:cNvSpPr/>
          <p:nvPr/>
        </p:nvSpPr>
        <p:spPr>
          <a:xfrm>
            <a:off x="1688409" y="2057124"/>
            <a:ext cx="7172561" cy="3380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br>
              <a:rPr lang="en-US" sz="1800" dirty="0">
                <a:latin typeface="Courier" pitchFamily="2" charset="0"/>
              </a:rPr>
            </a:br>
            <a:endParaRPr lang="en-US" sz="1800" dirty="0">
              <a:latin typeface="Courier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1800" dirty="0">
                <a:solidFill>
                  <a:srgbClr val="B00040"/>
                </a:solidFill>
                <a:latin typeface="Courier" pitchFamily="2" charset="0"/>
              </a:rPr>
              <a:t>void</a:t>
            </a:r>
            <a:r>
              <a:rPr lang="en-US" sz="1800" dirty="0">
                <a:latin typeface="Courier" pitchFamily="2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ourier" pitchFamily="2" charset="0"/>
              </a:rPr>
              <a:t>check</a:t>
            </a:r>
            <a:r>
              <a:rPr lang="en-US" sz="1800" dirty="0">
                <a:latin typeface="Courier" pitchFamily="2" charset="0"/>
              </a:rPr>
              <a:t>(</a:t>
            </a:r>
            <a:r>
              <a:rPr lang="en-US" sz="1800" dirty="0">
                <a:solidFill>
                  <a:srgbClr val="B00040"/>
                </a:solidFill>
                <a:latin typeface="Courier" pitchFamily="2" charset="0"/>
              </a:rPr>
              <a:t>char</a:t>
            </a:r>
            <a:r>
              <a:rPr lang="en-US" sz="1800" dirty="0">
                <a:latin typeface="Courier" pitchFamily="2" charset="0"/>
              </a:rPr>
              <a:t> id[</a:t>
            </a:r>
            <a:r>
              <a:rPr lang="en-US" sz="1800" dirty="0">
                <a:solidFill>
                  <a:srgbClr val="666666"/>
                </a:solidFill>
                <a:latin typeface="Courier" pitchFamily="2" charset="0"/>
              </a:rPr>
              <a:t>15</a:t>
            </a:r>
            <a:r>
              <a:rPr lang="en-US" sz="1800" dirty="0">
                <a:latin typeface="Courier" pitchFamily="2" charset="0"/>
              </a:rPr>
              <a:t>]){</a:t>
            </a:r>
          </a:p>
          <a:p>
            <a:pPr>
              <a:lnSpc>
                <a:spcPct val="150000"/>
              </a:lnSpc>
            </a:pPr>
            <a:r>
              <a:rPr lang="en-US" sz="1800" dirty="0">
                <a:latin typeface="Courier" pitchFamily="2" charset="0"/>
              </a:rPr>
              <a:t>  </a:t>
            </a:r>
            <a:r>
              <a:rPr lang="en-US" sz="1800" dirty="0">
                <a:solidFill>
                  <a:srgbClr val="B00040"/>
                </a:solidFill>
                <a:latin typeface="Courier" pitchFamily="2" charset="0"/>
              </a:rPr>
              <a:t>char</a:t>
            </a:r>
            <a:r>
              <a:rPr lang="en-US" sz="1800" dirty="0">
                <a:latin typeface="Courier" pitchFamily="2" charset="0"/>
              </a:rPr>
              <a:t> command[</a:t>
            </a:r>
            <a:r>
              <a:rPr lang="en-US" sz="1800" dirty="0">
                <a:solidFill>
                  <a:srgbClr val="666666"/>
                </a:solidFill>
                <a:latin typeface="Courier" pitchFamily="2" charset="0"/>
              </a:rPr>
              <a:t>50</a:t>
            </a:r>
            <a:r>
              <a:rPr lang="en-US" sz="1800" dirty="0">
                <a:latin typeface="Courier" pitchFamily="2" charset="0"/>
              </a:rPr>
              <a:t>] </a:t>
            </a:r>
            <a:r>
              <a:rPr lang="en-US" sz="1800" dirty="0">
                <a:solidFill>
                  <a:srgbClr val="666666"/>
                </a:solidFill>
                <a:latin typeface="Courier" pitchFamily="2" charset="0"/>
              </a:rPr>
              <a:t>=</a:t>
            </a:r>
            <a:r>
              <a:rPr lang="en-US" sz="1800" dirty="0">
                <a:latin typeface="Courier" pitchFamily="2" charset="0"/>
              </a:rPr>
              <a:t> {};</a:t>
            </a:r>
          </a:p>
          <a:p>
            <a:pPr>
              <a:lnSpc>
                <a:spcPct val="150000"/>
              </a:lnSpc>
            </a:pPr>
            <a:r>
              <a:rPr lang="en-US" sz="1800" dirty="0">
                <a:latin typeface="Courier" pitchFamily="2" charset="0"/>
              </a:rPr>
              <a:t>  </a:t>
            </a:r>
            <a:r>
              <a:rPr lang="en-US" sz="1800" dirty="0" err="1">
                <a:latin typeface="Courier" pitchFamily="2" charset="0"/>
              </a:rPr>
              <a:t>sprintf</a:t>
            </a:r>
            <a:r>
              <a:rPr lang="en-US" sz="1800" dirty="0">
                <a:latin typeface="Courier" pitchFamily="2" charset="0"/>
              </a:rPr>
              <a:t>(command, </a:t>
            </a:r>
            <a:r>
              <a:rPr lang="en-US" sz="1800" dirty="0">
                <a:solidFill>
                  <a:srgbClr val="BA2121"/>
                </a:solidFill>
                <a:latin typeface="Courier" pitchFamily="2" charset="0"/>
              </a:rPr>
              <a:t>"cat records/%s"</a:t>
            </a:r>
            <a:r>
              <a:rPr lang="en-US" sz="1800" dirty="0">
                <a:latin typeface="Courier" pitchFamily="2" charset="0"/>
              </a:rPr>
              <a:t>, id);</a:t>
            </a:r>
          </a:p>
          <a:p>
            <a:pPr>
              <a:lnSpc>
                <a:spcPct val="150000"/>
              </a:lnSpc>
            </a:pPr>
            <a:r>
              <a:rPr lang="en-US" sz="1800" dirty="0">
                <a:latin typeface="Courier" pitchFamily="2" charset="0"/>
              </a:rPr>
              <a:t>  system(command);</a:t>
            </a:r>
          </a:p>
          <a:p>
            <a:pPr>
              <a:lnSpc>
                <a:spcPct val="150000"/>
              </a:lnSpc>
            </a:pPr>
            <a:r>
              <a:rPr lang="en-US" sz="1800" dirty="0">
                <a:latin typeface="Courier" pitchFamily="2" charset="0"/>
              </a:rPr>
              <a:t>}</a:t>
            </a:r>
          </a:p>
          <a:p>
            <a:pPr>
              <a:lnSpc>
                <a:spcPct val="150000"/>
              </a:lnSpc>
            </a:pPr>
            <a:endParaRPr lang="en-US" sz="1800" dirty="0">
              <a:latin typeface="Courie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362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FAAC37B-4C8E-0645-8AA4-44FB247B1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7D684C6-067D-BE4D-BE9A-9D8E5171BD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8AB1F1C-5B97-FA47-A21B-131B164DAC8F}" type="slidenum">
              <a:rPr lang="en-US" smtClean="0"/>
              <a:t>6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1984E02-AB78-9748-9034-96BD64906E75}"/>
              </a:ext>
            </a:extLst>
          </p:cNvPr>
          <p:cNvSpPr/>
          <p:nvPr/>
        </p:nvSpPr>
        <p:spPr>
          <a:xfrm>
            <a:off x="1688409" y="2057124"/>
            <a:ext cx="7281419" cy="3380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br>
              <a:rPr lang="en-US" sz="1800" dirty="0">
                <a:latin typeface="Courier" pitchFamily="2" charset="0"/>
              </a:rPr>
            </a:br>
            <a:endParaRPr lang="en-US" sz="1800" dirty="0">
              <a:latin typeface="Courier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1800" dirty="0">
                <a:solidFill>
                  <a:srgbClr val="B00040"/>
                </a:solidFill>
                <a:latin typeface="Courier" pitchFamily="2" charset="0"/>
              </a:rPr>
              <a:t>void</a:t>
            </a:r>
            <a:r>
              <a:rPr lang="en-US" sz="1800" dirty="0">
                <a:latin typeface="Courier" pitchFamily="2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ourier" pitchFamily="2" charset="0"/>
              </a:rPr>
              <a:t>check</a:t>
            </a:r>
            <a:r>
              <a:rPr lang="en-US" sz="1800" dirty="0">
                <a:latin typeface="Courier" pitchFamily="2" charset="0"/>
              </a:rPr>
              <a:t>(</a:t>
            </a:r>
            <a:r>
              <a:rPr lang="en-US" sz="1800" dirty="0">
                <a:solidFill>
                  <a:srgbClr val="B00040"/>
                </a:solidFill>
                <a:latin typeface="Courier" pitchFamily="2" charset="0"/>
              </a:rPr>
              <a:t>char</a:t>
            </a:r>
            <a:r>
              <a:rPr lang="en-US" sz="1800" dirty="0">
                <a:latin typeface="Courier" pitchFamily="2" charset="0"/>
              </a:rPr>
              <a:t> id[</a:t>
            </a:r>
            <a:r>
              <a:rPr lang="en-US" sz="1800" dirty="0">
                <a:solidFill>
                  <a:srgbClr val="666666"/>
                </a:solidFill>
                <a:latin typeface="Courier" pitchFamily="2" charset="0"/>
              </a:rPr>
              <a:t>15</a:t>
            </a:r>
            <a:r>
              <a:rPr lang="en-US" sz="1800" dirty="0">
                <a:latin typeface="Courier" pitchFamily="2" charset="0"/>
              </a:rPr>
              <a:t>]){</a:t>
            </a:r>
          </a:p>
          <a:p>
            <a:pPr>
              <a:lnSpc>
                <a:spcPct val="150000"/>
              </a:lnSpc>
            </a:pPr>
            <a:r>
              <a:rPr lang="en-US" sz="1800" dirty="0">
                <a:latin typeface="Courier" pitchFamily="2" charset="0"/>
              </a:rPr>
              <a:t>  </a:t>
            </a:r>
            <a:r>
              <a:rPr lang="en-US" sz="1800" dirty="0">
                <a:solidFill>
                  <a:srgbClr val="B00040"/>
                </a:solidFill>
                <a:latin typeface="Courier" pitchFamily="2" charset="0"/>
              </a:rPr>
              <a:t>char</a:t>
            </a:r>
            <a:r>
              <a:rPr lang="en-US" sz="1800" dirty="0">
                <a:latin typeface="Courier" pitchFamily="2" charset="0"/>
              </a:rPr>
              <a:t> command[</a:t>
            </a:r>
            <a:r>
              <a:rPr lang="en-US" sz="1800" dirty="0">
                <a:solidFill>
                  <a:srgbClr val="666666"/>
                </a:solidFill>
                <a:latin typeface="Courier" pitchFamily="2" charset="0"/>
              </a:rPr>
              <a:t>50</a:t>
            </a:r>
            <a:r>
              <a:rPr lang="en-US" sz="1800" dirty="0">
                <a:latin typeface="Courier" pitchFamily="2" charset="0"/>
              </a:rPr>
              <a:t>] </a:t>
            </a:r>
            <a:r>
              <a:rPr lang="en-US" sz="1800" dirty="0">
                <a:solidFill>
                  <a:srgbClr val="666666"/>
                </a:solidFill>
                <a:latin typeface="Courier" pitchFamily="2" charset="0"/>
              </a:rPr>
              <a:t>=</a:t>
            </a:r>
            <a:r>
              <a:rPr lang="en-US" sz="1800" dirty="0">
                <a:latin typeface="Courier" pitchFamily="2" charset="0"/>
              </a:rPr>
              <a:t> {};</a:t>
            </a:r>
          </a:p>
          <a:p>
            <a:pPr>
              <a:lnSpc>
                <a:spcPct val="150000"/>
              </a:lnSpc>
            </a:pPr>
            <a:r>
              <a:rPr lang="en-US" sz="1800" dirty="0">
                <a:latin typeface="Courier" pitchFamily="2" charset="0"/>
              </a:rPr>
              <a:t>  </a:t>
            </a:r>
            <a:r>
              <a:rPr lang="en-US" sz="1800" dirty="0" err="1">
                <a:latin typeface="Courier" pitchFamily="2" charset="0"/>
              </a:rPr>
              <a:t>sprintf</a:t>
            </a:r>
            <a:r>
              <a:rPr lang="en-US" sz="1800" dirty="0">
                <a:latin typeface="Courier" pitchFamily="2" charset="0"/>
              </a:rPr>
              <a:t>(command, </a:t>
            </a:r>
            <a:r>
              <a:rPr lang="en-US" sz="1800" dirty="0">
                <a:solidFill>
                  <a:srgbClr val="BA2121"/>
                </a:solidFill>
                <a:latin typeface="Courier" pitchFamily="2" charset="0"/>
              </a:rPr>
              <a:t>"cat records/%s"</a:t>
            </a:r>
            <a:r>
              <a:rPr lang="en-US" sz="1800" dirty="0">
                <a:latin typeface="Courier" pitchFamily="2" charset="0"/>
              </a:rPr>
              <a:t>, id);</a:t>
            </a:r>
          </a:p>
          <a:p>
            <a:pPr>
              <a:lnSpc>
                <a:spcPct val="150000"/>
              </a:lnSpc>
            </a:pPr>
            <a:r>
              <a:rPr lang="en-US" sz="1800" dirty="0">
                <a:latin typeface="Courier" pitchFamily="2" charset="0"/>
              </a:rPr>
              <a:t>  </a:t>
            </a:r>
            <a:r>
              <a:rPr lang="en-US" sz="1800" dirty="0">
                <a:highlight>
                  <a:srgbClr val="FFFF00"/>
                </a:highlight>
                <a:latin typeface="Courier" pitchFamily="2" charset="0"/>
              </a:rPr>
              <a:t>system(command);</a:t>
            </a:r>
          </a:p>
          <a:p>
            <a:pPr>
              <a:lnSpc>
                <a:spcPct val="150000"/>
              </a:lnSpc>
            </a:pPr>
            <a:r>
              <a:rPr lang="en-US" sz="1800" dirty="0">
                <a:latin typeface="Courier" pitchFamily="2" charset="0"/>
              </a:rPr>
              <a:t>}</a:t>
            </a:r>
          </a:p>
          <a:p>
            <a:pPr>
              <a:lnSpc>
                <a:spcPct val="150000"/>
              </a:lnSpc>
            </a:pPr>
            <a:endParaRPr lang="en-US" sz="1800" dirty="0">
              <a:latin typeface="Courie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0547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FAAC37B-4C8E-0645-8AA4-44FB247B1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7D684C6-067D-BE4D-BE9A-9D8E5171BD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8AB1F1C-5B97-FA47-A21B-131B164DAC8F}" type="slidenum">
              <a:rPr lang="en-US" smtClean="0"/>
              <a:t>7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1984E02-AB78-9748-9034-96BD64906E75}"/>
              </a:ext>
            </a:extLst>
          </p:cNvPr>
          <p:cNvSpPr/>
          <p:nvPr/>
        </p:nvSpPr>
        <p:spPr>
          <a:xfrm>
            <a:off x="1688410" y="2057124"/>
            <a:ext cx="8380876" cy="3657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accent6"/>
                </a:solidFill>
                <a:latin typeface="Courier" pitchFamily="2" charset="0"/>
              </a:rPr>
              <a:t>id: “</a:t>
            </a:r>
            <a:r>
              <a:rPr lang="en-US" sz="2400" dirty="0" err="1">
                <a:solidFill>
                  <a:schemeClr val="accent6"/>
                </a:solidFill>
                <a:latin typeface="Courier" pitchFamily="2" charset="0"/>
              </a:rPr>
              <a:t>tiffanyb</a:t>
            </a:r>
            <a:r>
              <a:rPr lang="en-US" sz="2400" dirty="0">
                <a:solidFill>
                  <a:schemeClr val="accent6"/>
                </a:solidFill>
                <a:latin typeface="Courier" pitchFamily="2" charset="0"/>
              </a:rPr>
              <a:t>”</a:t>
            </a:r>
            <a:br>
              <a:rPr lang="en-US" sz="2400" dirty="0">
                <a:solidFill>
                  <a:schemeClr val="accent6"/>
                </a:solidFill>
                <a:latin typeface="Courier" pitchFamily="2" charset="0"/>
              </a:rPr>
            </a:br>
            <a:endParaRPr lang="en-US" sz="2400" dirty="0">
              <a:solidFill>
                <a:schemeClr val="accent6"/>
              </a:solidFill>
              <a:latin typeface="Courier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1800" dirty="0">
                <a:solidFill>
                  <a:srgbClr val="B00040"/>
                </a:solidFill>
                <a:latin typeface="Courier" pitchFamily="2" charset="0"/>
              </a:rPr>
              <a:t>void</a:t>
            </a:r>
            <a:r>
              <a:rPr lang="en-US" sz="1800" dirty="0">
                <a:latin typeface="Courier" pitchFamily="2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ourier" pitchFamily="2" charset="0"/>
              </a:rPr>
              <a:t>check</a:t>
            </a:r>
            <a:r>
              <a:rPr lang="en-US" sz="1800" dirty="0">
                <a:latin typeface="Courier" pitchFamily="2" charset="0"/>
              </a:rPr>
              <a:t>(</a:t>
            </a:r>
            <a:r>
              <a:rPr lang="en-US" sz="1800" dirty="0">
                <a:solidFill>
                  <a:srgbClr val="B00040"/>
                </a:solidFill>
                <a:latin typeface="Courier" pitchFamily="2" charset="0"/>
              </a:rPr>
              <a:t>char</a:t>
            </a:r>
            <a:r>
              <a:rPr lang="en-US" sz="1800" dirty="0">
                <a:latin typeface="Courier" pitchFamily="2" charset="0"/>
              </a:rPr>
              <a:t> id[</a:t>
            </a:r>
            <a:r>
              <a:rPr lang="en-US" sz="1800" dirty="0">
                <a:solidFill>
                  <a:srgbClr val="666666"/>
                </a:solidFill>
                <a:latin typeface="Courier" pitchFamily="2" charset="0"/>
              </a:rPr>
              <a:t>15</a:t>
            </a:r>
            <a:r>
              <a:rPr lang="en-US" sz="1800" dirty="0">
                <a:latin typeface="Courier" pitchFamily="2" charset="0"/>
              </a:rPr>
              <a:t>]){</a:t>
            </a:r>
          </a:p>
          <a:p>
            <a:pPr>
              <a:lnSpc>
                <a:spcPct val="150000"/>
              </a:lnSpc>
            </a:pPr>
            <a:r>
              <a:rPr lang="en-US" sz="1800" dirty="0">
                <a:latin typeface="Courier" pitchFamily="2" charset="0"/>
              </a:rPr>
              <a:t>  </a:t>
            </a:r>
            <a:r>
              <a:rPr lang="en-US" sz="1800" dirty="0">
                <a:solidFill>
                  <a:srgbClr val="B00040"/>
                </a:solidFill>
                <a:latin typeface="Courier" pitchFamily="2" charset="0"/>
              </a:rPr>
              <a:t>char</a:t>
            </a:r>
            <a:r>
              <a:rPr lang="en-US" sz="1800" dirty="0">
                <a:latin typeface="Courier" pitchFamily="2" charset="0"/>
              </a:rPr>
              <a:t> command[</a:t>
            </a:r>
            <a:r>
              <a:rPr lang="en-US" sz="1800" dirty="0">
                <a:solidFill>
                  <a:srgbClr val="666666"/>
                </a:solidFill>
                <a:latin typeface="Courier" pitchFamily="2" charset="0"/>
              </a:rPr>
              <a:t>50</a:t>
            </a:r>
            <a:r>
              <a:rPr lang="en-US" sz="1800" dirty="0">
                <a:latin typeface="Courier" pitchFamily="2" charset="0"/>
              </a:rPr>
              <a:t>] </a:t>
            </a:r>
            <a:r>
              <a:rPr lang="en-US" sz="1800" dirty="0">
                <a:solidFill>
                  <a:srgbClr val="666666"/>
                </a:solidFill>
                <a:latin typeface="Courier" pitchFamily="2" charset="0"/>
              </a:rPr>
              <a:t>=</a:t>
            </a:r>
            <a:r>
              <a:rPr lang="en-US" sz="1800" dirty="0">
                <a:latin typeface="Courier" pitchFamily="2" charset="0"/>
              </a:rPr>
              <a:t> {};</a:t>
            </a:r>
          </a:p>
          <a:p>
            <a:pPr>
              <a:lnSpc>
                <a:spcPct val="150000"/>
              </a:lnSpc>
            </a:pPr>
            <a:r>
              <a:rPr lang="en-US" sz="1800" dirty="0">
                <a:latin typeface="Courier" pitchFamily="2" charset="0"/>
              </a:rPr>
              <a:t>  </a:t>
            </a:r>
            <a:r>
              <a:rPr lang="en-US" sz="1800" dirty="0" err="1">
                <a:latin typeface="Courier" pitchFamily="2" charset="0"/>
              </a:rPr>
              <a:t>sprintf</a:t>
            </a:r>
            <a:r>
              <a:rPr lang="en-US" sz="1800" dirty="0">
                <a:latin typeface="Courier" pitchFamily="2" charset="0"/>
              </a:rPr>
              <a:t>(command, </a:t>
            </a:r>
            <a:r>
              <a:rPr lang="en-US" sz="1800" dirty="0">
                <a:solidFill>
                  <a:srgbClr val="BA2121"/>
                </a:solidFill>
                <a:latin typeface="Courier" pitchFamily="2" charset="0"/>
              </a:rPr>
              <a:t>"cat records/%s"</a:t>
            </a:r>
            <a:r>
              <a:rPr lang="en-US" sz="1800" dirty="0">
                <a:latin typeface="Courier" pitchFamily="2" charset="0"/>
              </a:rPr>
              <a:t>, id);</a:t>
            </a:r>
          </a:p>
          <a:p>
            <a:pPr>
              <a:lnSpc>
                <a:spcPct val="150000"/>
              </a:lnSpc>
            </a:pPr>
            <a:r>
              <a:rPr lang="en-US" sz="1800" dirty="0">
                <a:latin typeface="Courier" pitchFamily="2" charset="0"/>
              </a:rPr>
              <a:t>  </a:t>
            </a:r>
            <a:r>
              <a:rPr lang="en-US" sz="1800" dirty="0">
                <a:highlight>
                  <a:srgbClr val="FFFF00"/>
                </a:highlight>
                <a:latin typeface="Courier" pitchFamily="2" charset="0"/>
              </a:rPr>
              <a:t>system(command); </a:t>
            </a:r>
            <a:r>
              <a:rPr lang="en-US" sz="1800" dirty="0">
                <a:latin typeface="Courier" pitchFamily="2" charset="0"/>
              </a:rPr>
              <a:t>       </a:t>
            </a:r>
            <a:r>
              <a:rPr lang="en-US" sz="1800" dirty="0">
                <a:solidFill>
                  <a:schemeClr val="accent6"/>
                </a:solidFill>
                <a:latin typeface="Courier" pitchFamily="2" charset="0"/>
              </a:rPr>
              <a:t>”cat records/</a:t>
            </a:r>
            <a:r>
              <a:rPr lang="en-US" sz="1800" dirty="0" err="1">
                <a:solidFill>
                  <a:schemeClr val="accent6"/>
                </a:solidFill>
                <a:latin typeface="Courier" pitchFamily="2" charset="0"/>
              </a:rPr>
              <a:t>tiffanyb</a:t>
            </a:r>
            <a:r>
              <a:rPr lang="en-US" sz="1800" dirty="0">
                <a:solidFill>
                  <a:schemeClr val="accent6"/>
                </a:solidFill>
                <a:latin typeface="Courier" pitchFamily="2" charset="0"/>
              </a:rPr>
              <a:t>”</a:t>
            </a:r>
          </a:p>
          <a:p>
            <a:pPr>
              <a:lnSpc>
                <a:spcPct val="150000"/>
              </a:lnSpc>
            </a:pPr>
            <a:r>
              <a:rPr lang="en-US" sz="1800" dirty="0">
                <a:latin typeface="Courier" pitchFamily="2" charset="0"/>
              </a:rPr>
              <a:t>}</a:t>
            </a:r>
          </a:p>
          <a:p>
            <a:pPr>
              <a:lnSpc>
                <a:spcPct val="150000"/>
              </a:lnSpc>
            </a:pPr>
            <a:endParaRPr lang="en-US" sz="1800" dirty="0">
              <a:latin typeface="Courie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3402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FAAC37B-4C8E-0645-8AA4-44FB247B1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7D684C6-067D-BE4D-BE9A-9D8E5171BD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8AB1F1C-5B97-FA47-A21B-131B164DAC8F}" type="slidenum">
              <a:rPr lang="en-US" smtClean="0"/>
              <a:t>8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1984E02-AB78-9748-9034-96BD64906E75}"/>
              </a:ext>
            </a:extLst>
          </p:cNvPr>
          <p:cNvSpPr/>
          <p:nvPr/>
        </p:nvSpPr>
        <p:spPr>
          <a:xfrm>
            <a:off x="1688410" y="2057124"/>
            <a:ext cx="8380876" cy="3657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accent6"/>
                </a:solidFill>
                <a:latin typeface="Courier" pitchFamily="2" charset="0"/>
              </a:rPr>
              <a:t>id: “</a:t>
            </a:r>
            <a:r>
              <a:rPr lang="en-US" sz="2400" dirty="0" err="1">
                <a:solidFill>
                  <a:schemeClr val="accent6"/>
                </a:solidFill>
                <a:latin typeface="Courier" pitchFamily="2" charset="0"/>
              </a:rPr>
              <a:t>tiffanyb</a:t>
            </a:r>
            <a:r>
              <a:rPr lang="en-US" sz="2400" dirty="0">
                <a:solidFill>
                  <a:schemeClr val="accent6"/>
                </a:solidFill>
                <a:latin typeface="Courier" pitchFamily="2" charset="0"/>
              </a:rPr>
              <a:t>; cat secret”</a:t>
            </a:r>
            <a:br>
              <a:rPr lang="en-US" sz="2400" dirty="0">
                <a:solidFill>
                  <a:schemeClr val="accent6"/>
                </a:solidFill>
                <a:latin typeface="Courier" pitchFamily="2" charset="0"/>
              </a:rPr>
            </a:br>
            <a:endParaRPr lang="en-US" sz="2400" dirty="0">
              <a:solidFill>
                <a:schemeClr val="accent6"/>
              </a:solidFill>
              <a:latin typeface="Courier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1800" dirty="0">
                <a:solidFill>
                  <a:srgbClr val="B00040"/>
                </a:solidFill>
                <a:latin typeface="Courier" pitchFamily="2" charset="0"/>
              </a:rPr>
              <a:t>void</a:t>
            </a:r>
            <a:r>
              <a:rPr lang="en-US" sz="1800" dirty="0">
                <a:latin typeface="Courier" pitchFamily="2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ourier" pitchFamily="2" charset="0"/>
              </a:rPr>
              <a:t>check</a:t>
            </a:r>
            <a:r>
              <a:rPr lang="en-US" sz="1800" dirty="0">
                <a:latin typeface="Courier" pitchFamily="2" charset="0"/>
              </a:rPr>
              <a:t>(</a:t>
            </a:r>
            <a:r>
              <a:rPr lang="en-US" sz="1800" dirty="0">
                <a:solidFill>
                  <a:srgbClr val="B00040"/>
                </a:solidFill>
                <a:latin typeface="Courier" pitchFamily="2" charset="0"/>
              </a:rPr>
              <a:t>char</a:t>
            </a:r>
            <a:r>
              <a:rPr lang="en-US" sz="1800" dirty="0">
                <a:latin typeface="Courier" pitchFamily="2" charset="0"/>
              </a:rPr>
              <a:t> id[</a:t>
            </a:r>
            <a:r>
              <a:rPr lang="en-US" sz="1800" dirty="0">
                <a:solidFill>
                  <a:srgbClr val="666666"/>
                </a:solidFill>
                <a:latin typeface="Courier" pitchFamily="2" charset="0"/>
              </a:rPr>
              <a:t>15</a:t>
            </a:r>
            <a:r>
              <a:rPr lang="en-US" sz="1800" dirty="0">
                <a:latin typeface="Courier" pitchFamily="2" charset="0"/>
              </a:rPr>
              <a:t>]){</a:t>
            </a:r>
          </a:p>
          <a:p>
            <a:pPr>
              <a:lnSpc>
                <a:spcPct val="150000"/>
              </a:lnSpc>
            </a:pPr>
            <a:r>
              <a:rPr lang="en-US" sz="1800" dirty="0">
                <a:latin typeface="Courier" pitchFamily="2" charset="0"/>
              </a:rPr>
              <a:t>  </a:t>
            </a:r>
            <a:r>
              <a:rPr lang="en-US" sz="1800" dirty="0">
                <a:solidFill>
                  <a:srgbClr val="B00040"/>
                </a:solidFill>
                <a:latin typeface="Courier" pitchFamily="2" charset="0"/>
              </a:rPr>
              <a:t>char</a:t>
            </a:r>
            <a:r>
              <a:rPr lang="en-US" sz="1800" dirty="0">
                <a:latin typeface="Courier" pitchFamily="2" charset="0"/>
              </a:rPr>
              <a:t> command[</a:t>
            </a:r>
            <a:r>
              <a:rPr lang="en-US" sz="1800" dirty="0">
                <a:solidFill>
                  <a:srgbClr val="666666"/>
                </a:solidFill>
                <a:latin typeface="Courier" pitchFamily="2" charset="0"/>
              </a:rPr>
              <a:t>50</a:t>
            </a:r>
            <a:r>
              <a:rPr lang="en-US" sz="1800" dirty="0">
                <a:latin typeface="Courier" pitchFamily="2" charset="0"/>
              </a:rPr>
              <a:t>] </a:t>
            </a:r>
            <a:r>
              <a:rPr lang="en-US" sz="1800" dirty="0">
                <a:solidFill>
                  <a:srgbClr val="666666"/>
                </a:solidFill>
                <a:latin typeface="Courier" pitchFamily="2" charset="0"/>
              </a:rPr>
              <a:t>=</a:t>
            </a:r>
            <a:r>
              <a:rPr lang="en-US" sz="1800" dirty="0">
                <a:latin typeface="Courier" pitchFamily="2" charset="0"/>
              </a:rPr>
              <a:t> {};</a:t>
            </a:r>
          </a:p>
          <a:p>
            <a:pPr>
              <a:lnSpc>
                <a:spcPct val="150000"/>
              </a:lnSpc>
            </a:pPr>
            <a:r>
              <a:rPr lang="en-US" sz="1800" dirty="0">
                <a:latin typeface="Courier" pitchFamily="2" charset="0"/>
              </a:rPr>
              <a:t>  </a:t>
            </a:r>
            <a:r>
              <a:rPr lang="en-US" sz="1800" dirty="0" err="1">
                <a:latin typeface="Courier" pitchFamily="2" charset="0"/>
              </a:rPr>
              <a:t>sprintf</a:t>
            </a:r>
            <a:r>
              <a:rPr lang="en-US" sz="1800" dirty="0">
                <a:latin typeface="Courier" pitchFamily="2" charset="0"/>
              </a:rPr>
              <a:t>(command, </a:t>
            </a:r>
            <a:r>
              <a:rPr lang="en-US" sz="1800" dirty="0">
                <a:solidFill>
                  <a:srgbClr val="BA2121"/>
                </a:solidFill>
                <a:latin typeface="Courier" pitchFamily="2" charset="0"/>
              </a:rPr>
              <a:t>"cat records/%s"</a:t>
            </a:r>
            <a:r>
              <a:rPr lang="en-US" sz="1800" dirty="0">
                <a:latin typeface="Courier" pitchFamily="2" charset="0"/>
              </a:rPr>
              <a:t>, id);</a:t>
            </a:r>
          </a:p>
          <a:p>
            <a:pPr>
              <a:lnSpc>
                <a:spcPct val="150000"/>
              </a:lnSpc>
            </a:pPr>
            <a:r>
              <a:rPr lang="en-US" sz="1800" dirty="0">
                <a:latin typeface="Courier" pitchFamily="2" charset="0"/>
              </a:rPr>
              <a:t>  </a:t>
            </a:r>
            <a:r>
              <a:rPr lang="en-US" sz="1800" dirty="0">
                <a:highlight>
                  <a:srgbClr val="FFFF00"/>
                </a:highlight>
                <a:latin typeface="Courier" pitchFamily="2" charset="0"/>
              </a:rPr>
              <a:t>system(command); </a:t>
            </a:r>
            <a:r>
              <a:rPr lang="en-US" sz="1800" dirty="0">
                <a:latin typeface="Courier" pitchFamily="2" charset="0"/>
              </a:rPr>
              <a:t>       </a:t>
            </a:r>
            <a:r>
              <a:rPr lang="en-US" sz="1800" dirty="0">
                <a:solidFill>
                  <a:schemeClr val="accent6"/>
                </a:solidFill>
                <a:latin typeface="Courier" pitchFamily="2" charset="0"/>
              </a:rPr>
              <a:t>”cat records/</a:t>
            </a:r>
            <a:r>
              <a:rPr lang="en-US" sz="1800" dirty="0" err="1">
                <a:solidFill>
                  <a:schemeClr val="accent6"/>
                </a:solidFill>
                <a:latin typeface="Courier" pitchFamily="2" charset="0"/>
              </a:rPr>
              <a:t>tiffanyb</a:t>
            </a:r>
            <a:r>
              <a:rPr lang="en-US" sz="1800" dirty="0">
                <a:solidFill>
                  <a:schemeClr val="accent6"/>
                </a:solidFill>
                <a:latin typeface="Courier" pitchFamily="2" charset="0"/>
              </a:rPr>
              <a:t>; cat secret”</a:t>
            </a:r>
          </a:p>
          <a:p>
            <a:pPr>
              <a:lnSpc>
                <a:spcPct val="150000"/>
              </a:lnSpc>
            </a:pPr>
            <a:r>
              <a:rPr lang="en-US" sz="1800" dirty="0">
                <a:latin typeface="Courier" pitchFamily="2" charset="0"/>
              </a:rPr>
              <a:t>}</a:t>
            </a:r>
          </a:p>
          <a:p>
            <a:pPr>
              <a:lnSpc>
                <a:spcPct val="150000"/>
              </a:lnSpc>
            </a:pPr>
            <a:endParaRPr lang="en-US" sz="1800" dirty="0">
              <a:latin typeface="Courie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1831835"/>
      </p:ext>
    </p:extLst>
  </p:cSld>
  <p:clrMapOvr>
    <a:masterClrMapping/>
  </p:clrMapOvr>
</p:sld>
</file>

<file path=ppt/theme/theme1.xml><?xml version="1.0" encoding="utf-8"?>
<a:theme xmlns:a="http://schemas.openxmlformats.org/drawingml/2006/main" name="CSE545">
  <a:themeElements>
    <a:clrScheme name="Custom 347">
      <a:dk1>
        <a:srgbClr val="000000"/>
      </a:dk1>
      <a:lt1>
        <a:srgbClr val="FFFFFF"/>
      </a:lt1>
      <a:dk2>
        <a:srgbClr val="7A868B"/>
      </a:dk2>
      <a:lt2>
        <a:srgbClr val="D5DEE2"/>
      </a:lt2>
      <a:accent1>
        <a:srgbClr val="FF4026"/>
      </a:accent1>
      <a:accent2>
        <a:srgbClr val="FFA300"/>
      </a:accent2>
      <a:accent3>
        <a:srgbClr val="FAD900"/>
      </a:accent3>
      <a:accent4>
        <a:srgbClr val="A6CD02"/>
      </a:accent4>
      <a:accent5>
        <a:srgbClr val="35C4CA"/>
      </a:accent5>
      <a:accent6>
        <a:srgbClr val="00A7EB"/>
      </a:accent6>
      <a:hlink>
        <a:srgbClr val="000000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SE545withTitle" id="{2AEC4A99-D416-5C4A-BEBD-D3D81F67F701}" vid="{C7E43C88-C73E-834A-89DB-E4E1E13FACE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CSE545</Template>
  <TotalTime>27503</TotalTime>
  <Words>1352</Words>
  <Application>Microsoft Macintosh PowerPoint</Application>
  <PresentationFormat>Widescreen</PresentationFormat>
  <Paragraphs>324</Paragraphs>
  <Slides>36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3" baseType="lpstr">
      <vt:lpstr>Arial</vt:lpstr>
      <vt:lpstr>Bangers</vt:lpstr>
      <vt:lpstr>Calibri</vt:lpstr>
      <vt:lpstr>Courier</vt:lpstr>
      <vt:lpstr>Courier New</vt:lpstr>
      <vt:lpstr>Sniglet</vt:lpstr>
      <vt:lpstr>CSE545</vt:lpstr>
      <vt:lpstr>CSE 545  basic Software Vulnerabilities  Tiffany Bao tbao@asu.edu</vt:lpstr>
      <vt:lpstr>PowerPoint Presentation</vt:lpstr>
      <vt:lpstr>Last Week’s Lab</vt:lpstr>
      <vt:lpstr>Agenda</vt:lpstr>
      <vt:lpstr>Command Line Injection</vt:lpstr>
      <vt:lpstr>Example</vt:lpstr>
      <vt:lpstr>Example</vt:lpstr>
      <vt:lpstr>Example</vt:lpstr>
      <vt:lpstr>Example</vt:lpstr>
      <vt:lpstr>DEMO</vt:lpstr>
      <vt:lpstr>DEFENSE</vt:lpstr>
      <vt:lpstr>Defense</vt:lpstr>
      <vt:lpstr>Is the code secure now?</vt:lpstr>
      <vt:lpstr>directory traversal</vt:lpstr>
      <vt:lpstr>Defense</vt:lpstr>
      <vt:lpstr>Example</vt:lpstr>
      <vt:lpstr>Example</vt:lpstr>
      <vt:lpstr>Example</vt:lpstr>
      <vt:lpstr>demo</vt:lpstr>
      <vt:lpstr>Defense</vt:lpstr>
      <vt:lpstr>Defense</vt:lpstr>
      <vt:lpstr>x86-64 Assembly 101</vt:lpstr>
      <vt:lpstr>PowerPoint Presentation</vt:lpstr>
      <vt:lpstr>Register</vt:lpstr>
      <vt:lpstr>PowerPoint Presentation</vt:lpstr>
      <vt:lpstr>Stack: Where the push goes</vt:lpstr>
      <vt:lpstr>PowerPoint Presentation</vt:lpstr>
      <vt:lpstr> Syntax: Intel vs AT&amp;T</vt:lpstr>
      <vt:lpstr>Operands</vt:lpstr>
      <vt:lpstr>More Instructions</vt:lpstr>
      <vt:lpstr>More Instructions</vt:lpstr>
      <vt:lpstr>Prefix -- example</vt:lpstr>
      <vt:lpstr>assembly Learning tips</vt:lpstr>
      <vt:lpstr>Useful Resources</vt:lpstr>
      <vt:lpstr>In-class Lab</vt:lpstr>
      <vt:lpstr>Goal: Log in your participation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545 F2020, Week 3  Reverse Engineering I  Tiffany Bao tbao@asu.edu</dc:title>
  <dc:creator>Tiffany Bao</dc:creator>
  <cp:lastModifiedBy>Tiffany Bao</cp:lastModifiedBy>
  <cp:revision>390</cp:revision>
  <dcterms:created xsi:type="dcterms:W3CDTF">2020-08-23T16:00:53Z</dcterms:created>
  <dcterms:modified xsi:type="dcterms:W3CDTF">2023-01-24T17:17:38Z</dcterms:modified>
</cp:coreProperties>
</file>